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76" r:id="rId8"/>
    <p:sldId id="277" r:id="rId9"/>
    <p:sldId id="278" r:id="rId10"/>
    <p:sldId id="268" r:id="rId11"/>
    <p:sldId id="269" r:id="rId12"/>
  </p:sldIdLst>
  <p:sldSz cx="18288000" cy="10287000"/>
  <p:notesSz cx="6858000" cy="9144000"/>
  <p:embeddedFontLst>
    <p:embeddedFont>
      <p:font typeface="Barlow Semi Condensed Light" pitchFamily="2" charset="77"/>
      <p:regular r:id="rId13"/>
      <p:italic r:id="rId14"/>
    </p:embeddedFont>
    <p:embeddedFont>
      <p:font typeface="Barlow SemiCondensed" pitchFamily="2" charset="77"/>
      <p:regular r:id="rId15"/>
      <p:bold r:id="rId16"/>
      <p:italic r:id="rId17"/>
      <p:boldItalic r:id="rId18"/>
    </p:embeddedFont>
    <p:embeddedFont>
      <p:font typeface="Barlow SemiCondensed Bold" pitchFamily="2" charset="77"/>
      <p:regular r:id="rId19"/>
      <p:bold r:id="rId20"/>
      <p:italic r:id="rId21"/>
      <p:boldItalic r:id="rId22"/>
    </p:embeddedFont>
    <p:embeddedFont>
      <p:font typeface="Barlow SemiCondensed Bold Italics" pitchFamily="2" charset="77"/>
      <p:regular r:id="rId23"/>
      <p:bold r:id="rId24"/>
      <p:italic r:id="rId25"/>
      <p:boldItalic r:id="rId26"/>
    </p:embeddedFont>
    <p:embeddedFont>
      <p:font typeface="Barlow SemiCondensed Medium" pitchFamily="2" charset="77"/>
      <p:regular r:id="rId27"/>
    </p:embeddedFont>
    <p:embeddedFont>
      <p:font typeface="Barlow SemiCondensed Semi-Bold" pitchFamily="2" charset="77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5" autoAdjust="0"/>
    <p:restoredTop sz="94616" autoAdjust="0"/>
  </p:normalViewPr>
  <p:slideViewPr>
    <p:cSldViewPr>
      <p:cViewPr>
        <p:scale>
          <a:sx n="73" d="100"/>
          <a:sy n="73" d="100"/>
        </p:scale>
        <p:origin x="512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6.png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9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43.pn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3D2F">
                <a:alpha val="100000"/>
              </a:srgbClr>
            </a:gs>
            <a:gs pos="100000">
              <a:srgbClr val="01786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1417" y="3259067"/>
            <a:ext cx="12805164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72"/>
              </a:lnSpc>
            </a:pPr>
            <a:r>
              <a:rPr lang="en-US" sz="6027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ÎMPREUNĂ TRANSFORMĂM AGRICULTURA ROMÂNEASCĂ:</a:t>
            </a:r>
          </a:p>
          <a:p>
            <a:pPr algn="ctr">
              <a:lnSpc>
                <a:spcPts val="7172"/>
              </a:lnSpc>
              <a:spcBef>
                <a:spcPct val="0"/>
              </a:spcBef>
            </a:pPr>
            <a:r>
              <a:rPr lang="en-US" sz="6027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Oameni, </a:t>
            </a:r>
            <a:r>
              <a:rPr lang="en-US" sz="6027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Tehnologii</a:t>
            </a:r>
            <a:r>
              <a:rPr lang="en-US" sz="6027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, </a:t>
            </a:r>
            <a:r>
              <a:rPr lang="en-US" sz="6027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Politici</a:t>
            </a:r>
            <a:endParaRPr lang="en-US" sz="6027" dirty="0">
              <a:solidFill>
                <a:srgbClr val="FFFFFF"/>
              </a:solidFill>
              <a:latin typeface="Barlow SemiCondensed Bold"/>
              <a:ea typeface="Barlow SemiCondensed Bold"/>
              <a:cs typeface="Barlow SemiCondensed Bold"/>
              <a:sym typeface="Barlow SemiCondense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67105" y="1064419"/>
            <a:ext cx="3753790" cy="71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0"/>
              </a:lnSpc>
            </a:pPr>
            <a:r>
              <a:rPr lang="en-US" sz="4927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AGRI</a:t>
            </a:r>
            <a:r>
              <a:rPr lang="en-US" sz="4927">
                <a:solidFill>
                  <a:srgbClr val="FFBD4A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4</a:t>
            </a:r>
            <a:r>
              <a:rPr lang="en-US" sz="4927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FUTURE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25953" y="1797387"/>
            <a:ext cx="2236093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94"/>
              </a:lnSpc>
              <a:spcBef>
                <a:spcPct val="0"/>
              </a:spcBef>
            </a:pPr>
            <a:r>
              <a:rPr lang="en-US" sz="1694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ROMÂNIA - OBIECTIV 2035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831614"/>
            <a:ext cx="3714794" cy="518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2"/>
              </a:lnSpc>
              <a:spcBef>
                <a:spcPct val="0"/>
              </a:spcBef>
            </a:pPr>
            <a:r>
              <a:rPr lang="en-US" sz="3371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26 </a:t>
            </a:r>
            <a:r>
              <a:rPr lang="en-US" sz="3371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februarie</a:t>
            </a:r>
            <a:r>
              <a:rPr lang="en-US" sz="3371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23954" y="7124700"/>
            <a:ext cx="9840089" cy="1023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2"/>
              </a:lnSpc>
            </a:pPr>
            <a:r>
              <a:rPr lang="en-US" sz="3371" dirty="0">
                <a:solidFill>
                  <a:srgbClr val="FFFFFF"/>
                </a:solidFill>
                <a:latin typeface="Barlow SemiCondensed Medium"/>
                <a:ea typeface="Barlow SemiCondensed Medium"/>
                <a:cs typeface="Barlow SemiCondensed Medium"/>
                <a:sym typeface="Barlow SemiCondensed Medium"/>
              </a:rPr>
              <a:t>FLORIAN CIOLACU, </a:t>
            </a:r>
          </a:p>
          <a:p>
            <a:pPr algn="ctr">
              <a:lnSpc>
                <a:spcPts val="4012"/>
              </a:lnSpc>
              <a:spcBef>
                <a:spcPct val="0"/>
              </a:spcBef>
            </a:pPr>
            <a:r>
              <a:rPr lang="en-US" sz="3371" dirty="0">
                <a:solidFill>
                  <a:srgbClr val="FFFFFF"/>
                </a:solidFill>
                <a:latin typeface="Barlow SemiCondensed Medium"/>
                <a:ea typeface="Barlow SemiCondensed Medium"/>
                <a:cs typeface="Barlow SemiCondensed Medium"/>
                <a:sym typeface="Barlow SemiCondensed Medium"/>
              </a:rPr>
              <a:t>DIRECTOR EXECUTIV CLUBUL FERMIERILOR ROMÂNI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689820" y="712791"/>
            <a:ext cx="812336" cy="631817"/>
          </a:xfrm>
          <a:custGeom>
            <a:avLst/>
            <a:gdLst/>
            <a:ahLst/>
            <a:cxnLst/>
            <a:rect l="l" t="t" r="r" b="b"/>
            <a:pathLst>
              <a:path w="812336" h="631817">
                <a:moveTo>
                  <a:pt x="0" y="0"/>
                </a:moveTo>
                <a:lnTo>
                  <a:pt x="812337" y="0"/>
                </a:lnTo>
                <a:lnTo>
                  <a:pt x="812337" y="631818"/>
                </a:lnTo>
                <a:lnTo>
                  <a:pt x="0" y="631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5503" t="-65200" r="-228585" b="-131632"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5764B833-5528-F5F3-9FF1-13544A8415CB}"/>
              </a:ext>
            </a:extLst>
          </p:cNvPr>
          <p:cNvSpPr/>
          <p:nvPr/>
        </p:nvSpPr>
        <p:spPr>
          <a:xfrm>
            <a:off x="12954000" y="4449761"/>
            <a:ext cx="7880173" cy="7880173"/>
          </a:xfrm>
          <a:custGeom>
            <a:avLst/>
            <a:gdLst/>
            <a:ahLst/>
            <a:cxnLst/>
            <a:rect l="l" t="t" r="r" b="b"/>
            <a:pathLst>
              <a:path w="8559857" h="8559857">
                <a:moveTo>
                  <a:pt x="0" y="0"/>
                </a:moveTo>
                <a:lnTo>
                  <a:pt x="8559856" y="0"/>
                </a:lnTo>
                <a:lnTo>
                  <a:pt x="8559856" y="8559857"/>
                </a:lnTo>
                <a:lnTo>
                  <a:pt x="0" y="85598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</a:blip>
            <a:stretch>
              <a:fillRect/>
            </a:stretch>
          </a:blipFill>
        </p:spPr>
        <p:txBody>
          <a:bodyPr/>
          <a:lstStyle/>
          <a:p>
            <a:endParaRPr lang="en-RO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3D2F">
                <a:alpha val="100000"/>
              </a:srgbClr>
            </a:gs>
            <a:gs pos="100000">
              <a:srgbClr val="01786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1278" y="675383"/>
            <a:ext cx="764613" cy="706635"/>
            <a:chOff x="0" y="0"/>
            <a:chExt cx="1542481" cy="14255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425575"/>
            </a:xfrm>
            <a:custGeom>
              <a:avLst/>
              <a:gdLst/>
              <a:ahLst/>
              <a:cxnLst/>
              <a:rect l="l" t="t" r="r" b="b"/>
              <a:pathLst>
                <a:path w="1542542" h="1425575">
                  <a:moveTo>
                    <a:pt x="0" y="0"/>
                  </a:moveTo>
                  <a:lnTo>
                    <a:pt x="1542542" y="0"/>
                  </a:lnTo>
                  <a:lnTo>
                    <a:pt x="1542542" y="1425575"/>
                  </a:lnTo>
                  <a:lnTo>
                    <a:pt x="0" y="1425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81" r="3" b="-77"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749398" y="2364241"/>
            <a:ext cx="13030697" cy="44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6"/>
              </a:lnSpc>
            </a:pPr>
            <a:r>
              <a:rPr lang="en-US" sz="7687">
                <a:solidFill>
                  <a:srgbClr val="FFFFFF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Un NOU model de </a:t>
            </a:r>
          </a:p>
          <a:p>
            <a:pPr algn="l">
              <a:lnSpc>
                <a:spcPts val="8686"/>
              </a:lnSpc>
            </a:pPr>
            <a:r>
              <a:rPr lang="en-US" sz="7687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dezvoltare integrată a ecosistemului agroalimentar </a:t>
            </a:r>
          </a:p>
          <a:p>
            <a:pPr algn="l">
              <a:lnSpc>
                <a:spcPts val="8686"/>
              </a:lnSpc>
            </a:pPr>
            <a:r>
              <a:rPr lang="en-US" sz="7687">
                <a:solidFill>
                  <a:srgbClr val="FFFFFF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având în centru...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905013" y="6177071"/>
            <a:ext cx="4391705" cy="3081229"/>
            <a:chOff x="0" y="0"/>
            <a:chExt cx="5855606" cy="4108306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5855606" cy="4108306"/>
              <a:chOff x="0" y="0"/>
              <a:chExt cx="11077308" cy="777186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1077321" cy="7771892"/>
              </a:xfrm>
              <a:custGeom>
                <a:avLst/>
                <a:gdLst/>
                <a:ahLst/>
                <a:cxnLst/>
                <a:rect l="l" t="t" r="r" b="b"/>
                <a:pathLst>
                  <a:path w="11077321" h="7771892">
                    <a:moveTo>
                      <a:pt x="0" y="0"/>
                    </a:moveTo>
                    <a:lnTo>
                      <a:pt x="11077321" y="0"/>
                    </a:lnTo>
                    <a:lnTo>
                      <a:pt x="11077321" y="7771892"/>
                    </a:lnTo>
                    <a:lnTo>
                      <a:pt x="0" y="7771892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RO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2122695" y="1002242"/>
              <a:ext cx="1610216" cy="2154134"/>
              <a:chOff x="0" y="0"/>
              <a:chExt cx="3042066" cy="406965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42031" cy="4069715"/>
              </a:xfrm>
              <a:custGeom>
                <a:avLst/>
                <a:gdLst/>
                <a:ahLst/>
                <a:cxnLst/>
                <a:rect l="l" t="t" r="r" b="b"/>
                <a:pathLst>
                  <a:path w="3042031" h="4069715">
                    <a:moveTo>
                      <a:pt x="0" y="0"/>
                    </a:moveTo>
                    <a:lnTo>
                      <a:pt x="3042031" y="0"/>
                    </a:lnTo>
                    <a:lnTo>
                      <a:pt x="3042031" y="4069715"/>
                    </a:lnTo>
                    <a:lnTo>
                      <a:pt x="0" y="4069715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6" r="-1" b="-5"/>
                </a:stretch>
              </a:blipFill>
            </p:spPr>
            <p:txBody>
              <a:bodyPr/>
              <a:lstStyle/>
              <a:p>
                <a:endParaRPr lang="en-RO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 descr="A diagram of a company&#10;&#10;AI-generated content may be incorrect.">
            <a:extLst>
              <a:ext uri="{FF2B5EF4-FFF2-40B4-BE49-F238E27FC236}">
                <a16:creationId xmlns:a16="http://schemas.microsoft.com/office/drawing/2014/main" id="{6E666A2E-81BF-516E-4B57-053A5A7F2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21400" cy="105870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3D2F">
                <a:alpha val="100000"/>
              </a:srgbClr>
            </a:gs>
            <a:gs pos="100000">
              <a:srgbClr val="01786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3015173" y="2438608"/>
            <a:ext cx="3763754" cy="382826"/>
          </a:xfrm>
          <a:custGeom>
            <a:avLst/>
            <a:gdLst/>
            <a:ahLst/>
            <a:cxnLst/>
            <a:rect l="l" t="t" r="r" b="b"/>
            <a:pathLst>
              <a:path w="3763754" h="382826">
                <a:moveTo>
                  <a:pt x="0" y="0"/>
                </a:moveTo>
                <a:lnTo>
                  <a:pt x="3763754" y="0"/>
                </a:lnTo>
                <a:lnTo>
                  <a:pt x="3763754" y="382825"/>
                </a:lnTo>
                <a:lnTo>
                  <a:pt x="0" y="382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94" r="-14877" b="-9294"/>
            </a:stretch>
          </a:blipFill>
        </p:spPr>
        <p:txBody>
          <a:bodyPr/>
          <a:lstStyle/>
          <a:p>
            <a:endParaRPr lang="en-RO"/>
          </a:p>
        </p:txBody>
      </p:sp>
      <p:grpSp>
        <p:nvGrpSpPr>
          <p:cNvPr id="3" name="Group 3"/>
          <p:cNvGrpSpPr/>
          <p:nvPr/>
        </p:nvGrpSpPr>
        <p:grpSpPr>
          <a:xfrm>
            <a:off x="2916681" y="2655673"/>
            <a:ext cx="3892667" cy="2638404"/>
            <a:chOff x="0" y="0"/>
            <a:chExt cx="5190222" cy="3517871"/>
          </a:xfrm>
        </p:grpSpPr>
        <p:sp>
          <p:nvSpPr>
            <p:cNvPr id="4" name="Freeform 4"/>
            <p:cNvSpPr/>
            <p:nvPr/>
          </p:nvSpPr>
          <p:spPr>
            <a:xfrm>
              <a:off x="13520" y="983857"/>
              <a:ext cx="5018339" cy="510434"/>
            </a:xfrm>
            <a:custGeom>
              <a:avLst/>
              <a:gdLst/>
              <a:ahLst/>
              <a:cxnLst/>
              <a:rect l="l" t="t" r="r" b="b"/>
              <a:pathLst>
                <a:path w="5018339" h="510434">
                  <a:moveTo>
                    <a:pt x="0" y="0"/>
                  </a:moveTo>
                  <a:lnTo>
                    <a:pt x="5018339" y="0"/>
                  </a:lnTo>
                  <a:lnTo>
                    <a:pt x="5018339" y="510435"/>
                  </a:lnTo>
                  <a:lnTo>
                    <a:pt x="0" y="510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4" r="-14877" b="-9294"/>
              </a:stretch>
            </a:blipFill>
          </p:spPr>
          <p:txBody>
            <a:bodyPr/>
            <a:lstStyle/>
            <a:p>
              <a:endParaRPr lang="en-RO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0"/>
              <a:ext cx="5190222" cy="1250475"/>
              <a:chOff x="0" y="0"/>
              <a:chExt cx="1142047" cy="27515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142047" cy="275152"/>
              </a:xfrm>
              <a:custGeom>
                <a:avLst/>
                <a:gdLst/>
                <a:ahLst/>
                <a:cxnLst/>
                <a:rect l="l" t="t" r="r" b="b"/>
                <a:pathLst>
                  <a:path w="1142047" h="275152">
                    <a:moveTo>
                      <a:pt x="35799" y="0"/>
                    </a:moveTo>
                    <a:lnTo>
                      <a:pt x="1106247" y="0"/>
                    </a:lnTo>
                    <a:cubicBezTo>
                      <a:pt x="1115742" y="0"/>
                      <a:pt x="1124848" y="3772"/>
                      <a:pt x="1131561" y="10485"/>
                    </a:cubicBezTo>
                    <a:cubicBezTo>
                      <a:pt x="1138275" y="17199"/>
                      <a:pt x="1142047" y="26305"/>
                      <a:pt x="1142047" y="35799"/>
                    </a:cubicBezTo>
                    <a:lnTo>
                      <a:pt x="1142047" y="239353"/>
                    </a:lnTo>
                    <a:cubicBezTo>
                      <a:pt x="1142047" y="259124"/>
                      <a:pt x="1126019" y="275152"/>
                      <a:pt x="1106247" y="275152"/>
                    </a:cubicBezTo>
                    <a:lnTo>
                      <a:pt x="35799" y="275152"/>
                    </a:lnTo>
                    <a:cubicBezTo>
                      <a:pt x="16028" y="275152"/>
                      <a:pt x="0" y="259124"/>
                      <a:pt x="0" y="239353"/>
                    </a:cubicBezTo>
                    <a:lnTo>
                      <a:pt x="0" y="35799"/>
                    </a:lnTo>
                    <a:cubicBezTo>
                      <a:pt x="0" y="16028"/>
                      <a:pt x="16028" y="0"/>
                      <a:pt x="35799" y="0"/>
                    </a:cubicBezTo>
                    <a:close/>
                  </a:path>
                </a:pathLst>
              </a:custGeom>
              <a:solidFill>
                <a:srgbClr val="F8D671"/>
              </a:solidFill>
            </p:spPr>
            <p:txBody>
              <a:bodyPr/>
              <a:lstStyle/>
              <a:p>
                <a:endParaRPr lang="en-RO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1142047" cy="322777"/>
              </a:xfrm>
              <a:prstGeom prst="rect">
                <a:avLst/>
              </a:prstGeom>
            </p:spPr>
            <p:txBody>
              <a:bodyPr lIns="45604" tIns="45604" rIns="45604" bIns="45604" rtlCol="0" anchor="ctr"/>
              <a:lstStyle/>
              <a:p>
                <a:pPr algn="ctr">
                  <a:lnSpc>
                    <a:spcPts val="2556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85340" y="303267"/>
              <a:ext cx="4818650" cy="5962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34"/>
                </a:lnSpc>
              </a:pPr>
              <a:r>
                <a:rPr lang="en-US" sz="2810" b="1" dirty="0">
                  <a:solidFill>
                    <a:srgbClr val="FFFFFF"/>
                  </a:solidFill>
                  <a:latin typeface="Barlow SemiCondensed Semi-Bold"/>
                  <a:ea typeface="Barlow SemiCondensed Semi-Bold"/>
                  <a:cs typeface="Barlow SemiCondensed Semi-Bold"/>
                  <a:sym typeface="Barlow SemiCondensed Semi-Bold"/>
                </a:rPr>
                <a:t>RISCURI ȘI MULTI-CRIZE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1494292"/>
              <a:ext cx="5190222" cy="2023579"/>
              <a:chOff x="0" y="0"/>
              <a:chExt cx="1092846" cy="42608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2846" cy="426082"/>
              </a:xfrm>
              <a:custGeom>
                <a:avLst/>
                <a:gdLst/>
                <a:ahLst/>
                <a:cxnLst/>
                <a:rect l="l" t="t" r="r" b="b"/>
                <a:pathLst>
                  <a:path w="1092846" h="426082">
                    <a:moveTo>
                      <a:pt x="19888" y="0"/>
                    </a:moveTo>
                    <a:lnTo>
                      <a:pt x="1072958" y="0"/>
                    </a:lnTo>
                    <a:cubicBezTo>
                      <a:pt x="1083942" y="0"/>
                      <a:pt x="1092846" y="8904"/>
                      <a:pt x="1092846" y="19888"/>
                    </a:cubicBezTo>
                    <a:lnTo>
                      <a:pt x="1092846" y="406194"/>
                    </a:lnTo>
                    <a:cubicBezTo>
                      <a:pt x="1092846" y="411468"/>
                      <a:pt x="1090751" y="416527"/>
                      <a:pt x="1087021" y="420257"/>
                    </a:cubicBezTo>
                    <a:cubicBezTo>
                      <a:pt x="1083291" y="423987"/>
                      <a:pt x="1078233" y="426082"/>
                      <a:pt x="1072958" y="426082"/>
                    </a:cubicBezTo>
                    <a:lnTo>
                      <a:pt x="19888" y="426082"/>
                    </a:lnTo>
                    <a:cubicBezTo>
                      <a:pt x="14614" y="426082"/>
                      <a:pt x="9555" y="423987"/>
                      <a:pt x="5825" y="420257"/>
                    </a:cubicBezTo>
                    <a:cubicBezTo>
                      <a:pt x="2095" y="416527"/>
                      <a:pt x="0" y="411468"/>
                      <a:pt x="0" y="406194"/>
                    </a:cubicBezTo>
                    <a:lnTo>
                      <a:pt x="0" y="19888"/>
                    </a:lnTo>
                    <a:cubicBezTo>
                      <a:pt x="0" y="14614"/>
                      <a:pt x="2095" y="9555"/>
                      <a:pt x="5825" y="5825"/>
                    </a:cubicBezTo>
                    <a:cubicBezTo>
                      <a:pt x="9555" y="2095"/>
                      <a:pt x="14614" y="0"/>
                      <a:pt x="19888" y="0"/>
                    </a:cubicBezTo>
                    <a:close/>
                  </a:path>
                </a:pathLst>
              </a:custGeom>
              <a:solidFill>
                <a:srgbClr val="FFFCF5"/>
              </a:solidFill>
            </p:spPr>
            <p:txBody>
              <a:bodyPr/>
              <a:lstStyle/>
              <a:p>
                <a:endParaRPr lang="en-RO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1092846" cy="473707"/>
              </a:xfrm>
              <a:prstGeom prst="rect">
                <a:avLst/>
              </a:prstGeom>
            </p:spPr>
            <p:txBody>
              <a:bodyPr lIns="47657" tIns="47657" rIns="47657" bIns="47657" rtlCol="0" anchor="ctr"/>
              <a:lstStyle/>
              <a:p>
                <a:pPr algn="ctr">
                  <a:lnSpc>
                    <a:spcPts val="2556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1673236"/>
              <a:ext cx="4904601" cy="1691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5111" lvl="1" indent="-197556" algn="l">
                <a:lnSpc>
                  <a:spcPts val="2562"/>
                </a:lnSpc>
                <a:buFont typeface="Arial"/>
                <a:buChar char="•"/>
              </a:pPr>
              <a:r>
                <a:rPr lang="en-US" sz="1830" b="1">
                  <a:solidFill>
                    <a:srgbClr val="016954"/>
                  </a:solidFill>
                  <a:latin typeface="Barlow SemiCondensed Semi-Bold"/>
                  <a:ea typeface="Barlow SemiCondensed Semi-Bold"/>
                  <a:cs typeface="Barlow SemiCondensed Semi-Bold"/>
                  <a:sym typeface="Barlow SemiCondensed Semi-Bold"/>
                </a:rPr>
                <a:t>SCHIMBĂRI CLIMATICE</a:t>
              </a:r>
            </a:p>
            <a:p>
              <a:pPr marL="395111" lvl="1" indent="-197556" algn="l">
                <a:lnSpc>
                  <a:spcPts val="2562"/>
                </a:lnSpc>
                <a:buFont typeface="Arial"/>
                <a:buChar char="•"/>
              </a:pPr>
              <a:r>
                <a:rPr lang="en-US" sz="1830" b="1">
                  <a:solidFill>
                    <a:srgbClr val="016954"/>
                  </a:solidFill>
                  <a:latin typeface="Barlow SemiCondensed Semi-Bold"/>
                  <a:ea typeface="Barlow SemiCondensed Semi-Bold"/>
                  <a:cs typeface="Barlow SemiCondensed Semi-Bold"/>
                  <a:sym typeface="Barlow SemiCondensed Semi-Bold"/>
                </a:rPr>
                <a:t>CRIZE GEOPOLITICE &amp; SECURITATE</a:t>
              </a:r>
            </a:p>
            <a:p>
              <a:pPr marL="395111" lvl="1" indent="-197556" algn="l">
                <a:lnSpc>
                  <a:spcPts val="2562"/>
                </a:lnSpc>
                <a:buFont typeface="Arial"/>
                <a:buChar char="•"/>
              </a:pPr>
              <a:r>
                <a:rPr lang="en-US" sz="1830" b="1">
                  <a:solidFill>
                    <a:srgbClr val="016954"/>
                  </a:solidFill>
                  <a:latin typeface="Barlow SemiCondensed Semi-Bold"/>
                  <a:ea typeface="Barlow SemiCondensed Semi-Bold"/>
                  <a:cs typeface="Barlow SemiCondensed Semi-Bold"/>
                  <a:sym typeface="Barlow SemiCondensed Semi-Bold"/>
                </a:rPr>
                <a:t>ȘOCURI ECONOMICE ȘI SANITARE</a:t>
              </a:r>
            </a:p>
            <a:p>
              <a:pPr marL="395111" lvl="1" indent="-197556" algn="l">
                <a:lnSpc>
                  <a:spcPts val="2562"/>
                </a:lnSpc>
                <a:buFont typeface="Arial"/>
                <a:buChar char="•"/>
              </a:pPr>
              <a:r>
                <a:rPr lang="en-US" sz="1830" b="1">
                  <a:solidFill>
                    <a:srgbClr val="016954"/>
                  </a:solidFill>
                  <a:latin typeface="Barlow SemiCondensed Semi-Bold"/>
                  <a:ea typeface="Barlow SemiCondensed Semi-Bold"/>
                  <a:cs typeface="Barlow SemiCondensed Semi-Bold"/>
                  <a:sym typeface="Barlow SemiCondensed Semi-Bold"/>
                </a:rPr>
                <a:t>CRIZE DEMOGRAFICE</a:t>
              </a:r>
            </a:p>
          </p:txBody>
        </p:sp>
      </p:grpSp>
      <p:sp>
        <p:nvSpPr>
          <p:cNvPr id="13" name="Freeform 13"/>
          <p:cNvSpPr/>
          <p:nvPr/>
        </p:nvSpPr>
        <p:spPr>
          <a:xfrm rot="-3361256" flipV="1">
            <a:off x="8386431" y="6565592"/>
            <a:ext cx="1331096" cy="502489"/>
          </a:xfrm>
          <a:custGeom>
            <a:avLst/>
            <a:gdLst/>
            <a:ahLst/>
            <a:cxnLst/>
            <a:rect l="l" t="t" r="r" b="b"/>
            <a:pathLst>
              <a:path w="1331096" h="502489">
                <a:moveTo>
                  <a:pt x="0" y="502488"/>
                </a:moveTo>
                <a:lnTo>
                  <a:pt x="1331096" y="502488"/>
                </a:lnTo>
                <a:lnTo>
                  <a:pt x="1331096" y="0"/>
                </a:lnTo>
                <a:lnTo>
                  <a:pt x="0" y="0"/>
                </a:lnTo>
                <a:lnTo>
                  <a:pt x="0" y="50248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grpSp>
        <p:nvGrpSpPr>
          <p:cNvPr id="14" name="Group 14"/>
          <p:cNvGrpSpPr/>
          <p:nvPr/>
        </p:nvGrpSpPr>
        <p:grpSpPr>
          <a:xfrm>
            <a:off x="7742798" y="6916267"/>
            <a:ext cx="2618362" cy="2640218"/>
            <a:chOff x="0" y="0"/>
            <a:chExt cx="3491149" cy="3520290"/>
          </a:xfrm>
        </p:grpSpPr>
        <p:sp>
          <p:nvSpPr>
            <p:cNvPr id="15" name="Freeform 15"/>
            <p:cNvSpPr/>
            <p:nvPr/>
          </p:nvSpPr>
          <p:spPr>
            <a:xfrm>
              <a:off x="9094" y="1167155"/>
              <a:ext cx="3375534" cy="467892"/>
            </a:xfrm>
            <a:custGeom>
              <a:avLst/>
              <a:gdLst/>
              <a:ahLst/>
              <a:cxnLst/>
              <a:rect l="l" t="t" r="r" b="b"/>
              <a:pathLst>
                <a:path w="3375534" h="467892">
                  <a:moveTo>
                    <a:pt x="0" y="0"/>
                  </a:moveTo>
                  <a:lnTo>
                    <a:pt x="3375534" y="0"/>
                  </a:lnTo>
                  <a:lnTo>
                    <a:pt x="3375534" y="467891"/>
                  </a:lnTo>
                  <a:lnTo>
                    <a:pt x="0" y="467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457" r="-24554"/>
              </a:stretch>
            </a:blipFill>
          </p:spPr>
          <p:txBody>
            <a:bodyPr/>
            <a:lstStyle/>
            <a:p>
              <a:endParaRPr lang="en-RO"/>
            </a:p>
          </p:txBody>
        </p:sp>
        <p:sp>
          <p:nvSpPr>
            <p:cNvPr id="16" name="Freeform 16"/>
            <p:cNvSpPr/>
            <p:nvPr/>
          </p:nvSpPr>
          <p:spPr>
            <a:xfrm rot="-10800000">
              <a:off x="88333" y="0"/>
              <a:ext cx="3375534" cy="467892"/>
            </a:xfrm>
            <a:custGeom>
              <a:avLst/>
              <a:gdLst/>
              <a:ahLst/>
              <a:cxnLst/>
              <a:rect l="l" t="t" r="r" b="b"/>
              <a:pathLst>
                <a:path w="3375534" h="467892">
                  <a:moveTo>
                    <a:pt x="0" y="0"/>
                  </a:moveTo>
                  <a:lnTo>
                    <a:pt x="3375533" y="0"/>
                  </a:lnTo>
                  <a:lnTo>
                    <a:pt x="3375533" y="467892"/>
                  </a:lnTo>
                  <a:lnTo>
                    <a:pt x="0" y="4678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457" r="-24554"/>
              </a:stretch>
            </a:blipFill>
          </p:spPr>
          <p:txBody>
            <a:bodyPr/>
            <a:lstStyle/>
            <a:p>
              <a:endParaRPr lang="en-RO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265298"/>
              <a:ext cx="3491149" cy="1146253"/>
              <a:chOff x="0" y="0"/>
              <a:chExt cx="689610" cy="2264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9610" cy="226420"/>
              </a:xfrm>
              <a:custGeom>
                <a:avLst/>
                <a:gdLst/>
                <a:ahLst/>
                <a:cxnLst/>
                <a:rect l="l" t="t" r="r" b="b"/>
                <a:pathLst>
                  <a:path w="689610" h="226420">
                    <a:moveTo>
                      <a:pt x="53222" y="0"/>
                    </a:moveTo>
                    <a:lnTo>
                      <a:pt x="636388" y="0"/>
                    </a:lnTo>
                    <a:cubicBezTo>
                      <a:pt x="665781" y="0"/>
                      <a:pt x="689610" y="23828"/>
                      <a:pt x="689610" y="53222"/>
                    </a:cubicBezTo>
                    <a:lnTo>
                      <a:pt x="689610" y="173198"/>
                    </a:lnTo>
                    <a:cubicBezTo>
                      <a:pt x="689610" y="187314"/>
                      <a:pt x="684002" y="200851"/>
                      <a:pt x="674021" y="210832"/>
                    </a:cubicBezTo>
                    <a:cubicBezTo>
                      <a:pt x="664040" y="220813"/>
                      <a:pt x="650503" y="226420"/>
                      <a:pt x="636388" y="226420"/>
                    </a:cubicBezTo>
                    <a:lnTo>
                      <a:pt x="53222" y="226420"/>
                    </a:lnTo>
                    <a:cubicBezTo>
                      <a:pt x="23828" y="226420"/>
                      <a:pt x="0" y="202592"/>
                      <a:pt x="0" y="173198"/>
                    </a:cubicBezTo>
                    <a:lnTo>
                      <a:pt x="0" y="53222"/>
                    </a:lnTo>
                    <a:cubicBezTo>
                      <a:pt x="0" y="23828"/>
                      <a:pt x="23828" y="0"/>
                      <a:pt x="53222" y="0"/>
                    </a:cubicBezTo>
                    <a:close/>
                  </a:path>
                </a:pathLst>
              </a:custGeom>
              <a:solidFill>
                <a:srgbClr val="F4C90B"/>
              </a:solidFill>
            </p:spPr>
            <p:txBody>
              <a:bodyPr/>
              <a:lstStyle/>
              <a:p>
                <a:endParaRPr lang="en-RO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89610" cy="2740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6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347248" y="552248"/>
              <a:ext cx="2857704" cy="5528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511"/>
                </a:lnSpc>
              </a:pPr>
              <a:r>
                <a:rPr lang="en-US" sz="2508" b="1" dirty="0">
                  <a:solidFill>
                    <a:srgbClr val="FFFFFF"/>
                  </a:solidFill>
                  <a:latin typeface="Barlow SemiCondensed Semi-Bold"/>
                  <a:ea typeface="Barlow SemiCondensed Semi-Bold"/>
                  <a:cs typeface="Barlow SemiCondensed Semi-Bold"/>
                  <a:sym typeface="Barlow SemiCondensed Semi-Bold"/>
                </a:rPr>
                <a:t>INCERTITUDINE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1635046"/>
              <a:ext cx="3491149" cy="1885244"/>
              <a:chOff x="0" y="0"/>
              <a:chExt cx="689610" cy="37239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89610" cy="372394"/>
              </a:xfrm>
              <a:custGeom>
                <a:avLst/>
                <a:gdLst/>
                <a:ahLst/>
                <a:cxnLst/>
                <a:rect l="l" t="t" r="r" b="b"/>
                <a:pathLst>
                  <a:path w="689610" h="372394">
                    <a:moveTo>
                      <a:pt x="29568" y="0"/>
                    </a:moveTo>
                    <a:lnTo>
                      <a:pt x="660042" y="0"/>
                    </a:lnTo>
                    <a:cubicBezTo>
                      <a:pt x="676372" y="0"/>
                      <a:pt x="689610" y="13238"/>
                      <a:pt x="689610" y="29568"/>
                    </a:cubicBezTo>
                    <a:lnTo>
                      <a:pt x="689610" y="342826"/>
                    </a:lnTo>
                    <a:cubicBezTo>
                      <a:pt x="689610" y="350668"/>
                      <a:pt x="686495" y="358189"/>
                      <a:pt x="680950" y="363734"/>
                    </a:cubicBezTo>
                    <a:cubicBezTo>
                      <a:pt x="675405" y="369279"/>
                      <a:pt x="667884" y="372394"/>
                      <a:pt x="660042" y="372394"/>
                    </a:cubicBezTo>
                    <a:lnTo>
                      <a:pt x="29568" y="372394"/>
                    </a:lnTo>
                    <a:cubicBezTo>
                      <a:pt x="21726" y="372394"/>
                      <a:pt x="14205" y="369279"/>
                      <a:pt x="8660" y="363734"/>
                    </a:cubicBezTo>
                    <a:cubicBezTo>
                      <a:pt x="3115" y="358189"/>
                      <a:pt x="0" y="350668"/>
                      <a:pt x="0" y="342826"/>
                    </a:cubicBezTo>
                    <a:lnTo>
                      <a:pt x="0" y="29568"/>
                    </a:lnTo>
                    <a:cubicBezTo>
                      <a:pt x="0" y="21726"/>
                      <a:pt x="3115" y="14205"/>
                      <a:pt x="8660" y="8660"/>
                    </a:cubicBezTo>
                    <a:cubicBezTo>
                      <a:pt x="14205" y="3115"/>
                      <a:pt x="21726" y="0"/>
                      <a:pt x="29568" y="0"/>
                    </a:cubicBezTo>
                    <a:close/>
                  </a:path>
                </a:pathLst>
              </a:custGeom>
              <a:solidFill>
                <a:srgbClr val="FFFCF5"/>
              </a:solidFill>
            </p:spPr>
            <p:txBody>
              <a:bodyPr/>
              <a:lstStyle/>
              <a:p>
                <a:endParaRPr lang="en-RO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689610" cy="4200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6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211729" y="1880473"/>
              <a:ext cx="3158033" cy="1415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61"/>
                </a:lnSpc>
              </a:pPr>
              <a:r>
                <a:rPr lang="en-US" sz="1945" dirty="0">
                  <a:solidFill>
                    <a:srgbClr val="016954"/>
                  </a:solidFill>
                  <a:latin typeface="Barlow SemiCondensed Semi-Bold"/>
                  <a:ea typeface="Barlow SemiCondensed Semi-Bold"/>
                  <a:cs typeface="Barlow SemiCondensed Semi-Bold"/>
                  <a:sym typeface="Barlow SemiCondensed Semi-Bold"/>
                </a:rPr>
                <a:t>INDICE GLOBAL </a:t>
              </a:r>
            </a:p>
            <a:p>
              <a:pPr algn="l">
                <a:lnSpc>
                  <a:spcPts val="2761"/>
                </a:lnSpc>
              </a:pPr>
              <a:r>
                <a:rPr lang="en-US" sz="1945" dirty="0">
                  <a:solidFill>
                    <a:srgbClr val="016954"/>
                  </a:solidFill>
                  <a:latin typeface="Barlow SemiCondensed Semi-Bold"/>
                  <a:ea typeface="Barlow SemiCondensed Semi-Bold"/>
                  <a:cs typeface="Barlow SemiCondensed Semi-Bold"/>
                  <a:sym typeface="Barlow SemiCondensed Semi-Bold"/>
                </a:rPr>
                <a:t>DE INCERTITUDINE </a:t>
              </a:r>
            </a:p>
            <a:p>
              <a:pPr algn="l">
                <a:lnSpc>
                  <a:spcPts val="3045"/>
                </a:lnSpc>
              </a:pPr>
              <a:r>
                <a:rPr lang="en-US" sz="2145" dirty="0">
                  <a:solidFill>
                    <a:srgbClr val="016954"/>
                  </a:solidFill>
                  <a:latin typeface="Barlow SemiCondensed Bold"/>
                  <a:ea typeface="Barlow SemiCondensed Bold"/>
                  <a:cs typeface="Barlow SemiCondensed Bold"/>
                  <a:sym typeface="Barlow SemiCondensed Bold"/>
                </a:rPr>
                <a:t>FOARTE CRESCUT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787818" y="6557433"/>
            <a:ext cx="4353225" cy="2819398"/>
            <a:chOff x="0" y="0"/>
            <a:chExt cx="5804300" cy="3759197"/>
          </a:xfrm>
        </p:grpSpPr>
        <p:sp>
          <p:nvSpPr>
            <p:cNvPr id="26" name="Freeform 26"/>
            <p:cNvSpPr/>
            <p:nvPr/>
          </p:nvSpPr>
          <p:spPr>
            <a:xfrm>
              <a:off x="15120" y="1418358"/>
              <a:ext cx="5612081" cy="568595"/>
            </a:xfrm>
            <a:custGeom>
              <a:avLst/>
              <a:gdLst/>
              <a:ahLst/>
              <a:cxnLst/>
              <a:rect l="l" t="t" r="r" b="b"/>
              <a:pathLst>
                <a:path w="5612081" h="568595">
                  <a:moveTo>
                    <a:pt x="0" y="0"/>
                  </a:moveTo>
                  <a:lnTo>
                    <a:pt x="5612081" y="0"/>
                  </a:lnTo>
                  <a:lnTo>
                    <a:pt x="5612081" y="568595"/>
                  </a:lnTo>
                  <a:lnTo>
                    <a:pt x="0" y="568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527" r="-14877" b="-9527"/>
              </a:stretch>
            </a:blipFill>
          </p:spPr>
          <p:txBody>
            <a:bodyPr/>
            <a:lstStyle/>
            <a:p>
              <a:endParaRPr lang="en-RO"/>
            </a:p>
          </p:txBody>
        </p:sp>
        <p:sp>
          <p:nvSpPr>
            <p:cNvPr id="27" name="Freeform 27"/>
            <p:cNvSpPr/>
            <p:nvPr/>
          </p:nvSpPr>
          <p:spPr>
            <a:xfrm rot="-10800000">
              <a:off x="146860" y="0"/>
              <a:ext cx="5612081" cy="568595"/>
            </a:xfrm>
            <a:custGeom>
              <a:avLst/>
              <a:gdLst/>
              <a:ahLst/>
              <a:cxnLst/>
              <a:rect l="l" t="t" r="r" b="b"/>
              <a:pathLst>
                <a:path w="5612081" h="568595">
                  <a:moveTo>
                    <a:pt x="0" y="0"/>
                  </a:moveTo>
                  <a:lnTo>
                    <a:pt x="5612080" y="0"/>
                  </a:lnTo>
                  <a:lnTo>
                    <a:pt x="5612080" y="568595"/>
                  </a:lnTo>
                  <a:lnTo>
                    <a:pt x="0" y="568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527" r="-14877" b="-9527"/>
              </a:stretch>
            </a:blipFill>
          </p:spPr>
          <p:txBody>
            <a:bodyPr/>
            <a:lstStyle/>
            <a:p>
              <a:endParaRPr lang="en-RO"/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0" y="322397"/>
              <a:ext cx="5804300" cy="1392958"/>
              <a:chOff x="0" y="0"/>
              <a:chExt cx="1146528" cy="275152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146528" cy="275152"/>
              </a:xfrm>
              <a:custGeom>
                <a:avLst/>
                <a:gdLst/>
                <a:ahLst/>
                <a:cxnLst/>
                <a:rect l="l" t="t" r="r" b="b"/>
                <a:pathLst>
                  <a:path w="1146528" h="275152">
                    <a:moveTo>
                      <a:pt x="32012" y="0"/>
                    </a:moveTo>
                    <a:lnTo>
                      <a:pt x="1114517" y="0"/>
                    </a:lnTo>
                    <a:cubicBezTo>
                      <a:pt x="1132196" y="0"/>
                      <a:pt x="1146528" y="14332"/>
                      <a:pt x="1146528" y="32012"/>
                    </a:cubicBezTo>
                    <a:lnTo>
                      <a:pt x="1146528" y="243140"/>
                    </a:lnTo>
                    <a:cubicBezTo>
                      <a:pt x="1146528" y="251630"/>
                      <a:pt x="1143156" y="259773"/>
                      <a:pt x="1137152" y="265776"/>
                    </a:cubicBezTo>
                    <a:cubicBezTo>
                      <a:pt x="1131149" y="271780"/>
                      <a:pt x="1123007" y="275152"/>
                      <a:pt x="1114517" y="275152"/>
                    </a:cubicBezTo>
                    <a:lnTo>
                      <a:pt x="32012" y="275152"/>
                    </a:lnTo>
                    <a:cubicBezTo>
                      <a:pt x="14332" y="275152"/>
                      <a:pt x="0" y="260820"/>
                      <a:pt x="0" y="243140"/>
                    </a:cubicBezTo>
                    <a:lnTo>
                      <a:pt x="0" y="32012"/>
                    </a:lnTo>
                    <a:cubicBezTo>
                      <a:pt x="0" y="23522"/>
                      <a:pt x="3373" y="15379"/>
                      <a:pt x="9376" y="9376"/>
                    </a:cubicBezTo>
                    <a:cubicBezTo>
                      <a:pt x="15379" y="3373"/>
                      <a:pt x="23522" y="0"/>
                      <a:pt x="32012" y="0"/>
                    </a:cubicBezTo>
                    <a:close/>
                  </a:path>
                </a:pathLst>
              </a:custGeom>
              <a:solidFill>
                <a:srgbClr val="F4B20A"/>
              </a:solidFill>
            </p:spPr>
            <p:txBody>
              <a:bodyPr/>
              <a:lstStyle/>
              <a:p>
                <a:endParaRPr lang="en-RO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1146528" cy="3227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6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68547" y="423534"/>
              <a:ext cx="5667207" cy="1143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1"/>
                </a:lnSpc>
              </a:pPr>
              <a:r>
                <a:rPr lang="en-US" sz="2508" b="1">
                  <a:solidFill>
                    <a:srgbClr val="FFFFFF"/>
                  </a:solidFill>
                  <a:latin typeface="Barlow SemiCondensed Semi-Bold"/>
                  <a:ea typeface="Barlow SemiCondensed Semi-Bold"/>
                  <a:cs typeface="Barlow SemiCondensed Semi-Bold"/>
                  <a:sym typeface="Barlow SemiCondensed Semi-Bold"/>
                </a:rPr>
                <a:t>REAȘEZAREA PRIORITĂȚILOR STRATEGICE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78990" y="1873953"/>
              <a:ext cx="5725311" cy="1885244"/>
              <a:chOff x="0" y="0"/>
              <a:chExt cx="1130926" cy="372394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130926" cy="372394"/>
              </a:xfrm>
              <a:custGeom>
                <a:avLst/>
                <a:gdLst/>
                <a:ahLst/>
                <a:cxnLst/>
                <a:rect l="l" t="t" r="r" b="b"/>
                <a:pathLst>
                  <a:path w="1130926" h="372394">
                    <a:moveTo>
                      <a:pt x="18030" y="0"/>
                    </a:moveTo>
                    <a:lnTo>
                      <a:pt x="1112896" y="0"/>
                    </a:lnTo>
                    <a:cubicBezTo>
                      <a:pt x="1122853" y="0"/>
                      <a:pt x="1130926" y="8072"/>
                      <a:pt x="1130926" y="18030"/>
                    </a:cubicBezTo>
                    <a:lnTo>
                      <a:pt x="1130926" y="354364"/>
                    </a:lnTo>
                    <a:cubicBezTo>
                      <a:pt x="1130926" y="364322"/>
                      <a:pt x="1122853" y="372394"/>
                      <a:pt x="1112896" y="372394"/>
                    </a:cubicBezTo>
                    <a:lnTo>
                      <a:pt x="18030" y="372394"/>
                    </a:lnTo>
                    <a:cubicBezTo>
                      <a:pt x="8072" y="372394"/>
                      <a:pt x="0" y="364322"/>
                      <a:pt x="0" y="354364"/>
                    </a:cubicBezTo>
                    <a:lnTo>
                      <a:pt x="0" y="18030"/>
                    </a:lnTo>
                    <a:cubicBezTo>
                      <a:pt x="0" y="8072"/>
                      <a:pt x="8072" y="0"/>
                      <a:pt x="18030" y="0"/>
                    </a:cubicBezTo>
                    <a:close/>
                  </a:path>
                </a:pathLst>
              </a:custGeom>
              <a:solidFill>
                <a:srgbClr val="FFFCF5"/>
              </a:solidFill>
            </p:spPr>
            <p:txBody>
              <a:bodyPr/>
              <a:lstStyle/>
              <a:p>
                <a:endParaRPr lang="en-RO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1130926" cy="4200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6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290719" y="2119380"/>
              <a:ext cx="3158033" cy="1346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19935" lvl="1" indent="-209967" algn="l">
                <a:lnSpc>
                  <a:spcPts val="2761"/>
                </a:lnSpc>
                <a:buFont typeface="Arial"/>
                <a:buChar char="•"/>
              </a:pPr>
              <a:r>
                <a:rPr lang="en-US" sz="1945" b="1">
                  <a:solidFill>
                    <a:srgbClr val="016954"/>
                  </a:solidFill>
                  <a:latin typeface="Barlow SemiCondensed Semi-Bold"/>
                  <a:ea typeface="Barlow SemiCondensed Semi-Bold"/>
                  <a:cs typeface="Barlow SemiCondensed Semi-Bold"/>
                  <a:sym typeface="Barlow SemiCondensed Semi-Bold"/>
                </a:rPr>
                <a:t>ROMÂNIA</a:t>
              </a:r>
            </a:p>
            <a:p>
              <a:pPr marL="419935" lvl="1" indent="-209967" algn="l">
                <a:lnSpc>
                  <a:spcPts val="2761"/>
                </a:lnSpc>
                <a:buFont typeface="Arial"/>
                <a:buChar char="•"/>
              </a:pPr>
              <a:r>
                <a:rPr lang="en-US" sz="1945" b="1">
                  <a:solidFill>
                    <a:srgbClr val="016954"/>
                  </a:solidFill>
                  <a:latin typeface="Barlow SemiCondensed Semi-Bold"/>
                  <a:ea typeface="Barlow SemiCondensed Semi-Bold"/>
                  <a:cs typeface="Barlow SemiCondensed Semi-Bold"/>
                  <a:sym typeface="Barlow SemiCondensed Semi-Bold"/>
                </a:rPr>
                <a:t>UE</a:t>
              </a:r>
            </a:p>
            <a:p>
              <a:pPr marL="419935" lvl="1" indent="-209967" algn="l">
                <a:lnSpc>
                  <a:spcPts val="2761"/>
                </a:lnSpc>
                <a:buFont typeface="Arial"/>
                <a:buChar char="•"/>
              </a:pPr>
              <a:r>
                <a:rPr lang="en-US" sz="1945" b="1">
                  <a:solidFill>
                    <a:srgbClr val="016954"/>
                  </a:solidFill>
                  <a:latin typeface="Barlow SemiCondensed Semi-Bold"/>
                  <a:ea typeface="Barlow SemiCondensed Semi-Bold"/>
                  <a:cs typeface="Barlow SemiCondensed Semi-Bold"/>
                  <a:sym typeface="Barlow SemiCondensed Semi-Bold"/>
                </a:rPr>
                <a:t>GLOBAL</a:t>
              </a:r>
            </a:p>
          </p:txBody>
        </p:sp>
      </p:grpSp>
      <p:sp>
        <p:nvSpPr>
          <p:cNvPr id="36" name="Freeform 36"/>
          <p:cNvSpPr/>
          <p:nvPr/>
        </p:nvSpPr>
        <p:spPr>
          <a:xfrm rot="-973362" flipV="1">
            <a:off x="6091088" y="6355832"/>
            <a:ext cx="1723427" cy="650594"/>
          </a:xfrm>
          <a:custGeom>
            <a:avLst/>
            <a:gdLst/>
            <a:ahLst/>
            <a:cxnLst/>
            <a:rect l="l" t="t" r="r" b="b"/>
            <a:pathLst>
              <a:path w="1723427" h="650594">
                <a:moveTo>
                  <a:pt x="0" y="650594"/>
                </a:moveTo>
                <a:lnTo>
                  <a:pt x="1723427" y="650594"/>
                </a:lnTo>
                <a:lnTo>
                  <a:pt x="1723427" y="0"/>
                </a:lnTo>
                <a:lnTo>
                  <a:pt x="0" y="0"/>
                </a:lnTo>
                <a:lnTo>
                  <a:pt x="0" y="65059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grpSp>
        <p:nvGrpSpPr>
          <p:cNvPr id="37" name="Group 37"/>
          <p:cNvGrpSpPr/>
          <p:nvPr/>
        </p:nvGrpSpPr>
        <p:grpSpPr>
          <a:xfrm>
            <a:off x="1092389" y="5395561"/>
            <a:ext cx="5163233" cy="3558350"/>
            <a:chOff x="0" y="0"/>
            <a:chExt cx="6884311" cy="4744466"/>
          </a:xfrm>
        </p:grpSpPr>
        <p:sp>
          <p:nvSpPr>
            <p:cNvPr id="38" name="Freeform 38"/>
            <p:cNvSpPr/>
            <p:nvPr/>
          </p:nvSpPr>
          <p:spPr>
            <a:xfrm>
              <a:off x="26614" y="2275852"/>
              <a:ext cx="6836725" cy="822474"/>
            </a:xfrm>
            <a:custGeom>
              <a:avLst/>
              <a:gdLst/>
              <a:ahLst/>
              <a:cxnLst/>
              <a:rect l="l" t="t" r="r" b="b"/>
              <a:pathLst>
                <a:path w="6836725" h="822474">
                  <a:moveTo>
                    <a:pt x="0" y="0"/>
                  </a:moveTo>
                  <a:lnTo>
                    <a:pt x="6836726" y="0"/>
                  </a:lnTo>
                  <a:lnTo>
                    <a:pt x="6836726" y="822474"/>
                  </a:lnTo>
                  <a:lnTo>
                    <a:pt x="0" y="822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78" r="-3195"/>
              </a:stretch>
            </a:blipFill>
          </p:spPr>
          <p:txBody>
            <a:bodyPr/>
            <a:lstStyle/>
            <a:p>
              <a:endParaRPr lang="en-RO"/>
            </a:p>
          </p:txBody>
        </p:sp>
        <p:sp>
          <p:nvSpPr>
            <p:cNvPr id="39" name="Freeform 39"/>
            <p:cNvSpPr/>
            <p:nvPr/>
          </p:nvSpPr>
          <p:spPr>
            <a:xfrm rot="-10800000">
              <a:off x="355773" y="0"/>
              <a:ext cx="6058333" cy="629209"/>
            </a:xfrm>
            <a:custGeom>
              <a:avLst/>
              <a:gdLst/>
              <a:ahLst/>
              <a:cxnLst/>
              <a:rect l="l" t="t" r="r" b="b"/>
              <a:pathLst>
                <a:path w="6058333" h="629209">
                  <a:moveTo>
                    <a:pt x="0" y="0"/>
                  </a:moveTo>
                  <a:lnTo>
                    <a:pt x="6058333" y="0"/>
                  </a:lnTo>
                  <a:lnTo>
                    <a:pt x="6058333" y="629209"/>
                  </a:lnTo>
                  <a:lnTo>
                    <a:pt x="0" y="629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155" r="-11089" b="-6155"/>
              </a:stretch>
            </a:blipFill>
          </p:spPr>
          <p:txBody>
            <a:bodyPr/>
            <a:lstStyle/>
            <a:p>
              <a:endParaRPr lang="en-RO"/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0" y="302736"/>
              <a:ext cx="6884311" cy="2384353"/>
              <a:chOff x="0" y="0"/>
              <a:chExt cx="837639" cy="290113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37639" cy="290113"/>
              </a:xfrm>
              <a:custGeom>
                <a:avLst/>
                <a:gdLst/>
                <a:ahLst/>
                <a:cxnLst/>
                <a:rect l="l" t="t" r="r" b="b"/>
                <a:pathLst>
                  <a:path w="837639" h="290113">
                    <a:moveTo>
                      <a:pt x="26990" y="0"/>
                    </a:moveTo>
                    <a:lnTo>
                      <a:pt x="810649" y="0"/>
                    </a:lnTo>
                    <a:cubicBezTo>
                      <a:pt x="817807" y="0"/>
                      <a:pt x="824672" y="2844"/>
                      <a:pt x="829733" y="7905"/>
                    </a:cubicBezTo>
                    <a:cubicBezTo>
                      <a:pt x="834795" y="12967"/>
                      <a:pt x="837639" y="19832"/>
                      <a:pt x="837639" y="26990"/>
                    </a:cubicBezTo>
                    <a:lnTo>
                      <a:pt x="837639" y="263123"/>
                    </a:lnTo>
                    <a:cubicBezTo>
                      <a:pt x="837639" y="270281"/>
                      <a:pt x="834795" y="277146"/>
                      <a:pt x="829733" y="282208"/>
                    </a:cubicBezTo>
                    <a:cubicBezTo>
                      <a:pt x="824672" y="287269"/>
                      <a:pt x="817807" y="290113"/>
                      <a:pt x="810649" y="290113"/>
                    </a:cubicBezTo>
                    <a:lnTo>
                      <a:pt x="26990" y="290113"/>
                    </a:lnTo>
                    <a:cubicBezTo>
                      <a:pt x="19832" y="290113"/>
                      <a:pt x="12967" y="287269"/>
                      <a:pt x="7905" y="282208"/>
                    </a:cubicBezTo>
                    <a:cubicBezTo>
                      <a:pt x="2844" y="277146"/>
                      <a:pt x="0" y="270281"/>
                      <a:pt x="0" y="263123"/>
                    </a:cubicBezTo>
                    <a:lnTo>
                      <a:pt x="0" y="26990"/>
                    </a:lnTo>
                    <a:cubicBezTo>
                      <a:pt x="0" y="19832"/>
                      <a:pt x="2844" y="12967"/>
                      <a:pt x="7905" y="7905"/>
                    </a:cubicBezTo>
                    <a:cubicBezTo>
                      <a:pt x="12967" y="2844"/>
                      <a:pt x="19832" y="0"/>
                      <a:pt x="26990" y="0"/>
                    </a:cubicBezTo>
                    <a:close/>
                  </a:path>
                </a:pathLst>
              </a:custGeom>
              <a:solidFill>
                <a:srgbClr val="FFD73C"/>
              </a:solidFill>
            </p:spPr>
            <p:txBody>
              <a:bodyPr/>
              <a:lstStyle/>
              <a:p>
                <a:endParaRPr lang="en-RO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837639" cy="3377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6"/>
                  </a:lnSpc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355773" y="581584"/>
              <a:ext cx="6235704" cy="1744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81"/>
                </a:lnSpc>
                <a:spcBef>
                  <a:spcPct val="0"/>
                </a:spcBef>
              </a:pPr>
              <a:r>
                <a:rPr lang="en-US" sz="2522" b="1">
                  <a:solidFill>
                    <a:srgbClr val="FFFFFF"/>
                  </a:solidFill>
                  <a:latin typeface="Barlow SemiCondensed Semi-Bold"/>
                  <a:ea typeface="Barlow SemiCondensed Semi-Bold"/>
                  <a:cs typeface="Barlow SemiCondensed Semi-Bold"/>
                  <a:sym typeface="Barlow SemiCondensed Semi-Bold"/>
                </a:rPr>
                <a:t>PROPUNERE CE DE FINANȚARE </a:t>
              </a:r>
            </a:p>
            <a:p>
              <a:pPr algn="ctr">
                <a:lnSpc>
                  <a:spcPts val="3581"/>
                </a:lnSpc>
                <a:spcBef>
                  <a:spcPct val="0"/>
                </a:spcBef>
              </a:pPr>
              <a:r>
                <a:rPr lang="en-US" sz="2522" b="1">
                  <a:solidFill>
                    <a:srgbClr val="FFFFFF"/>
                  </a:solidFill>
                  <a:latin typeface="Barlow SemiCondensed Semi-Bold"/>
                  <a:ea typeface="Barlow SemiCondensed Semi-Bold"/>
                  <a:cs typeface="Barlow SemiCondensed Semi-Bold"/>
                  <a:sym typeface="Barlow SemiCondensed Semi-Bold"/>
                </a:rPr>
                <a:t>2028-2034 NEADAPTATĂ NEVOILOR REALE ALE FERMIERILOR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0" y="2859222"/>
              <a:ext cx="6884311" cy="1885244"/>
              <a:chOff x="0" y="0"/>
              <a:chExt cx="1359864" cy="372394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359864" cy="372394"/>
              </a:xfrm>
              <a:custGeom>
                <a:avLst/>
                <a:gdLst/>
                <a:ahLst/>
                <a:cxnLst/>
                <a:rect l="l" t="t" r="r" b="b"/>
                <a:pathLst>
                  <a:path w="1359864" h="372394">
                    <a:moveTo>
                      <a:pt x="14994" y="0"/>
                    </a:moveTo>
                    <a:lnTo>
                      <a:pt x="1344870" y="0"/>
                    </a:lnTo>
                    <a:cubicBezTo>
                      <a:pt x="1353151" y="0"/>
                      <a:pt x="1359864" y="6713"/>
                      <a:pt x="1359864" y="14994"/>
                    </a:cubicBezTo>
                    <a:lnTo>
                      <a:pt x="1359864" y="357400"/>
                    </a:lnTo>
                    <a:cubicBezTo>
                      <a:pt x="1359864" y="365681"/>
                      <a:pt x="1353151" y="372394"/>
                      <a:pt x="1344870" y="372394"/>
                    </a:cubicBezTo>
                    <a:lnTo>
                      <a:pt x="14994" y="372394"/>
                    </a:lnTo>
                    <a:cubicBezTo>
                      <a:pt x="6713" y="372394"/>
                      <a:pt x="0" y="365681"/>
                      <a:pt x="0" y="357400"/>
                    </a:cubicBezTo>
                    <a:lnTo>
                      <a:pt x="0" y="14994"/>
                    </a:lnTo>
                    <a:cubicBezTo>
                      <a:pt x="0" y="6713"/>
                      <a:pt x="6713" y="0"/>
                      <a:pt x="14994" y="0"/>
                    </a:cubicBezTo>
                    <a:close/>
                  </a:path>
                </a:pathLst>
              </a:custGeom>
              <a:solidFill>
                <a:srgbClr val="FFFCF5"/>
              </a:solidFill>
            </p:spPr>
            <p:txBody>
              <a:bodyPr/>
              <a:lstStyle/>
              <a:p>
                <a:endParaRPr lang="en-RO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47625"/>
                <a:ext cx="1359864" cy="4200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6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367428" y="3090558"/>
              <a:ext cx="6227428" cy="1346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61"/>
                </a:lnSpc>
                <a:spcBef>
                  <a:spcPct val="0"/>
                </a:spcBef>
              </a:pPr>
              <a:r>
                <a:rPr lang="en-US" sz="1945" b="1">
                  <a:solidFill>
                    <a:srgbClr val="016954"/>
                  </a:solidFill>
                  <a:latin typeface="Barlow SemiCondensed Semi-Bold"/>
                  <a:ea typeface="Barlow SemiCondensed Semi-Bold"/>
                  <a:cs typeface="Barlow SemiCondensed Semi-Bold"/>
                  <a:sym typeface="Barlow SemiCondensed Semi-Bold"/>
                </a:rPr>
                <a:t>EFECT </a:t>
              </a:r>
              <a:r>
                <a:rPr lang="en-US" sz="1945" b="1">
                  <a:solidFill>
                    <a:srgbClr val="016954"/>
                  </a:solidFill>
                  <a:latin typeface="Barlow SemiCondensed Bold"/>
                  <a:ea typeface="Barlow SemiCondensed Bold"/>
                  <a:cs typeface="Barlow SemiCondensed Bold"/>
                  <a:sym typeface="Barlow SemiCondensed Bold"/>
                </a:rPr>
                <a:t>GRAV NEGATIV</a:t>
              </a:r>
              <a:r>
                <a:rPr lang="en-US" sz="1945" b="1">
                  <a:solidFill>
                    <a:srgbClr val="016954"/>
                  </a:solidFill>
                  <a:latin typeface="Barlow SemiCondensed Semi-Bold"/>
                  <a:ea typeface="Barlow SemiCondensed Semi-Bold"/>
                  <a:cs typeface="Barlow SemiCondensed Semi-Bold"/>
                  <a:sym typeface="Barlow SemiCondensed Semi-Bold"/>
                </a:rPr>
                <a:t> PENTRU PERFORMANȚA ȘI COMPETITIVITATEA FERMIERILOR, ÎN RAPORT CU COMPETIȚIA NON-UE</a:t>
              </a:r>
            </a:p>
          </p:txBody>
        </p:sp>
      </p:grpSp>
      <p:sp>
        <p:nvSpPr>
          <p:cNvPr id="48" name="Freeform 48"/>
          <p:cNvSpPr/>
          <p:nvPr/>
        </p:nvSpPr>
        <p:spPr>
          <a:xfrm>
            <a:off x="11856885" y="3224817"/>
            <a:ext cx="4369777" cy="426446"/>
          </a:xfrm>
          <a:custGeom>
            <a:avLst/>
            <a:gdLst/>
            <a:ahLst/>
            <a:cxnLst/>
            <a:rect l="l" t="t" r="r" b="b"/>
            <a:pathLst>
              <a:path w="4369777" h="426446">
                <a:moveTo>
                  <a:pt x="0" y="0"/>
                </a:moveTo>
                <a:lnTo>
                  <a:pt x="4369777" y="0"/>
                </a:lnTo>
                <a:lnTo>
                  <a:pt x="4369777" y="426446"/>
                </a:lnTo>
                <a:lnTo>
                  <a:pt x="0" y="426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96" b="-3796"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49" name="Freeform 49"/>
          <p:cNvSpPr/>
          <p:nvPr/>
        </p:nvSpPr>
        <p:spPr>
          <a:xfrm rot="-10800000">
            <a:off x="11706206" y="2187169"/>
            <a:ext cx="4520456" cy="353782"/>
          </a:xfrm>
          <a:custGeom>
            <a:avLst/>
            <a:gdLst/>
            <a:ahLst/>
            <a:cxnLst/>
            <a:rect l="l" t="t" r="r" b="b"/>
            <a:pathLst>
              <a:path w="4520456" h="353782">
                <a:moveTo>
                  <a:pt x="0" y="0"/>
                </a:moveTo>
                <a:lnTo>
                  <a:pt x="4520456" y="0"/>
                </a:lnTo>
                <a:lnTo>
                  <a:pt x="4520456" y="353782"/>
                </a:lnTo>
                <a:lnTo>
                  <a:pt x="0" y="353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081" b="-17081"/>
            </a:stretch>
          </a:blipFill>
        </p:spPr>
        <p:txBody>
          <a:bodyPr/>
          <a:lstStyle/>
          <a:p>
            <a:endParaRPr lang="en-RO"/>
          </a:p>
        </p:txBody>
      </p:sp>
      <p:grpSp>
        <p:nvGrpSpPr>
          <p:cNvPr id="50" name="Group 50"/>
          <p:cNvGrpSpPr/>
          <p:nvPr/>
        </p:nvGrpSpPr>
        <p:grpSpPr>
          <a:xfrm>
            <a:off x="11482700" y="2383796"/>
            <a:ext cx="4963461" cy="1044719"/>
            <a:chOff x="0" y="0"/>
            <a:chExt cx="1307249" cy="275152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307249" cy="275152"/>
            </a:xfrm>
            <a:custGeom>
              <a:avLst/>
              <a:gdLst/>
              <a:ahLst/>
              <a:cxnLst/>
              <a:rect l="l" t="t" r="r" b="b"/>
              <a:pathLst>
                <a:path w="1307249" h="275152">
                  <a:moveTo>
                    <a:pt x="28076" y="0"/>
                  </a:moveTo>
                  <a:lnTo>
                    <a:pt x="1279173" y="0"/>
                  </a:lnTo>
                  <a:cubicBezTo>
                    <a:pt x="1286619" y="0"/>
                    <a:pt x="1293760" y="2958"/>
                    <a:pt x="1299026" y="8223"/>
                  </a:cubicBezTo>
                  <a:cubicBezTo>
                    <a:pt x="1304291" y="13489"/>
                    <a:pt x="1307249" y="20630"/>
                    <a:pt x="1307249" y="28076"/>
                  </a:cubicBezTo>
                  <a:lnTo>
                    <a:pt x="1307249" y="247076"/>
                  </a:lnTo>
                  <a:cubicBezTo>
                    <a:pt x="1307249" y="254522"/>
                    <a:pt x="1304291" y="261664"/>
                    <a:pt x="1299026" y="266929"/>
                  </a:cubicBezTo>
                  <a:cubicBezTo>
                    <a:pt x="1293760" y="272194"/>
                    <a:pt x="1286619" y="275152"/>
                    <a:pt x="1279173" y="275152"/>
                  </a:cubicBezTo>
                  <a:lnTo>
                    <a:pt x="28076" y="275152"/>
                  </a:lnTo>
                  <a:cubicBezTo>
                    <a:pt x="20630" y="275152"/>
                    <a:pt x="13489" y="272194"/>
                    <a:pt x="8223" y="266929"/>
                  </a:cubicBezTo>
                  <a:cubicBezTo>
                    <a:pt x="2958" y="261664"/>
                    <a:pt x="0" y="254522"/>
                    <a:pt x="0" y="247076"/>
                  </a:cubicBezTo>
                  <a:lnTo>
                    <a:pt x="0" y="28076"/>
                  </a:lnTo>
                  <a:cubicBezTo>
                    <a:pt x="0" y="20630"/>
                    <a:pt x="2958" y="13489"/>
                    <a:pt x="8223" y="8223"/>
                  </a:cubicBezTo>
                  <a:cubicBezTo>
                    <a:pt x="13489" y="2958"/>
                    <a:pt x="20630" y="0"/>
                    <a:pt x="28076" y="0"/>
                  </a:cubicBezTo>
                  <a:close/>
                </a:path>
              </a:pathLst>
            </a:custGeom>
            <a:solidFill>
              <a:srgbClr val="FFB000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1307249" cy="322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11518311" y="2560869"/>
            <a:ext cx="4840481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</a:pPr>
            <a:r>
              <a:rPr lang="en-US" sz="2508" b="1" dirty="0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PRESIUNEA NEVOII DE A INTRODUCE NOI TEHNOLOGII ȘI INOVAȚIE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11482700" y="3598270"/>
            <a:ext cx="4963461" cy="2406019"/>
            <a:chOff x="0" y="0"/>
            <a:chExt cx="1307249" cy="633684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307249" cy="633684"/>
            </a:xfrm>
            <a:custGeom>
              <a:avLst/>
              <a:gdLst/>
              <a:ahLst/>
              <a:cxnLst/>
              <a:rect l="l" t="t" r="r" b="b"/>
              <a:pathLst>
                <a:path w="1307249" h="633684">
                  <a:moveTo>
                    <a:pt x="15598" y="0"/>
                  </a:moveTo>
                  <a:lnTo>
                    <a:pt x="1291651" y="0"/>
                  </a:lnTo>
                  <a:cubicBezTo>
                    <a:pt x="1295788" y="0"/>
                    <a:pt x="1299755" y="1643"/>
                    <a:pt x="1302680" y="4568"/>
                  </a:cubicBezTo>
                  <a:cubicBezTo>
                    <a:pt x="1305606" y="7494"/>
                    <a:pt x="1307249" y="11461"/>
                    <a:pt x="1307249" y="15598"/>
                  </a:cubicBezTo>
                  <a:lnTo>
                    <a:pt x="1307249" y="618086"/>
                  </a:lnTo>
                  <a:cubicBezTo>
                    <a:pt x="1307249" y="622223"/>
                    <a:pt x="1305606" y="626190"/>
                    <a:pt x="1302680" y="629116"/>
                  </a:cubicBezTo>
                  <a:cubicBezTo>
                    <a:pt x="1299755" y="632041"/>
                    <a:pt x="1295788" y="633684"/>
                    <a:pt x="1291651" y="633684"/>
                  </a:cubicBezTo>
                  <a:lnTo>
                    <a:pt x="15598" y="633684"/>
                  </a:lnTo>
                  <a:cubicBezTo>
                    <a:pt x="6983" y="633684"/>
                    <a:pt x="0" y="626701"/>
                    <a:pt x="0" y="618086"/>
                  </a:cubicBezTo>
                  <a:lnTo>
                    <a:pt x="0" y="15598"/>
                  </a:lnTo>
                  <a:cubicBezTo>
                    <a:pt x="0" y="11461"/>
                    <a:pt x="1643" y="7494"/>
                    <a:pt x="4568" y="4568"/>
                  </a:cubicBezTo>
                  <a:cubicBezTo>
                    <a:pt x="7494" y="1643"/>
                    <a:pt x="11461" y="0"/>
                    <a:pt x="15598" y="0"/>
                  </a:cubicBezTo>
                  <a:close/>
                </a:path>
              </a:pathLst>
            </a:custGeom>
            <a:solidFill>
              <a:srgbClr val="FFFCF5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47625"/>
              <a:ext cx="1307249" cy="681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11666254" y="3703759"/>
            <a:ext cx="4616916" cy="2050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9935" lvl="1" indent="-209967" algn="l">
              <a:lnSpc>
                <a:spcPts val="2761"/>
              </a:lnSpc>
              <a:buFont typeface="Arial"/>
              <a:buChar char="•"/>
            </a:pPr>
            <a:r>
              <a:rPr lang="en-US" sz="1945" b="1">
                <a:solidFill>
                  <a:srgbClr val="016954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AI</a:t>
            </a:r>
          </a:p>
          <a:p>
            <a:pPr marL="419935" lvl="1" indent="-209967" algn="l">
              <a:lnSpc>
                <a:spcPts val="2761"/>
              </a:lnSpc>
              <a:buFont typeface="Arial"/>
              <a:buChar char="•"/>
            </a:pPr>
            <a:r>
              <a:rPr lang="en-US" sz="1945" b="1">
                <a:solidFill>
                  <a:srgbClr val="016954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ROBOȚI</a:t>
            </a:r>
          </a:p>
          <a:p>
            <a:pPr marL="419935" lvl="1" indent="-209967" algn="l">
              <a:lnSpc>
                <a:spcPts val="2761"/>
              </a:lnSpc>
              <a:buFont typeface="Arial"/>
              <a:buChar char="•"/>
            </a:pPr>
            <a:r>
              <a:rPr lang="en-US" sz="1945" b="1">
                <a:solidFill>
                  <a:srgbClr val="016954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BIOTEHNOLOGII – NOI SOIURI REZISTENTE LA SCHIMBĂRILE CLIMATICE, LA BOLI ȘI DĂUNĂTORI</a:t>
            </a:r>
          </a:p>
          <a:p>
            <a:pPr marL="419935" lvl="1" indent="-209967" algn="l">
              <a:lnSpc>
                <a:spcPts val="2761"/>
              </a:lnSpc>
              <a:buFont typeface="Arial"/>
              <a:buChar char="•"/>
            </a:pPr>
            <a:r>
              <a:rPr lang="en-US" sz="1945" b="1">
                <a:solidFill>
                  <a:srgbClr val="016954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NOI TEHNOLOGII GENOMICE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16751278" y="675383"/>
            <a:ext cx="764613" cy="706635"/>
            <a:chOff x="0" y="0"/>
            <a:chExt cx="1542481" cy="1425519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542542" cy="1425575"/>
            </a:xfrm>
            <a:custGeom>
              <a:avLst/>
              <a:gdLst/>
              <a:ahLst/>
              <a:cxnLst/>
              <a:rect l="l" t="t" r="r" b="b"/>
              <a:pathLst>
                <a:path w="1542542" h="1425575">
                  <a:moveTo>
                    <a:pt x="0" y="0"/>
                  </a:moveTo>
                  <a:lnTo>
                    <a:pt x="1542542" y="0"/>
                  </a:lnTo>
                  <a:lnTo>
                    <a:pt x="1542542" y="1425575"/>
                  </a:lnTo>
                  <a:lnTo>
                    <a:pt x="0" y="1425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81" r="3" b="-77"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7413877" y="4487310"/>
            <a:ext cx="3276203" cy="1351458"/>
            <a:chOff x="0" y="0"/>
            <a:chExt cx="4368271" cy="1801944"/>
          </a:xfrm>
        </p:grpSpPr>
        <p:grpSp>
          <p:nvGrpSpPr>
            <p:cNvPr id="61" name="Group 61"/>
            <p:cNvGrpSpPr/>
            <p:nvPr/>
          </p:nvGrpSpPr>
          <p:grpSpPr>
            <a:xfrm>
              <a:off x="0" y="0"/>
              <a:ext cx="4368271" cy="1801944"/>
              <a:chOff x="0" y="0"/>
              <a:chExt cx="862868" cy="35594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862868" cy="355940"/>
              </a:xfrm>
              <a:custGeom>
                <a:avLst/>
                <a:gdLst/>
                <a:ahLst/>
                <a:cxnLst/>
                <a:rect l="l" t="t" r="r" b="b"/>
                <a:pathLst>
                  <a:path w="862868" h="355940">
                    <a:moveTo>
                      <a:pt x="61440" y="0"/>
                    </a:moveTo>
                    <a:lnTo>
                      <a:pt x="801428" y="0"/>
                    </a:lnTo>
                    <a:cubicBezTo>
                      <a:pt x="817723" y="0"/>
                      <a:pt x="833351" y="6473"/>
                      <a:pt x="844873" y="17995"/>
                    </a:cubicBezTo>
                    <a:cubicBezTo>
                      <a:pt x="856395" y="29518"/>
                      <a:pt x="862868" y="45145"/>
                      <a:pt x="862868" y="61440"/>
                    </a:cubicBezTo>
                    <a:lnTo>
                      <a:pt x="862868" y="294500"/>
                    </a:lnTo>
                    <a:cubicBezTo>
                      <a:pt x="862868" y="310794"/>
                      <a:pt x="856395" y="326422"/>
                      <a:pt x="844873" y="337944"/>
                    </a:cubicBezTo>
                    <a:cubicBezTo>
                      <a:pt x="833351" y="349466"/>
                      <a:pt x="817723" y="355940"/>
                      <a:pt x="801428" y="355940"/>
                    </a:cubicBezTo>
                    <a:lnTo>
                      <a:pt x="61440" y="355940"/>
                    </a:lnTo>
                    <a:cubicBezTo>
                      <a:pt x="45145" y="355940"/>
                      <a:pt x="29518" y="349466"/>
                      <a:pt x="17995" y="337944"/>
                    </a:cubicBezTo>
                    <a:cubicBezTo>
                      <a:pt x="6473" y="326422"/>
                      <a:pt x="0" y="310794"/>
                      <a:pt x="0" y="294500"/>
                    </a:cubicBezTo>
                    <a:lnTo>
                      <a:pt x="0" y="61440"/>
                    </a:lnTo>
                    <a:cubicBezTo>
                      <a:pt x="0" y="45145"/>
                      <a:pt x="6473" y="29518"/>
                      <a:pt x="17995" y="17995"/>
                    </a:cubicBezTo>
                    <a:cubicBezTo>
                      <a:pt x="29518" y="6473"/>
                      <a:pt x="45145" y="0"/>
                      <a:pt x="61440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00B05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RO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47625"/>
                <a:ext cx="862868" cy="40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6"/>
                  </a:lnSpc>
                </a:pPr>
                <a:endParaRPr/>
              </a:p>
            </p:txBody>
          </p:sp>
        </p:grpSp>
        <p:sp>
          <p:nvSpPr>
            <p:cNvPr id="64" name="Freeform 64"/>
            <p:cNvSpPr/>
            <p:nvPr/>
          </p:nvSpPr>
          <p:spPr>
            <a:xfrm>
              <a:off x="143752" y="381206"/>
              <a:ext cx="700500" cy="986620"/>
            </a:xfrm>
            <a:custGeom>
              <a:avLst/>
              <a:gdLst/>
              <a:ahLst/>
              <a:cxnLst/>
              <a:rect l="l" t="t" r="r" b="b"/>
              <a:pathLst>
                <a:path w="700500" h="986620">
                  <a:moveTo>
                    <a:pt x="0" y="0"/>
                  </a:moveTo>
                  <a:lnTo>
                    <a:pt x="700501" y="0"/>
                  </a:lnTo>
                  <a:lnTo>
                    <a:pt x="700501" y="986620"/>
                  </a:lnTo>
                  <a:lnTo>
                    <a:pt x="0" y="986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25143" y="390731"/>
              <a:ext cx="3491149" cy="998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4"/>
                </a:lnSpc>
              </a:pPr>
              <a:r>
                <a:rPr lang="en-US" sz="2546" b="1">
                  <a:solidFill>
                    <a:srgbClr val="FFFFFF"/>
                  </a:solidFill>
                  <a:latin typeface="Barlow SemiCondensed Semi-Bold"/>
                  <a:ea typeface="Barlow SemiCondensed Semi-Bold"/>
                  <a:cs typeface="Barlow SemiCondensed Semi-Bold"/>
                  <a:sym typeface="Barlow SemiCondensed Semi-Bold"/>
                </a:rPr>
                <a:t>SECTORUL AGRICOL DIN ROMÂNIA &amp; UE</a:t>
              </a:r>
            </a:p>
          </p:txBody>
        </p:sp>
      </p:grpSp>
      <p:sp>
        <p:nvSpPr>
          <p:cNvPr id="66" name="Freeform 66"/>
          <p:cNvSpPr/>
          <p:nvPr/>
        </p:nvSpPr>
        <p:spPr>
          <a:xfrm rot="1795406">
            <a:off x="6792413" y="3160944"/>
            <a:ext cx="1723427" cy="650594"/>
          </a:xfrm>
          <a:custGeom>
            <a:avLst/>
            <a:gdLst/>
            <a:ahLst/>
            <a:cxnLst/>
            <a:rect l="l" t="t" r="r" b="b"/>
            <a:pathLst>
              <a:path w="1723427" h="650594">
                <a:moveTo>
                  <a:pt x="0" y="0"/>
                </a:moveTo>
                <a:lnTo>
                  <a:pt x="1723426" y="0"/>
                </a:lnTo>
                <a:lnTo>
                  <a:pt x="1723426" y="650593"/>
                </a:lnTo>
                <a:lnTo>
                  <a:pt x="0" y="650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67" name="TextBox 67"/>
          <p:cNvSpPr txBox="1"/>
          <p:nvPr/>
        </p:nvSpPr>
        <p:spPr>
          <a:xfrm>
            <a:off x="1092389" y="882924"/>
            <a:ext cx="13123474" cy="147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24"/>
              </a:lnSpc>
            </a:pPr>
            <a:r>
              <a:rPr lang="en-US" sz="5216" b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Provocări majore ale sectorului agroalimentar</a:t>
            </a:r>
          </a:p>
          <a:p>
            <a:pPr algn="l">
              <a:lnSpc>
                <a:spcPts val="5026"/>
              </a:lnSpc>
            </a:pPr>
            <a:r>
              <a:rPr lang="en-US" sz="3957" b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România &amp; UE</a:t>
            </a:r>
          </a:p>
        </p:txBody>
      </p:sp>
      <p:sp>
        <p:nvSpPr>
          <p:cNvPr id="68" name="Freeform 68"/>
          <p:cNvSpPr/>
          <p:nvPr/>
        </p:nvSpPr>
        <p:spPr>
          <a:xfrm rot="-10197602">
            <a:off x="10394869" y="6429138"/>
            <a:ext cx="1335052" cy="503982"/>
          </a:xfrm>
          <a:custGeom>
            <a:avLst/>
            <a:gdLst/>
            <a:ahLst/>
            <a:cxnLst/>
            <a:rect l="l" t="t" r="r" b="b"/>
            <a:pathLst>
              <a:path w="1335052" h="503982">
                <a:moveTo>
                  <a:pt x="0" y="0"/>
                </a:moveTo>
                <a:lnTo>
                  <a:pt x="1335052" y="0"/>
                </a:lnTo>
                <a:lnTo>
                  <a:pt x="1335052" y="503982"/>
                </a:lnTo>
                <a:lnTo>
                  <a:pt x="0" y="5039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69" name="Freeform 69"/>
          <p:cNvSpPr/>
          <p:nvPr/>
        </p:nvSpPr>
        <p:spPr>
          <a:xfrm rot="9183003" flipV="1">
            <a:off x="9686705" y="3262752"/>
            <a:ext cx="1741579" cy="657446"/>
          </a:xfrm>
          <a:custGeom>
            <a:avLst/>
            <a:gdLst/>
            <a:ahLst/>
            <a:cxnLst/>
            <a:rect l="l" t="t" r="r" b="b"/>
            <a:pathLst>
              <a:path w="1741579" h="657446">
                <a:moveTo>
                  <a:pt x="0" y="657446"/>
                </a:moveTo>
                <a:lnTo>
                  <a:pt x="1741579" y="657446"/>
                </a:lnTo>
                <a:lnTo>
                  <a:pt x="1741579" y="0"/>
                </a:lnTo>
                <a:lnTo>
                  <a:pt x="0" y="0"/>
                </a:lnTo>
                <a:lnTo>
                  <a:pt x="0" y="6574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70" name="Freeform 70"/>
          <p:cNvSpPr/>
          <p:nvPr/>
        </p:nvSpPr>
        <p:spPr>
          <a:xfrm>
            <a:off x="6467989" y="2292413"/>
            <a:ext cx="644619" cy="557595"/>
          </a:xfrm>
          <a:custGeom>
            <a:avLst/>
            <a:gdLst/>
            <a:ahLst/>
            <a:cxnLst/>
            <a:rect l="l" t="t" r="r" b="b"/>
            <a:pathLst>
              <a:path w="644619" h="557595">
                <a:moveTo>
                  <a:pt x="0" y="0"/>
                </a:moveTo>
                <a:lnTo>
                  <a:pt x="644618" y="0"/>
                </a:lnTo>
                <a:lnTo>
                  <a:pt x="644618" y="557595"/>
                </a:lnTo>
                <a:lnTo>
                  <a:pt x="0" y="5575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71" name="Freeform 71"/>
          <p:cNvSpPr/>
          <p:nvPr/>
        </p:nvSpPr>
        <p:spPr>
          <a:xfrm>
            <a:off x="5823370" y="5379800"/>
            <a:ext cx="644619" cy="557595"/>
          </a:xfrm>
          <a:custGeom>
            <a:avLst/>
            <a:gdLst/>
            <a:ahLst/>
            <a:cxnLst/>
            <a:rect l="l" t="t" r="r" b="b"/>
            <a:pathLst>
              <a:path w="644619" h="557595">
                <a:moveTo>
                  <a:pt x="0" y="0"/>
                </a:moveTo>
                <a:lnTo>
                  <a:pt x="644619" y="0"/>
                </a:lnTo>
                <a:lnTo>
                  <a:pt x="644619" y="557595"/>
                </a:lnTo>
                <a:lnTo>
                  <a:pt x="0" y="5575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72" name="Freeform 72"/>
          <p:cNvSpPr/>
          <p:nvPr/>
        </p:nvSpPr>
        <p:spPr>
          <a:xfrm>
            <a:off x="10038851" y="6766837"/>
            <a:ext cx="644619" cy="557595"/>
          </a:xfrm>
          <a:custGeom>
            <a:avLst/>
            <a:gdLst/>
            <a:ahLst/>
            <a:cxnLst/>
            <a:rect l="l" t="t" r="r" b="b"/>
            <a:pathLst>
              <a:path w="644619" h="557595">
                <a:moveTo>
                  <a:pt x="0" y="0"/>
                </a:moveTo>
                <a:lnTo>
                  <a:pt x="644618" y="0"/>
                </a:lnTo>
                <a:lnTo>
                  <a:pt x="644618" y="557595"/>
                </a:lnTo>
                <a:lnTo>
                  <a:pt x="0" y="5575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73" name="Freeform 73"/>
          <p:cNvSpPr/>
          <p:nvPr/>
        </p:nvSpPr>
        <p:spPr>
          <a:xfrm>
            <a:off x="15995152" y="2013616"/>
            <a:ext cx="644619" cy="557595"/>
          </a:xfrm>
          <a:custGeom>
            <a:avLst/>
            <a:gdLst/>
            <a:ahLst/>
            <a:cxnLst/>
            <a:rect l="l" t="t" r="r" b="b"/>
            <a:pathLst>
              <a:path w="644619" h="557595">
                <a:moveTo>
                  <a:pt x="0" y="0"/>
                </a:moveTo>
                <a:lnTo>
                  <a:pt x="644619" y="0"/>
                </a:lnTo>
                <a:lnTo>
                  <a:pt x="644619" y="557595"/>
                </a:lnTo>
                <a:lnTo>
                  <a:pt x="0" y="5575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74" name="Freeform 74"/>
          <p:cNvSpPr/>
          <p:nvPr/>
        </p:nvSpPr>
        <p:spPr>
          <a:xfrm>
            <a:off x="15904353" y="6402331"/>
            <a:ext cx="644619" cy="557595"/>
          </a:xfrm>
          <a:custGeom>
            <a:avLst/>
            <a:gdLst/>
            <a:ahLst/>
            <a:cxnLst/>
            <a:rect l="l" t="t" r="r" b="b"/>
            <a:pathLst>
              <a:path w="644619" h="557595">
                <a:moveTo>
                  <a:pt x="0" y="0"/>
                </a:moveTo>
                <a:lnTo>
                  <a:pt x="644619" y="0"/>
                </a:lnTo>
                <a:lnTo>
                  <a:pt x="644619" y="557595"/>
                </a:lnTo>
                <a:lnTo>
                  <a:pt x="0" y="5575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3D2F">
                <a:alpha val="100000"/>
              </a:srgbClr>
            </a:gs>
            <a:gs pos="100000">
              <a:srgbClr val="01786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1278" y="675383"/>
            <a:ext cx="764613" cy="706635"/>
            <a:chOff x="0" y="0"/>
            <a:chExt cx="1542481" cy="14255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425575"/>
            </a:xfrm>
            <a:custGeom>
              <a:avLst/>
              <a:gdLst/>
              <a:ahLst/>
              <a:cxnLst/>
              <a:rect l="l" t="t" r="r" b="b"/>
              <a:pathLst>
                <a:path w="1542542" h="1425575">
                  <a:moveTo>
                    <a:pt x="0" y="0"/>
                  </a:moveTo>
                  <a:lnTo>
                    <a:pt x="1542542" y="0"/>
                  </a:lnTo>
                  <a:lnTo>
                    <a:pt x="1542542" y="1425575"/>
                  </a:lnTo>
                  <a:lnTo>
                    <a:pt x="0" y="1425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81" r="3" b="-77"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64316" y="2071054"/>
            <a:ext cx="10849405" cy="6889946"/>
            <a:chOff x="0" y="0"/>
            <a:chExt cx="14465873" cy="918659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4465873" cy="9186594"/>
              <a:chOff x="0" y="0"/>
              <a:chExt cx="16914180" cy="10741399"/>
            </a:xfrm>
          </p:grpSpPr>
          <p:sp>
            <p:nvSpPr>
              <p:cNvPr id="6" name="Freeform 6" descr="A graph of a number of people  AI-generated content may be incorrect."/>
              <p:cNvSpPr/>
              <p:nvPr/>
            </p:nvSpPr>
            <p:spPr>
              <a:xfrm>
                <a:off x="0" y="0"/>
                <a:ext cx="16914240" cy="10741373"/>
              </a:xfrm>
              <a:custGeom>
                <a:avLst/>
                <a:gdLst/>
                <a:ahLst/>
                <a:cxnLst/>
                <a:rect l="l" t="t" r="r" b="b"/>
                <a:pathLst>
                  <a:path w="16914240" h="10741373">
                    <a:moveTo>
                      <a:pt x="132060" y="0"/>
                    </a:moveTo>
                    <a:lnTo>
                      <a:pt x="16782180" y="0"/>
                    </a:lnTo>
                    <a:cubicBezTo>
                      <a:pt x="16855115" y="0"/>
                      <a:pt x="16914240" y="59125"/>
                      <a:pt x="16914240" y="132060"/>
                    </a:cubicBezTo>
                    <a:lnTo>
                      <a:pt x="16914240" y="10609313"/>
                    </a:lnTo>
                    <a:cubicBezTo>
                      <a:pt x="16914240" y="10682248"/>
                      <a:pt x="16855115" y="10741373"/>
                      <a:pt x="16782180" y="10741373"/>
                    </a:cubicBezTo>
                    <a:lnTo>
                      <a:pt x="132060" y="10741373"/>
                    </a:lnTo>
                    <a:cubicBezTo>
                      <a:pt x="59125" y="10741373"/>
                      <a:pt x="0" y="10682248"/>
                      <a:pt x="0" y="10609313"/>
                    </a:cubicBezTo>
                    <a:lnTo>
                      <a:pt x="0" y="132060"/>
                    </a:lnTo>
                    <a:cubicBezTo>
                      <a:pt x="0" y="59125"/>
                      <a:pt x="59125" y="0"/>
                      <a:pt x="13206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10598" r="-5440"/>
                </a:stretch>
              </a:blipFill>
            </p:spPr>
            <p:txBody>
              <a:bodyPr/>
              <a:lstStyle/>
              <a:p>
                <a:endParaRPr lang="en-RO"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0188645" y="1403423"/>
              <a:ext cx="1857803" cy="701321"/>
            </a:xfrm>
            <a:custGeom>
              <a:avLst/>
              <a:gdLst/>
              <a:ahLst/>
              <a:cxnLst/>
              <a:rect l="l" t="t" r="r" b="b"/>
              <a:pathLst>
                <a:path w="1857803" h="701321">
                  <a:moveTo>
                    <a:pt x="0" y="0"/>
                  </a:moveTo>
                  <a:lnTo>
                    <a:pt x="1857803" y="0"/>
                  </a:lnTo>
                  <a:lnTo>
                    <a:pt x="1857803" y="701321"/>
                  </a:lnTo>
                  <a:lnTo>
                    <a:pt x="0" y="701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58877" y="9050599"/>
            <a:ext cx="10789350" cy="566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3"/>
              </a:lnSpc>
            </a:pPr>
            <a:r>
              <a:rPr lang="en-US" sz="1885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Sursa: „Riscuri și vulnerabilități în lanțul de aprovizionare cu alimente al UE.  Cartografiere și analiză bazate pe sondaj al părților interesate”, 2023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888138" y="3304447"/>
            <a:ext cx="7340113" cy="4423161"/>
            <a:chOff x="0" y="0"/>
            <a:chExt cx="1933198" cy="11649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33198" cy="1164948"/>
            </a:xfrm>
            <a:custGeom>
              <a:avLst/>
              <a:gdLst/>
              <a:ahLst/>
              <a:cxnLst/>
              <a:rect l="l" t="t" r="r" b="b"/>
              <a:pathLst>
                <a:path w="1933198" h="1164948">
                  <a:moveTo>
                    <a:pt x="10547" y="0"/>
                  </a:moveTo>
                  <a:lnTo>
                    <a:pt x="1922651" y="0"/>
                  </a:lnTo>
                  <a:cubicBezTo>
                    <a:pt x="1928476" y="0"/>
                    <a:pt x="1933198" y="4722"/>
                    <a:pt x="1933198" y="10547"/>
                  </a:cubicBezTo>
                  <a:lnTo>
                    <a:pt x="1933198" y="1154400"/>
                  </a:lnTo>
                  <a:cubicBezTo>
                    <a:pt x="1933198" y="1160226"/>
                    <a:pt x="1928476" y="1164948"/>
                    <a:pt x="1922651" y="1164948"/>
                  </a:cubicBezTo>
                  <a:lnTo>
                    <a:pt x="10547" y="1164948"/>
                  </a:lnTo>
                  <a:cubicBezTo>
                    <a:pt x="4722" y="1164948"/>
                    <a:pt x="0" y="1160226"/>
                    <a:pt x="0" y="1154400"/>
                  </a:cubicBezTo>
                  <a:lnTo>
                    <a:pt x="0" y="10547"/>
                  </a:lnTo>
                  <a:cubicBezTo>
                    <a:pt x="0" y="4722"/>
                    <a:pt x="4722" y="0"/>
                    <a:pt x="10547" y="0"/>
                  </a:cubicBezTo>
                  <a:close/>
                </a:path>
              </a:pathLst>
            </a:custGeom>
            <a:solidFill>
              <a:srgbClr val="FFFCF5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933198" cy="12125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355093" y="3791127"/>
            <a:ext cx="5342727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9"/>
              </a:lnSpc>
            </a:pPr>
            <a:r>
              <a:rPr lang="en-US" sz="4008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Sistemele agroalimentare din UE funcționează într-o stare în care </a:t>
            </a:r>
            <a:r>
              <a:rPr lang="en-US" sz="4008">
                <a:solidFill>
                  <a:srgbClr val="FF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volatilitatea, incertitudinea și oboseala provocată de crize</a:t>
            </a:r>
            <a:r>
              <a:rPr lang="en-US" sz="4008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au devenit “</a:t>
            </a:r>
            <a:r>
              <a:rPr lang="en-US" sz="4008" i="1">
                <a:solidFill>
                  <a:srgbClr val="000000"/>
                </a:solidFill>
                <a:latin typeface="Barlow SemiCondensed Bold Italics"/>
                <a:ea typeface="Barlow SemiCondensed Bold Italics"/>
                <a:cs typeface="Barlow SemiCondensed Bold Italics"/>
                <a:sym typeface="Barlow SemiCondensed Bold Italics"/>
              </a:rPr>
              <a:t>noul normal </a:t>
            </a:r>
            <a:r>
              <a:rPr lang="en-US" sz="4008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3D2F">
                <a:alpha val="100000"/>
              </a:srgbClr>
            </a:gs>
            <a:gs pos="100000">
              <a:srgbClr val="01786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1278" y="675383"/>
            <a:ext cx="764613" cy="706635"/>
            <a:chOff x="0" y="0"/>
            <a:chExt cx="1542481" cy="14255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425575"/>
            </a:xfrm>
            <a:custGeom>
              <a:avLst/>
              <a:gdLst/>
              <a:ahLst/>
              <a:cxnLst/>
              <a:rect l="l" t="t" r="r" b="b"/>
              <a:pathLst>
                <a:path w="1542542" h="1425575">
                  <a:moveTo>
                    <a:pt x="0" y="0"/>
                  </a:moveTo>
                  <a:lnTo>
                    <a:pt x="1542542" y="0"/>
                  </a:lnTo>
                  <a:lnTo>
                    <a:pt x="1542542" y="1425575"/>
                  </a:lnTo>
                  <a:lnTo>
                    <a:pt x="0" y="1425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81" r="3" b="-77"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  <p:sp>
        <p:nvSpPr>
          <p:cNvPr id="4" name="Freeform 4"/>
          <p:cNvSpPr/>
          <p:nvPr/>
        </p:nvSpPr>
        <p:spPr>
          <a:xfrm>
            <a:off x="1221716" y="3569970"/>
            <a:ext cx="604754" cy="604754"/>
          </a:xfrm>
          <a:custGeom>
            <a:avLst/>
            <a:gdLst/>
            <a:ahLst/>
            <a:cxnLst/>
            <a:rect l="l" t="t" r="r" b="b"/>
            <a:pathLst>
              <a:path w="604754" h="604754">
                <a:moveTo>
                  <a:pt x="0" y="0"/>
                </a:moveTo>
                <a:lnTo>
                  <a:pt x="604754" y="0"/>
                </a:lnTo>
                <a:lnTo>
                  <a:pt x="604754" y="604754"/>
                </a:lnTo>
                <a:lnTo>
                  <a:pt x="0" y="6047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5" name="Freeform 5"/>
          <p:cNvSpPr/>
          <p:nvPr/>
        </p:nvSpPr>
        <p:spPr>
          <a:xfrm>
            <a:off x="1282677" y="4812295"/>
            <a:ext cx="482832" cy="637402"/>
          </a:xfrm>
          <a:custGeom>
            <a:avLst/>
            <a:gdLst/>
            <a:ahLst/>
            <a:cxnLst/>
            <a:rect l="l" t="t" r="r" b="b"/>
            <a:pathLst>
              <a:path w="482832" h="637402">
                <a:moveTo>
                  <a:pt x="0" y="0"/>
                </a:moveTo>
                <a:lnTo>
                  <a:pt x="482832" y="0"/>
                </a:lnTo>
                <a:lnTo>
                  <a:pt x="482832" y="637403"/>
                </a:lnTo>
                <a:lnTo>
                  <a:pt x="0" y="6374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6" name="Freeform 6"/>
          <p:cNvSpPr/>
          <p:nvPr/>
        </p:nvSpPr>
        <p:spPr>
          <a:xfrm>
            <a:off x="1214177" y="5614761"/>
            <a:ext cx="619831" cy="614407"/>
          </a:xfrm>
          <a:custGeom>
            <a:avLst/>
            <a:gdLst/>
            <a:ahLst/>
            <a:cxnLst/>
            <a:rect l="l" t="t" r="r" b="b"/>
            <a:pathLst>
              <a:path w="619831" h="614407">
                <a:moveTo>
                  <a:pt x="0" y="0"/>
                </a:moveTo>
                <a:lnTo>
                  <a:pt x="619831" y="0"/>
                </a:lnTo>
                <a:lnTo>
                  <a:pt x="619831" y="614407"/>
                </a:lnTo>
                <a:lnTo>
                  <a:pt x="0" y="6144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7" name="Freeform 7"/>
          <p:cNvSpPr/>
          <p:nvPr/>
        </p:nvSpPr>
        <p:spPr>
          <a:xfrm>
            <a:off x="1310246" y="6477157"/>
            <a:ext cx="427694" cy="731101"/>
          </a:xfrm>
          <a:custGeom>
            <a:avLst/>
            <a:gdLst/>
            <a:ahLst/>
            <a:cxnLst/>
            <a:rect l="l" t="t" r="r" b="b"/>
            <a:pathLst>
              <a:path w="427694" h="731101">
                <a:moveTo>
                  <a:pt x="0" y="0"/>
                </a:moveTo>
                <a:lnTo>
                  <a:pt x="427694" y="0"/>
                </a:lnTo>
                <a:lnTo>
                  <a:pt x="427694" y="731102"/>
                </a:lnTo>
                <a:lnTo>
                  <a:pt x="0" y="7311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8" name="Freeform 8"/>
          <p:cNvSpPr/>
          <p:nvPr/>
        </p:nvSpPr>
        <p:spPr>
          <a:xfrm>
            <a:off x="1092389" y="7500997"/>
            <a:ext cx="896563" cy="607421"/>
          </a:xfrm>
          <a:custGeom>
            <a:avLst/>
            <a:gdLst/>
            <a:ahLst/>
            <a:cxnLst/>
            <a:rect l="l" t="t" r="r" b="b"/>
            <a:pathLst>
              <a:path w="896563" h="607421">
                <a:moveTo>
                  <a:pt x="0" y="0"/>
                </a:moveTo>
                <a:lnTo>
                  <a:pt x="896563" y="0"/>
                </a:lnTo>
                <a:lnTo>
                  <a:pt x="896563" y="607421"/>
                </a:lnTo>
                <a:lnTo>
                  <a:pt x="0" y="6074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9" name="Freeform 9"/>
          <p:cNvSpPr/>
          <p:nvPr/>
        </p:nvSpPr>
        <p:spPr>
          <a:xfrm>
            <a:off x="1092389" y="8870248"/>
            <a:ext cx="860085" cy="597759"/>
          </a:xfrm>
          <a:custGeom>
            <a:avLst/>
            <a:gdLst/>
            <a:ahLst/>
            <a:cxnLst/>
            <a:rect l="l" t="t" r="r" b="b"/>
            <a:pathLst>
              <a:path w="860085" h="597759">
                <a:moveTo>
                  <a:pt x="0" y="0"/>
                </a:moveTo>
                <a:lnTo>
                  <a:pt x="860085" y="0"/>
                </a:lnTo>
                <a:lnTo>
                  <a:pt x="860085" y="597759"/>
                </a:lnTo>
                <a:lnTo>
                  <a:pt x="0" y="5977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10" name="TextBox 10"/>
          <p:cNvSpPr txBox="1"/>
          <p:nvPr/>
        </p:nvSpPr>
        <p:spPr>
          <a:xfrm>
            <a:off x="1092389" y="959124"/>
            <a:ext cx="13123474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94"/>
              </a:lnSpc>
            </a:pPr>
            <a:r>
              <a:rPr lang="en-US" sz="52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Agricultura </a:t>
            </a:r>
            <a:r>
              <a:rPr lang="en-US" sz="52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europeană</a:t>
            </a:r>
            <a:r>
              <a:rPr lang="en-US" sz="52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2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este</a:t>
            </a:r>
            <a:r>
              <a:rPr lang="en-US" sz="52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2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în</a:t>
            </a:r>
            <a:r>
              <a:rPr lang="en-US" sz="52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2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recul</a:t>
            </a:r>
            <a:r>
              <a:rPr lang="en-US" sz="52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: cum </a:t>
            </a:r>
            <a:r>
              <a:rPr lang="en-US" sz="52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inversăm</a:t>
            </a:r>
            <a:r>
              <a:rPr lang="en-US" sz="52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2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tendința</a:t>
            </a:r>
            <a:r>
              <a:rPr lang="en-US" sz="52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2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și</a:t>
            </a:r>
            <a:r>
              <a:rPr lang="en-US" sz="52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2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stimulăm</a:t>
            </a:r>
            <a:r>
              <a:rPr lang="en-US" sz="52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2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competitivitatea</a:t>
            </a:r>
            <a:r>
              <a:rPr lang="en-US" sz="52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?</a:t>
            </a:r>
          </a:p>
          <a:p>
            <a:pPr algn="l">
              <a:lnSpc>
                <a:spcPts val="3229"/>
              </a:lnSpc>
            </a:pPr>
            <a:r>
              <a:rPr lang="en-US" sz="2857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În</a:t>
            </a:r>
            <a:r>
              <a:rPr lang="en-US" sz="2857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2857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ultimii</a:t>
            </a:r>
            <a:r>
              <a:rPr lang="en-US" sz="2857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20 de ani (2005-2025):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02297" y="3560445"/>
            <a:ext cx="15949392" cy="103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308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-12%</a:t>
            </a:r>
            <a:r>
              <a:rPr lang="en-US" sz="3308">
                <a:solidFill>
                  <a:srgbClr val="FFFFFF"/>
                </a:solidFill>
                <a:latin typeface="Barlow SemiCondensed Medium"/>
                <a:ea typeface="Barlow SemiCondensed Medium"/>
                <a:cs typeface="Barlow SemiCondensed Medium"/>
                <a:sym typeface="Barlow SemiCondensed Medium"/>
              </a:rPr>
              <a:t> pierdere de venit medie la hectar pentru fermieri, care oricum sunt doar la </a:t>
            </a:r>
            <a:r>
              <a:rPr lang="en-US" sz="3308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40% din veniturile salariale medii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33930" y="4872162"/>
            <a:ext cx="15949392" cy="4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308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+30%</a:t>
            </a:r>
            <a:r>
              <a:rPr lang="en-US" sz="3308">
                <a:solidFill>
                  <a:srgbClr val="FFFFFF"/>
                </a:solidFill>
                <a:latin typeface="Barlow SemiCondensed Medium"/>
                <a:ea typeface="Barlow SemiCondensed Medium"/>
                <a:cs typeface="Barlow SemiCondensed Medium"/>
                <a:sym typeface="Barlow SemiCondensed Medium"/>
              </a:rPr>
              <a:t> creșterea datoriilor fermierilor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33930" y="5672655"/>
            <a:ext cx="15949392" cy="4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308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-11 M ha</a:t>
            </a:r>
            <a:r>
              <a:rPr lang="en-US" sz="3308">
                <a:solidFill>
                  <a:srgbClr val="FFFFFF"/>
                </a:solidFill>
                <a:latin typeface="Barlow SemiCondensed Medium"/>
                <a:ea typeface="Barlow SemiCondensed Medium"/>
                <a:cs typeface="Barlow SemiCondensed Medium"/>
                <a:sym typeface="Barlow SemiCondensed Medium"/>
              </a:rPr>
              <a:t> pierdute pentru agricultură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33930" y="6583874"/>
            <a:ext cx="15949392" cy="4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308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-7 M ha</a:t>
            </a:r>
            <a:r>
              <a:rPr lang="en-US" sz="3308">
                <a:solidFill>
                  <a:srgbClr val="FFFFFF"/>
                </a:solidFill>
                <a:latin typeface="Barlow SemiCondensed Medium"/>
                <a:ea typeface="Barlow SemiCondensed Medium"/>
                <a:cs typeface="Barlow SemiCondensed Medium"/>
                <a:sym typeface="Barlow SemiCondensed Medium"/>
              </a:rPr>
              <a:t> suspuse deșertificării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33930" y="7491472"/>
            <a:ext cx="14516192" cy="1019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308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Milioane de ferme desființate</a:t>
            </a:r>
            <a:r>
              <a:rPr lang="en-US" sz="3308">
                <a:solidFill>
                  <a:srgbClr val="FFFFFF"/>
                </a:solidFill>
                <a:latin typeface="Barlow SemiCondensed Medium"/>
                <a:ea typeface="Barlow SemiCondensed Medium"/>
                <a:cs typeface="Barlow SemiCondensed Medium"/>
                <a:sym typeface="Barlow SemiCondensed Medium"/>
              </a:rPr>
              <a:t>: în 2020 erau 9,1 milioane ferme în UE, cu 5,3 milioane mai puține decât în 2005 (scădere de 37%)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33930" y="8910294"/>
            <a:ext cx="15949392" cy="4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308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+10 ani</a:t>
            </a:r>
            <a:r>
              <a:rPr lang="en-US" sz="3308">
                <a:solidFill>
                  <a:srgbClr val="FFFFFF"/>
                </a:solidFill>
                <a:latin typeface="Barlow SemiCondensed Medium"/>
                <a:ea typeface="Barlow SemiCondensed Medium"/>
                <a:cs typeface="Barlow SemiCondensed Medium"/>
                <a:sym typeface="Barlow SemiCondensed Medium"/>
              </a:rPr>
              <a:t> a crescut vârsta medie în agricultură la 56 de ani</a:t>
            </a:r>
          </a:p>
        </p:txBody>
      </p:sp>
      <p:sp>
        <p:nvSpPr>
          <p:cNvPr id="17" name="Freeform 17"/>
          <p:cNvSpPr/>
          <p:nvPr/>
        </p:nvSpPr>
        <p:spPr>
          <a:xfrm>
            <a:off x="1707049" y="3931535"/>
            <a:ext cx="463472" cy="400903"/>
          </a:xfrm>
          <a:custGeom>
            <a:avLst/>
            <a:gdLst/>
            <a:ahLst/>
            <a:cxnLst/>
            <a:rect l="l" t="t" r="r" b="b"/>
            <a:pathLst>
              <a:path w="463472" h="400903">
                <a:moveTo>
                  <a:pt x="0" y="0"/>
                </a:moveTo>
                <a:lnTo>
                  <a:pt x="463472" y="0"/>
                </a:lnTo>
                <a:lnTo>
                  <a:pt x="463472" y="400903"/>
                </a:lnTo>
                <a:lnTo>
                  <a:pt x="0" y="4009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18" name="Freeform 18"/>
          <p:cNvSpPr/>
          <p:nvPr/>
        </p:nvSpPr>
        <p:spPr>
          <a:xfrm>
            <a:off x="1696327" y="5048794"/>
            <a:ext cx="463472" cy="400903"/>
          </a:xfrm>
          <a:custGeom>
            <a:avLst/>
            <a:gdLst/>
            <a:ahLst/>
            <a:cxnLst/>
            <a:rect l="l" t="t" r="r" b="b"/>
            <a:pathLst>
              <a:path w="463472" h="400903">
                <a:moveTo>
                  <a:pt x="0" y="0"/>
                </a:moveTo>
                <a:lnTo>
                  <a:pt x="463472" y="0"/>
                </a:lnTo>
                <a:lnTo>
                  <a:pt x="463472" y="400904"/>
                </a:lnTo>
                <a:lnTo>
                  <a:pt x="0" y="4009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19" name="Freeform 19"/>
          <p:cNvSpPr/>
          <p:nvPr/>
        </p:nvSpPr>
        <p:spPr>
          <a:xfrm>
            <a:off x="1696327" y="5828265"/>
            <a:ext cx="463472" cy="400903"/>
          </a:xfrm>
          <a:custGeom>
            <a:avLst/>
            <a:gdLst/>
            <a:ahLst/>
            <a:cxnLst/>
            <a:rect l="l" t="t" r="r" b="b"/>
            <a:pathLst>
              <a:path w="463472" h="400903">
                <a:moveTo>
                  <a:pt x="0" y="0"/>
                </a:moveTo>
                <a:lnTo>
                  <a:pt x="463472" y="0"/>
                </a:lnTo>
                <a:lnTo>
                  <a:pt x="463472" y="400903"/>
                </a:lnTo>
                <a:lnTo>
                  <a:pt x="0" y="4009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20" name="Freeform 20"/>
          <p:cNvSpPr/>
          <p:nvPr/>
        </p:nvSpPr>
        <p:spPr>
          <a:xfrm>
            <a:off x="1696327" y="6807355"/>
            <a:ext cx="463472" cy="400903"/>
          </a:xfrm>
          <a:custGeom>
            <a:avLst/>
            <a:gdLst/>
            <a:ahLst/>
            <a:cxnLst/>
            <a:rect l="l" t="t" r="r" b="b"/>
            <a:pathLst>
              <a:path w="463472" h="400903">
                <a:moveTo>
                  <a:pt x="0" y="0"/>
                </a:moveTo>
                <a:lnTo>
                  <a:pt x="463472" y="0"/>
                </a:lnTo>
                <a:lnTo>
                  <a:pt x="463472" y="400904"/>
                </a:lnTo>
                <a:lnTo>
                  <a:pt x="0" y="4009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21" name="Freeform 21"/>
          <p:cNvSpPr/>
          <p:nvPr/>
        </p:nvSpPr>
        <p:spPr>
          <a:xfrm>
            <a:off x="1696327" y="7757335"/>
            <a:ext cx="463472" cy="400903"/>
          </a:xfrm>
          <a:custGeom>
            <a:avLst/>
            <a:gdLst/>
            <a:ahLst/>
            <a:cxnLst/>
            <a:rect l="l" t="t" r="r" b="b"/>
            <a:pathLst>
              <a:path w="463472" h="400903">
                <a:moveTo>
                  <a:pt x="0" y="0"/>
                </a:moveTo>
                <a:lnTo>
                  <a:pt x="463472" y="0"/>
                </a:lnTo>
                <a:lnTo>
                  <a:pt x="463472" y="400903"/>
                </a:lnTo>
                <a:lnTo>
                  <a:pt x="0" y="4009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22" name="Freeform 22"/>
          <p:cNvSpPr/>
          <p:nvPr/>
        </p:nvSpPr>
        <p:spPr>
          <a:xfrm>
            <a:off x="1707049" y="9097725"/>
            <a:ext cx="463472" cy="400903"/>
          </a:xfrm>
          <a:custGeom>
            <a:avLst/>
            <a:gdLst/>
            <a:ahLst/>
            <a:cxnLst/>
            <a:rect l="l" t="t" r="r" b="b"/>
            <a:pathLst>
              <a:path w="463472" h="400903">
                <a:moveTo>
                  <a:pt x="0" y="0"/>
                </a:moveTo>
                <a:lnTo>
                  <a:pt x="463472" y="0"/>
                </a:lnTo>
                <a:lnTo>
                  <a:pt x="463472" y="400904"/>
                </a:lnTo>
                <a:lnTo>
                  <a:pt x="0" y="4009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3D2F">
                <a:alpha val="100000"/>
              </a:srgbClr>
            </a:gs>
            <a:gs pos="100000">
              <a:srgbClr val="01786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2389" y="949599"/>
            <a:ext cx="13482902" cy="760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5"/>
              </a:lnSpc>
            </a:pPr>
            <a:r>
              <a:rPr lang="en-US" sz="5199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Reformele</a:t>
            </a:r>
            <a:r>
              <a:rPr lang="en-US" sz="5199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PAC au </a:t>
            </a:r>
            <a:r>
              <a:rPr lang="en-US" sz="5199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adus</a:t>
            </a:r>
            <a:r>
              <a:rPr lang="en-US" sz="5199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o </a:t>
            </a:r>
            <a:r>
              <a:rPr lang="en-US" sz="5199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erodare</a:t>
            </a:r>
            <a:r>
              <a:rPr lang="en-US" sz="5199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a </a:t>
            </a:r>
            <a:r>
              <a:rPr lang="en-US" sz="5199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bugetului</a:t>
            </a:r>
            <a:r>
              <a:rPr lang="en-US" sz="5199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PAC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305769" y="2200092"/>
            <a:ext cx="15160107" cy="882663"/>
            <a:chOff x="0" y="0"/>
            <a:chExt cx="20213476" cy="117688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0213476" cy="1176884"/>
              <a:chOff x="0" y="0"/>
              <a:chExt cx="3992785" cy="23247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992785" cy="232471"/>
              </a:xfrm>
              <a:custGeom>
                <a:avLst/>
                <a:gdLst/>
                <a:ahLst/>
                <a:cxnLst/>
                <a:rect l="l" t="t" r="r" b="b"/>
                <a:pathLst>
                  <a:path w="3992785" h="232471">
                    <a:moveTo>
                      <a:pt x="5107" y="0"/>
                    </a:moveTo>
                    <a:lnTo>
                      <a:pt x="3987679" y="0"/>
                    </a:lnTo>
                    <a:cubicBezTo>
                      <a:pt x="3990499" y="0"/>
                      <a:pt x="3992785" y="2286"/>
                      <a:pt x="3992785" y="5107"/>
                    </a:cubicBezTo>
                    <a:lnTo>
                      <a:pt x="3992785" y="227364"/>
                    </a:lnTo>
                    <a:cubicBezTo>
                      <a:pt x="3992785" y="230185"/>
                      <a:pt x="3990499" y="232471"/>
                      <a:pt x="3987679" y="232471"/>
                    </a:cubicBezTo>
                    <a:lnTo>
                      <a:pt x="5107" y="232471"/>
                    </a:lnTo>
                    <a:cubicBezTo>
                      <a:pt x="2286" y="232471"/>
                      <a:pt x="0" y="230185"/>
                      <a:pt x="0" y="227364"/>
                    </a:cubicBezTo>
                    <a:lnTo>
                      <a:pt x="0" y="5107"/>
                    </a:lnTo>
                    <a:cubicBezTo>
                      <a:pt x="0" y="2286"/>
                      <a:pt x="2286" y="0"/>
                      <a:pt x="5107" y="0"/>
                    </a:cubicBezTo>
                    <a:close/>
                  </a:path>
                </a:pathLst>
              </a:custGeom>
              <a:solidFill>
                <a:srgbClr val="FFFCF5"/>
              </a:solidFill>
            </p:spPr>
            <p:txBody>
              <a:bodyPr/>
              <a:lstStyle/>
              <a:p>
                <a:endParaRPr lang="en-RO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3992785" cy="2800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6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201067" y="214405"/>
              <a:ext cx="14616215" cy="685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54"/>
                </a:lnSpc>
              </a:pPr>
              <a:r>
                <a:rPr lang="en-US" sz="3540">
                  <a:solidFill>
                    <a:srgbClr val="000000"/>
                  </a:solidFill>
                  <a:latin typeface="Barlow SemiCondensed Bold"/>
                  <a:ea typeface="Barlow SemiCondensed Bold"/>
                  <a:cs typeface="Barlow SemiCondensed Bold"/>
                  <a:sym typeface="Barlow SemiCondensed Bold"/>
                </a:rPr>
                <a:t>2014-2020: 415 miliarde EUR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05769" y="3353838"/>
            <a:ext cx="15160107" cy="903583"/>
            <a:chOff x="0" y="0"/>
            <a:chExt cx="20213476" cy="1204777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0213476" cy="1204777"/>
              <a:chOff x="0" y="0"/>
              <a:chExt cx="3992785" cy="23798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992785" cy="237981"/>
              </a:xfrm>
              <a:custGeom>
                <a:avLst/>
                <a:gdLst/>
                <a:ahLst/>
                <a:cxnLst/>
                <a:rect l="l" t="t" r="r" b="b"/>
                <a:pathLst>
                  <a:path w="3992785" h="237981">
                    <a:moveTo>
                      <a:pt x="5107" y="0"/>
                    </a:moveTo>
                    <a:lnTo>
                      <a:pt x="3987679" y="0"/>
                    </a:lnTo>
                    <a:cubicBezTo>
                      <a:pt x="3990499" y="0"/>
                      <a:pt x="3992785" y="2286"/>
                      <a:pt x="3992785" y="5107"/>
                    </a:cubicBezTo>
                    <a:lnTo>
                      <a:pt x="3992785" y="232874"/>
                    </a:lnTo>
                    <a:cubicBezTo>
                      <a:pt x="3992785" y="235694"/>
                      <a:pt x="3990499" y="237981"/>
                      <a:pt x="3987679" y="237981"/>
                    </a:cubicBezTo>
                    <a:lnTo>
                      <a:pt x="5107" y="237981"/>
                    </a:lnTo>
                    <a:cubicBezTo>
                      <a:pt x="2286" y="237981"/>
                      <a:pt x="0" y="235694"/>
                      <a:pt x="0" y="232874"/>
                    </a:cubicBezTo>
                    <a:lnTo>
                      <a:pt x="0" y="5107"/>
                    </a:lnTo>
                    <a:cubicBezTo>
                      <a:pt x="0" y="2286"/>
                      <a:pt x="2286" y="0"/>
                      <a:pt x="5107" y="0"/>
                    </a:cubicBezTo>
                    <a:close/>
                  </a:path>
                </a:pathLst>
              </a:custGeom>
              <a:solidFill>
                <a:srgbClr val="FFFCF5"/>
              </a:solidFill>
            </p:spPr>
            <p:txBody>
              <a:bodyPr/>
              <a:lstStyle/>
              <a:p>
                <a:endParaRPr lang="en-RO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3992785" cy="2856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6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201067" y="233556"/>
              <a:ext cx="17343840" cy="685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54"/>
                </a:lnSpc>
              </a:pPr>
              <a:r>
                <a:rPr lang="en-US" sz="3540">
                  <a:solidFill>
                    <a:srgbClr val="000000"/>
                  </a:solidFill>
                  <a:latin typeface="Barlow SemiCondensed Bold"/>
                  <a:ea typeface="Barlow SemiCondensed Bold"/>
                  <a:cs typeface="Barlow SemiCondensed Bold"/>
                  <a:sym typeface="Barlow SemiCondensed Bold"/>
                </a:rPr>
                <a:t>2021-2027: 387 miliarde EUR </a:t>
              </a:r>
              <a:r>
                <a:rPr lang="en-US" sz="3540">
                  <a:solidFill>
                    <a:srgbClr val="C00000"/>
                  </a:solidFill>
                  <a:latin typeface="Barlow SemiCondensed Bold"/>
                  <a:ea typeface="Barlow SemiCondensed Bold"/>
                  <a:cs typeface="Barlow SemiCondensed Bold"/>
                  <a:sym typeface="Barlow SemiCondensed Bold"/>
                </a:rPr>
                <a:t>(-9%)</a:t>
              </a:r>
              <a:r>
                <a:rPr lang="en-US" sz="3540">
                  <a:solidFill>
                    <a:srgbClr val="000000"/>
                  </a:solidFill>
                  <a:latin typeface="Barlow SemiCondensed Bold"/>
                  <a:ea typeface="Barlow SemiCondensed Bold"/>
                  <a:cs typeface="Barlow SemiCondensed Bold"/>
                  <a:sym typeface="Barlow SemiCondensed Bold"/>
                </a:rPr>
                <a:t>, adică </a:t>
              </a:r>
              <a:r>
                <a:rPr lang="en-US" sz="3540">
                  <a:solidFill>
                    <a:srgbClr val="FF0000"/>
                  </a:solidFill>
                  <a:latin typeface="Barlow SemiCondensed Bold"/>
                  <a:ea typeface="Barlow SemiCondensed Bold"/>
                  <a:cs typeface="Barlow SemiCondensed Bold"/>
                  <a:sym typeface="Barlow SemiCondensed Bold"/>
                </a:rPr>
                <a:t>35%</a:t>
              </a:r>
              <a:r>
                <a:rPr lang="en-US" sz="3540">
                  <a:solidFill>
                    <a:srgbClr val="000000"/>
                  </a:solidFill>
                  <a:latin typeface="Barlow SemiCondensed Bold"/>
                  <a:ea typeface="Barlow SemiCondensed Bold"/>
                  <a:cs typeface="Barlow SemiCondensed Bold"/>
                  <a:sym typeface="Barlow SemiCondensed Bold"/>
                </a:rPr>
                <a:t> din bugetul total al UE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305769" y="4524121"/>
            <a:ext cx="15160107" cy="912518"/>
            <a:chOff x="0" y="0"/>
            <a:chExt cx="20213476" cy="121669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20213476" cy="1216690"/>
              <a:chOff x="0" y="0"/>
              <a:chExt cx="3992785" cy="24033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992785" cy="240334"/>
              </a:xfrm>
              <a:custGeom>
                <a:avLst/>
                <a:gdLst/>
                <a:ahLst/>
                <a:cxnLst/>
                <a:rect l="l" t="t" r="r" b="b"/>
                <a:pathLst>
                  <a:path w="3992785" h="240334">
                    <a:moveTo>
                      <a:pt x="5107" y="0"/>
                    </a:moveTo>
                    <a:lnTo>
                      <a:pt x="3987679" y="0"/>
                    </a:lnTo>
                    <a:cubicBezTo>
                      <a:pt x="3990499" y="0"/>
                      <a:pt x="3992785" y="2286"/>
                      <a:pt x="3992785" y="5107"/>
                    </a:cubicBezTo>
                    <a:lnTo>
                      <a:pt x="3992785" y="235227"/>
                    </a:lnTo>
                    <a:cubicBezTo>
                      <a:pt x="3992785" y="238047"/>
                      <a:pt x="3990499" y="240334"/>
                      <a:pt x="3987679" y="240334"/>
                    </a:cubicBezTo>
                    <a:lnTo>
                      <a:pt x="5107" y="240334"/>
                    </a:lnTo>
                    <a:cubicBezTo>
                      <a:pt x="2286" y="240334"/>
                      <a:pt x="0" y="238047"/>
                      <a:pt x="0" y="235227"/>
                    </a:cubicBezTo>
                    <a:lnTo>
                      <a:pt x="0" y="5107"/>
                    </a:lnTo>
                    <a:cubicBezTo>
                      <a:pt x="0" y="2286"/>
                      <a:pt x="2286" y="0"/>
                      <a:pt x="5107" y="0"/>
                    </a:cubicBezTo>
                    <a:close/>
                  </a:path>
                </a:pathLst>
              </a:custGeom>
              <a:solidFill>
                <a:srgbClr val="FFFCF5"/>
              </a:solidFill>
            </p:spPr>
            <p:txBody>
              <a:bodyPr/>
              <a:lstStyle/>
              <a:p>
                <a:endParaRPr lang="en-RO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3992785" cy="2879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6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201067" y="206375"/>
              <a:ext cx="17822093" cy="685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54"/>
                </a:lnSpc>
              </a:pPr>
              <a:r>
                <a:rPr lang="en-US" sz="3540">
                  <a:solidFill>
                    <a:srgbClr val="000000"/>
                  </a:solidFill>
                  <a:latin typeface="Barlow SemiCondensed Bold"/>
                  <a:ea typeface="Barlow SemiCondensed Bold"/>
                  <a:cs typeface="Barlow SemiCondensed Bold"/>
                  <a:sym typeface="Barlow SemiCondensed Bold"/>
                </a:rPr>
                <a:t>2028-2034: 293,7 miliarde EUR </a:t>
              </a:r>
              <a:r>
                <a:rPr lang="en-US" sz="3540">
                  <a:solidFill>
                    <a:srgbClr val="C00000"/>
                  </a:solidFill>
                  <a:latin typeface="Barlow SemiCondensed Bold"/>
                  <a:ea typeface="Barlow SemiCondensed Bold"/>
                  <a:cs typeface="Barlow SemiCondensed Bold"/>
                  <a:sym typeface="Barlow SemiCondensed Bold"/>
                </a:rPr>
                <a:t>(- 25%)</a:t>
              </a:r>
              <a:r>
                <a:rPr lang="en-US" sz="3540">
                  <a:solidFill>
                    <a:srgbClr val="000000"/>
                  </a:solidFill>
                  <a:latin typeface="Barlow SemiCondensed Bold"/>
                  <a:ea typeface="Barlow SemiCondensed Bold"/>
                  <a:cs typeface="Barlow SemiCondensed Bold"/>
                  <a:sym typeface="Barlow SemiCondensed Bold"/>
                </a:rPr>
                <a:t>, doar </a:t>
              </a:r>
              <a:r>
                <a:rPr lang="en-US" sz="3540">
                  <a:solidFill>
                    <a:srgbClr val="FF0000"/>
                  </a:solidFill>
                  <a:latin typeface="Barlow SemiCondensed Bold"/>
                  <a:ea typeface="Barlow SemiCondensed Bold"/>
                  <a:cs typeface="Barlow SemiCondensed Bold"/>
                  <a:sym typeface="Barlow SemiCondensed Bold"/>
                </a:rPr>
                <a:t>14,7%</a:t>
              </a:r>
              <a:r>
                <a:rPr lang="en-US" sz="3540">
                  <a:solidFill>
                    <a:srgbClr val="000000"/>
                  </a:solidFill>
                  <a:latin typeface="Barlow SemiCondensed Bold"/>
                  <a:ea typeface="Barlow SemiCondensed Bold"/>
                  <a:cs typeface="Barlow SemiCondensed Bold"/>
                  <a:sym typeface="Barlow SemiCondensed Bold"/>
                </a:rPr>
                <a:t> din bugetul total al UE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45030" y="7624864"/>
            <a:ext cx="1336657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3645" lvl="1" indent="-331823" algn="l">
              <a:lnSpc>
                <a:spcPts val="3565"/>
              </a:lnSpc>
              <a:buFont typeface="Arial"/>
              <a:buChar char="•"/>
            </a:pPr>
            <a:r>
              <a:rPr lang="en-US" sz="3073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Propunerea Comisiei Europene </a:t>
            </a:r>
            <a:r>
              <a:rPr lang="en-US" sz="3073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nu asigură garantarea</a:t>
            </a:r>
            <a:r>
              <a:rPr lang="en-US" sz="3073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sumelor pentru investiții în agricultură și mediul rural: impact grav asupra introducerii noilor tehnologii și a inovației, asupra condițiilor de înoire generațională și atractivitate în mediul rural.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6751278" y="675383"/>
            <a:ext cx="764613" cy="706635"/>
            <a:chOff x="0" y="0"/>
            <a:chExt cx="1542481" cy="142551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42542" cy="1425575"/>
            </a:xfrm>
            <a:custGeom>
              <a:avLst/>
              <a:gdLst/>
              <a:ahLst/>
              <a:cxnLst/>
              <a:rect l="l" t="t" r="r" b="b"/>
              <a:pathLst>
                <a:path w="1542542" h="1425575">
                  <a:moveTo>
                    <a:pt x="0" y="0"/>
                  </a:moveTo>
                  <a:lnTo>
                    <a:pt x="1542542" y="0"/>
                  </a:lnTo>
                  <a:lnTo>
                    <a:pt x="1542542" y="1425575"/>
                  </a:lnTo>
                  <a:lnTo>
                    <a:pt x="0" y="1425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81" r="3" b="-77"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305769" y="5703338"/>
            <a:ext cx="15160107" cy="1479611"/>
            <a:chOff x="0" y="0"/>
            <a:chExt cx="20213476" cy="1972815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20213476" cy="1972815"/>
              <a:chOff x="0" y="0"/>
              <a:chExt cx="3992785" cy="38969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992785" cy="389692"/>
              </a:xfrm>
              <a:custGeom>
                <a:avLst/>
                <a:gdLst/>
                <a:ahLst/>
                <a:cxnLst/>
                <a:rect l="l" t="t" r="r" b="b"/>
                <a:pathLst>
                  <a:path w="3992785" h="389692">
                    <a:moveTo>
                      <a:pt x="5107" y="0"/>
                    </a:moveTo>
                    <a:lnTo>
                      <a:pt x="3987679" y="0"/>
                    </a:lnTo>
                    <a:cubicBezTo>
                      <a:pt x="3990499" y="0"/>
                      <a:pt x="3992785" y="2286"/>
                      <a:pt x="3992785" y="5107"/>
                    </a:cubicBezTo>
                    <a:lnTo>
                      <a:pt x="3992785" y="384585"/>
                    </a:lnTo>
                    <a:cubicBezTo>
                      <a:pt x="3992785" y="387405"/>
                      <a:pt x="3990499" y="389692"/>
                      <a:pt x="3987679" y="389692"/>
                    </a:cubicBezTo>
                    <a:lnTo>
                      <a:pt x="5107" y="389692"/>
                    </a:lnTo>
                    <a:cubicBezTo>
                      <a:pt x="2286" y="389692"/>
                      <a:pt x="0" y="387405"/>
                      <a:pt x="0" y="384585"/>
                    </a:cubicBezTo>
                    <a:lnTo>
                      <a:pt x="0" y="5107"/>
                    </a:lnTo>
                    <a:cubicBezTo>
                      <a:pt x="0" y="2286"/>
                      <a:pt x="2286" y="0"/>
                      <a:pt x="5107" y="0"/>
                    </a:cubicBezTo>
                    <a:close/>
                  </a:path>
                </a:pathLst>
              </a:custGeom>
              <a:solidFill>
                <a:srgbClr val="FFFCF5"/>
              </a:solidFill>
            </p:spPr>
            <p:txBody>
              <a:bodyPr/>
              <a:lstStyle/>
              <a:p>
                <a:endParaRPr lang="en-RO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992785" cy="4373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6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2201067" y="237665"/>
              <a:ext cx="17822093" cy="734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23"/>
                </a:lnSpc>
              </a:pPr>
              <a:r>
                <a:rPr lang="en-US" sz="3840">
                  <a:solidFill>
                    <a:srgbClr val="000000"/>
                  </a:solidFill>
                  <a:latin typeface="Barlow SemiCondensed Bold"/>
                  <a:ea typeface="Barlow SemiCondensed Bold"/>
                  <a:cs typeface="Barlow SemiCondensed Bold"/>
                  <a:sym typeface="Barlow SemiCondensed Bold"/>
                </a:rPr>
                <a:t>2034: </a:t>
              </a:r>
              <a:r>
                <a:rPr lang="en-US" sz="3840">
                  <a:solidFill>
                    <a:srgbClr val="ED1C24"/>
                  </a:solidFill>
                  <a:latin typeface="Barlow SemiCondensed Bold"/>
                  <a:ea typeface="Barlow SemiCondensed Bold"/>
                  <a:cs typeface="Barlow SemiCondensed Bold"/>
                  <a:sym typeface="Barlow SemiCondensed Bold"/>
                </a:rPr>
                <a:t>– 54% valoare economică</a:t>
              </a:r>
              <a:r>
                <a:rPr lang="en-US" sz="3840">
                  <a:solidFill>
                    <a:srgbClr val="000000"/>
                  </a:solidFill>
                  <a:latin typeface="Barlow SemiCondensed Bold"/>
                  <a:ea typeface="Barlow SemiCondensed Bold"/>
                  <a:cs typeface="Barlow SemiCondensed Bold"/>
                  <a:sym typeface="Barlow SemiCondensed Bold"/>
                </a:rPr>
                <a:t> în agricultură comparativ cu 2020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201065" y="1262271"/>
              <a:ext cx="11414625" cy="4560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61"/>
                </a:lnSpc>
                <a:spcBef>
                  <a:spcPct val="0"/>
                </a:spcBef>
              </a:pPr>
              <a:r>
                <a:rPr lang="en-US" sz="2085" dirty="0" err="1">
                  <a:solidFill>
                    <a:srgbClr val="FF0000"/>
                  </a:solidFill>
                  <a:latin typeface="Barlow SemiCondensed Medium"/>
                  <a:ea typeface="Barlow SemiCondensed Medium"/>
                  <a:cs typeface="Barlow SemiCondensed Medium"/>
                  <a:sym typeface="Barlow SemiCondensed Medium"/>
                </a:rPr>
                <a:t>fără</a:t>
              </a:r>
              <a:r>
                <a:rPr lang="en-US" sz="2085" dirty="0">
                  <a:solidFill>
                    <a:srgbClr val="FF0000"/>
                  </a:solidFill>
                  <a:latin typeface="Barlow SemiCondensed Medium"/>
                  <a:ea typeface="Barlow SemiCondensed Medium"/>
                  <a:cs typeface="Barlow SemiCondensed Medium"/>
                  <a:sym typeface="Barlow SemiCondensed Medium"/>
                </a:rPr>
                <a:t> o </a:t>
              </a:r>
              <a:r>
                <a:rPr lang="en-US" sz="2085" dirty="0" err="1">
                  <a:solidFill>
                    <a:srgbClr val="FF0000"/>
                  </a:solidFill>
                  <a:latin typeface="Barlow SemiCondensed Medium"/>
                  <a:ea typeface="Barlow SemiCondensed Medium"/>
                  <a:cs typeface="Barlow SemiCondensed Medium"/>
                  <a:sym typeface="Barlow SemiCondensed Medium"/>
                </a:rPr>
                <a:t>indexare</a:t>
              </a:r>
              <a:r>
                <a:rPr lang="en-US" sz="2085" dirty="0">
                  <a:solidFill>
                    <a:srgbClr val="FF0000"/>
                  </a:solidFill>
                  <a:latin typeface="Barlow SemiCondensed Medium"/>
                  <a:ea typeface="Barlow SemiCondensed Medium"/>
                  <a:cs typeface="Barlow SemiCondensed Medium"/>
                  <a:sym typeface="Barlow SemiCondensed Medium"/>
                </a:rPr>
                <a:t> cu </a:t>
              </a:r>
              <a:r>
                <a:rPr lang="en-US" sz="2085" dirty="0" err="1">
                  <a:solidFill>
                    <a:srgbClr val="FF0000"/>
                  </a:solidFill>
                  <a:latin typeface="Barlow SemiCondensed Medium"/>
                  <a:ea typeface="Barlow SemiCondensed Medium"/>
                  <a:cs typeface="Barlow SemiCondensed Medium"/>
                  <a:sym typeface="Barlow SemiCondensed Medium"/>
                </a:rPr>
                <a:t>inflația</a:t>
              </a:r>
              <a:r>
                <a:rPr lang="en-US" sz="2085" dirty="0">
                  <a:solidFill>
                    <a:srgbClr val="FF0000"/>
                  </a:solidFill>
                  <a:latin typeface="Barlow SemiCondensed Medium"/>
                  <a:ea typeface="Barlow SemiCondensed Medium"/>
                  <a:cs typeface="Barlow SemiCondensed Medium"/>
                  <a:sym typeface="Barlow SemiCondensed Medium"/>
                </a:rPr>
                <a:t> a </a:t>
              </a:r>
              <a:r>
                <a:rPr lang="en-US" sz="2085" dirty="0" err="1">
                  <a:solidFill>
                    <a:srgbClr val="FF0000"/>
                  </a:solidFill>
                  <a:latin typeface="Barlow SemiCondensed Medium"/>
                  <a:ea typeface="Barlow SemiCondensed Medium"/>
                  <a:cs typeface="Barlow SemiCondensed Medium"/>
                  <a:sym typeface="Barlow SemiCondensed Medium"/>
                </a:rPr>
                <a:t>bugetului</a:t>
              </a:r>
              <a:r>
                <a:rPr lang="en-US" sz="2085" dirty="0">
                  <a:solidFill>
                    <a:srgbClr val="FF0000"/>
                  </a:solidFill>
                  <a:latin typeface="Barlow SemiCondensed Medium"/>
                  <a:ea typeface="Barlow SemiCondensed Medium"/>
                  <a:cs typeface="Barlow SemiCondensed Medium"/>
                  <a:sym typeface="Barlow SemiCondensed Medium"/>
                </a:rPr>
                <a:t> </a:t>
              </a:r>
              <a:r>
                <a:rPr lang="en-US" sz="2085" dirty="0" err="1">
                  <a:solidFill>
                    <a:srgbClr val="FF0000"/>
                  </a:solidFill>
                  <a:latin typeface="Barlow SemiCondensed Medium"/>
                  <a:ea typeface="Barlow SemiCondensed Medium"/>
                  <a:cs typeface="Barlow SemiCondensed Medium"/>
                  <a:sym typeface="Barlow SemiCondensed Medium"/>
                </a:rPr>
                <a:t>și</a:t>
              </a:r>
              <a:r>
                <a:rPr lang="en-US" sz="2085" dirty="0">
                  <a:solidFill>
                    <a:srgbClr val="FF0000"/>
                  </a:solidFill>
                  <a:latin typeface="Barlow SemiCondensed Medium"/>
                  <a:ea typeface="Barlow SemiCondensed Medium"/>
                  <a:cs typeface="Barlow SemiCondensed Medium"/>
                  <a:sym typeface="Barlow SemiCondensed Medium"/>
                </a:rPr>
                <a:t> </a:t>
              </a:r>
              <a:r>
                <a:rPr lang="en-US" sz="2085" dirty="0" err="1">
                  <a:solidFill>
                    <a:srgbClr val="FF0000"/>
                  </a:solidFill>
                  <a:latin typeface="Barlow SemiCondensed Medium"/>
                  <a:ea typeface="Barlow SemiCondensed Medium"/>
                  <a:cs typeface="Barlow SemiCondensed Medium"/>
                  <a:sym typeface="Barlow SemiCondensed Medium"/>
                </a:rPr>
                <a:t>cumulănd</a:t>
              </a:r>
              <a:r>
                <a:rPr lang="en-US" sz="2085" dirty="0">
                  <a:solidFill>
                    <a:srgbClr val="FF0000"/>
                  </a:solidFill>
                  <a:latin typeface="Barlow SemiCondensed Medium"/>
                  <a:ea typeface="Barlow SemiCondensed Medium"/>
                  <a:cs typeface="Barlow SemiCondensed Medium"/>
                  <a:sym typeface="Barlow SemiCondensed Medium"/>
                </a:rPr>
                <a:t> </a:t>
              </a:r>
              <a:r>
                <a:rPr lang="en-US" sz="2085" dirty="0" err="1">
                  <a:solidFill>
                    <a:srgbClr val="FF0000"/>
                  </a:solidFill>
                  <a:latin typeface="Barlow SemiCondensed Medium"/>
                  <a:ea typeface="Barlow SemiCondensed Medium"/>
                  <a:cs typeface="Barlow SemiCondensed Medium"/>
                  <a:sym typeface="Barlow SemiCondensed Medium"/>
                </a:rPr>
                <a:t>pierderile</a:t>
              </a:r>
              <a:r>
                <a:rPr lang="en-US" sz="2085" dirty="0">
                  <a:solidFill>
                    <a:srgbClr val="FF0000"/>
                  </a:solidFill>
                  <a:latin typeface="Barlow SemiCondensed Medium"/>
                  <a:ea typeface="Barlow SemiCondensed Medium"/>
                  <a:cs typeface="Barlow SemiCondensed Medium"/>
                  <a:sym typeface="Barlow SemiCondensed Medium"/>
                </a:rPr>
                <a:t> la </a:t>
              </a:r>
              <a:r>
                <a:rPr lang="en-US" sz="2085" dirty="0" err="1">
                  <a:solidFill>
                    <a:srgbClr val="FF0000"/>
                  </a:solidFill>
                  <a:latin typeface="Barlow SemiCondensed Medium"/>
                  <a:ea typeface="Barlow SemiCondensed Medium"/>
                  <a:cs typeface="Barlow SemiCondensed Medium"/>
                  <a:sym typeface="Barlow SemiCondensed Medium"/>
                </a:rPr>
                <a:t>bugetul</a:t>
              </a:r>
              <a:r>
                <a:rPr lang="en-US" sz="2085" dirty="0">
                  <a:solidFill>
                    <a:srgbClr val="FF0000"/>
                  </a:solidFill>
                  <a:latin typeface="Barlow SemiCondensed Medium"/>
                  <a:ea typeface="Barlow SemiCondensed Medium"/>
                  <a:cs typeface="Barlow SemiCondensed Medium"/>
                  <a:sym typeface="Barlow SemiCondensed Medium"/>
                </a:rPr>
                <a:t> PAC.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3D2F">
                <a:alpha val="100000"/>
              </a:srgbClr>
            </a:gs>
            <a:gs pos="100000">
              <a:srgbClr val="01786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1278" y="675383"/>
            <a:ext cx="764613" cy="706635"/>
            <a:chOff x="0" y="0"/>
            <a:chExt cx="1542481" cy="14255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425575"/>
            </a:xfrm>
            <a:custGeom>
              <a:avLst/>
              <a:gdLst/>
              <a:ahLst/>
              <a:cxnLst/>
              <a:rect l="l" t="t" r="r" b="b"/>
              <a:pathLst>
                <a:path w="1542542" h="1425575">
                  <a:moveTo>
                    <a:pt x="0" y="0"/>
                  </a:moveTo>
                  <a:lnTo>
                    <a:pt x="1542542" y="0"/>
                  </a:lnTo>
                  <a:lnTo>
                    <a:pt x="1542542" y="1425575"/>
                  </a:lnTo>
                  <a:lnTo>
                    <a:pt x="0" y="1425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81" r="3" b="-77"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  <p:sp>
        <p:nvSpPr>
          <p:cNvPr id="4" name="Freeform 4"/>
          <p:cNvSpPr/>
          <p:nvPr/>
        </p:nvSpPr>
        <p:spPr>
          <a:xfrm>
            <a:off x="973281" y="4373632"/>
            <a:ext cx="3763754" cy="382826"/>
          </a:xfrm>
          <a:custGeom>
            <a:avLst/>
            <a:gdLst/>
            <a:ahLst/>
            <a:cxnLst/>
            <a:rect l="l" t="t" r="r" b="b"/>
            <a:pathLst>
              <a:path w="3763754" h="382826">
                <a:moveTo>
                  <a:pt x="0" y="0"/>
                </a:moveTo>
                <a:lnTo>
                  <a:pt x="3763754" y="0"/>
                </a:lnTo>
                <a:lnTo>
                  <a:pt x="3763754" y="382826"/>
                </a:lnTo>
                <a:lnTo>
                  <a:pt x="0" y="3828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" r="-14877" b="-9294"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5" name="Freeform 5"/>
          <p:cNvSpPr/>
          <p:nvPr/>
        </p:nvSpPr>
        <p:spPr>
          <a:xfrm rot="-10800000">
            <a:off x="1061632" y="3418674"/>
            <a:ext cx="3763754" cy="382826"/>
          </a:xfrm>
          <a:custGeom>
            <a:avLst/>
            <a:gdLst/>
            <a:ahLst/>
            <a:cxnLst/>
            <a:rect l="l" t="t" r="r" b="b"/>
            <a:pathLst>
              <a:path w="3763754" h="382826">
                <a:moveTo>
                  <a:pt x="0" y="0"/>
                </a:moveTo>
                <a:lnTo>
                  <a:pt x="3763755" y="0"/>
                </a:lnTo>
                <a:lnTo>
                  <a:pt x="3763755" y="382826"/>
                </a:lnTo>
                <a:lnTo>
                  <a:pt x="0" y="3828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" r="-14877" b="-9294"/>
            </a:stretch>
          </a:blipFill>
        </p:spPr>
        <p:txBody>
          <a:bodyPr/>
          <a:lstStyle/>
          <a:p>
            <a:endParaRPr lang="en-RO"/>
          </a:p>
        </p:txBody>
      </p:sp>
      <p:grpSp>
        <p:nvGrpSpPr>
          <p:cNvPr id="6" name="Group 6"/>
          <p:cNvGrpSpPr/>
          <p:nvPr/>
        </p:nvGrpSpPr>
        <p:grpSpPr>
          <a:xfrm>
            <a:off x="963141" y="3635739"/>
            <a:ext cx="3892667" cy="937857"/>
            <a:chOff x="0" y="0"/>
            <a:chExt cx="1142047" cy="2751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2047" cy="275152"/>
            </a:xfrm>
            <a:custGeom>
              <a:avLst/>
              <a:gdLst/>
              <a:ahLst/>
              <a:cxnLst/>
              <a:rect l="l" t="t" r="r" b="b"/>
              <a:pathLst>
                <a:path w="1142047" h="275152">
                  <a:moveTo>
                    <a:pt x="19888" y="0"/>
                  </a:moveTo>
                  <a:lnTo>
                    <a:pt x="1122158" y="0"/>
                  </a:lnTo>
                  <a:cubicBezTo>
                    <a:pt x="1127433" y="0"/>
                    <a:pt x="1132492" y="2095"/>
                    <a:pt x="1136222" y="5825"/>
                  </a:cubicBezTo>
                  <a:cubicBezTo>
                    <a:pt x="1139951" y="9555"/>
                    <a:pt x="1142047" y="14614"/>
                    <a:pt x="1142047" y="19888"/>
                  </a:cubicBezTo>
                  <a:lnTo>
                    <a:pt x="1142047" y="255264"/>
                  </a:lnTo>
                  <a:cubicBezTo>
                    <a:pt x="1142047" y="266248"/>
                    <a:pt x="1133142" y="275152"/>
                    <a:pt x="1122158" y="275152"/>
                  </a:cubicBezTo>
                  <a:lnTo>
                    <a:pt x="19888" y="275152"/>
                  </a:lnTo>
                  <a:cubicBezTo>
                    <a:pt x="8904" y="275152"/>
                    <a:pt x="0" y="266248"/>
                    <a:pt x="0" y="255264"/>
                  </a:cubicBezTo>
                  <a:lnTo>
                    <a:pt x="0" y="19888"/>
                  </a:lnTo>
                  <a:cubicBezTo>
                    <a:pt x="0" y="14614"/>
                    <a:pt x="2095" y="9555"/>
                    <a:pt x="5825" y="5825"/>
                  </a:cubicBezTo>
                  <a:cubicBezTo>
                    <a:pt x="9555" y="2095"/>
                    <a:pt x="14614" y="0"/>
                    <a:pt x="19888" y="0"/>
                  </a:cubicBezTo>
                  <a:close/>
                </a:path>
              </a:pathLst>
            </a:custGeom>
            <a:solidFill>
              <a:srgbClr val="E4B442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142047" cy="322777"/>
            </a:xfrm>
            <a:prstGeom prst="rect">
              <a:avLst/>
            </a:prstGeom>
          </p:spPr>
          <p:txBody>
            <a:bodyPr lIns="45604" tIns="45604" rIns="45604" bIns="45604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41819" y="3831502"/>
            <a:ext cx="3335310" cy="46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4"/>
              </a:lnSpc>
            </a:pPr>
            <a:r>
              <a:rPr lang="en-US" sz="291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POZIȚIE GEOPOLITICĂ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63141" y="4756458"/>
            <a:ext cx="3892667" cy="1244135"/>
            <a:chOff x="0" y="0"/>
            <a:chExt cx="1092846" cy="34928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92846" cy="349285"/>
            </a:xfrm>
            <a:custGeom>
              <a:avLst/>
              <a:gdLst/>
              <a:ahLst/>
              <a:cxnLst/>
              <a:rect l="l" t="t" r="r" b="b"/>
              <a:pathLst>
                <a:path w="1092846" h="349285">
                  <a:moveTo>
                    <a:pt x="19888" y="0"/>
                  </a:moveTo>
                  <a:lnTo>
                    <a:pt x="1072958" y="0"/>
                  </a:lnTo>
                  <a:cubicBezTo>
                    <a:pt x="1083942" y="0"/>
                    <a:pt x="1092846" y="8904"/>
                    <a:pt x="1092846" y="19888"/>
                  </a:cubicBezTo>
                  <a:lnTo>
                    <a:pt x="1092846" y="329396"/>
                  </a:lnTo>
                  <a:cubicBezTo>
                    <a:pt x="1092846" y="334671"/>
                    <a:pt x="1090751" y="339730"/>
                    <a:pt x="1087021" y="343459"/>
                  </a:cubicBezTo>
                  <a:cubicBezTo>
                    <a:pt x="1083291" y="347189"/>
                    <a:pt x="1078233" y="349285"/>
                    <a:pt x="1072958" y="349285"/>
                  </a:cubicBezTo>
                  <a:lnTo>
                    <a:pt x="19888" y="349285"/>
                  </a:lnTo>
                  <a:cubicBezTo>
                    <a:pt x="14614" y="349285"/>
                    <a:pt x="9555" y="347189"/>
                    <a:pt x="5825" y="343459"/>
                  </a:cubicBezTo>
                  <a:cubicBezTo>
                    <a:pt x="2095" y="339730"/>
                    <a:pt x="0" y="334671"/>
                    <a:pt x="0" y="329396"/>
                  </a:cubicBezTo>
                  <a:lnTo>
                    <a:pt x="0" y="19888"/>
                  </a:lnTo>
                  <a:cubicBezTo>
                    <a:pt x="0" y="14614"/>
                    <a:pt x="2095" y="9555"/>
                    <a:pt x="5825" y="5825"/>
                  </a:cubicBezTo>
                  <a:cubicBezTo>
                    <a:pt x="9555" y="2095"/>
                    <a:pt x="14614" y="0"/>
                    <a:pt x="19888" y="0"/>
                  </a:cubicBezTo>
                  <a:close/>
                </a:path>
              </a:pathLst>
            </a:custGeom>
            <a:solidFill>
              <a:srgbClr val="FFFCF5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092846" cy="396910"/>
            </a:xfrm>
            <a:prstGeom prst="rect">
              <a:avLst/>
            </a:prstGeom>
          </p:spPr>
          <p:txBody>
            <a:bodyPr lIns="47657" tIns="47657" rIns="47657" bIns="47657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61632" y="4892462"/>
            <a:ext cx="3675403" cy="889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>
                <a:solidFill>
                  <a:srgbClr val="01695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FLANCUL ESTIC</a:t>
            </a: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1695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ACCES LA MAREA NEAGRĂ</a:t>
            </a: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1695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CORIDOARE COMERCIALE REGIONALE</a:t>
            </a:r>
          </a:p>
        </p:txBody>
      </p:sp>
      <p:sp>
        <p:nvSpPr>
          <p:cNvPr id="14" name="Freeform 14"/>
          <p:cNvSpPr/>
          <p:nvPr/>
        </p:nvSpPr>
        <p:spPr>
          <a:xfrm>
            <a:off x="746730" y="3368401"/>
            <a:ext cx="603676" cy="603676"/>
          </a:xfrm>
          <a:custGeom>
            <a:avLst/>
            <a:gdLst/>
            <a:ahLst/>
            <a:cxnLst/>
            <a:rect l="l" t="t" r="r" b="b"/>
            <a:pathLst>
              <a:path w="603676" h="603676">
                <a:moveTo>
                  <a:pt x="0" y="0"/>
                </a:moveTo>
                <a:lnTo>
                  <a:pt x="603677" y="0"/>
                </a:lnTo>
                <a:lnTo>
                  <a:pt x="603677" y="603677"/>
                </a:lnTo>
                <a:lnTo>
                  <a:pt x="0" y="6036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15" name="Freeform 15"/>
          <p:cNvSpPr/>
          <p:nvPr/>
        </p:nvSpPr>
        <p:spPr>
          <a:xfrm>
            <a:off x="12732289" y="7631339"/>
            <a:ext cx="2232251" cy="382826"/>
          </a:xfrm>
          <a:custGeom>
            <a:avLst/>
            <a:gdLst/>
            <a:ahLst/>
            <a:cxnLst/>
            <a:rect l="l" t="t" r="r" b="b"/>
            <a:pathLst>
              <a:path w="2232251" h="382826">
                <a:moveTo>
                  <a:pt x="0" y="0"/>
                </a:moveTo>
                <a:lnTo>
                  <a:pt x="2232251" y="0"/>
                </a:lnTo>
                <a:lnTo>
                  <a:pt x="2232251" y="382826"/>
                </a:lnTo>
                <a:lnTo>
                  <a:pt x="0" y="3828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088" r="-42242"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16" name="Freeform 16"/>
          <p:cNvSpPr/>
          <p:nvPr/>
        </p:nvSpPr>
        <p:spPr>
          <a:xfrm rot="-10800000">
            <a:off x="12726275" y="6744638"/>
            <a:ext cx="2258451" cy="235600"/>
          </a:xfrm>
          <a:custGeom>
            <a:avLst/>
            <a:gdLst/>
            <a:ahLst/>
            <a:cxnLst/>
            <a:rect l="l" t="t" r="r" b="b"/>
            <a:pathLst>
              <a:path w="2258451" h="235600">
                <a:moveTo>
                  <a:pt x="0" y="0"/>
                </a:moveTo>
                <a:lnTo>
                  <a:pt x="2258452" y="0"/>
                </a:lnTo>
                <a:lnTo>
                  <a:pt x="2258452" y="235600"/>
                </a:lnTo>
                <a:lnTo>
                  <a:pt x="0" y="235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81" r="-4282" b="-2481"/>
            </a:stretch>
          </a:blipFill>
        </p:spPr>
        <p:txBody>
          <a:bodyPr/>
          <a:lstStyle/>
          <a:p>
            <a:endParaRPr lang="en-RO"/>
          </a:p>
        </p:txBody>
      </p:sp>
      <p:grpSp>
        <p:nvGrpSpPr>
          <p:cNvPr id="17" name="Group 17"/>
          <p:cNvGrpSpPr/>
          <p:nvPr/>
        </p:nvGrpSpPr>
        <p:grpSpPr>
          <a:xfrm>
            <a:off x="12726275" y="6893446"/>
            <a:ext cx="2308708" cy="937857"/>
            <a:chOff x="0" y="0"/>
            <a:chExt cx="677338" cy="2751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77338" cy="275152"/>
            </a:xfrm>
            <a:custGeom>
              <a:avLst/>
              <a:gdLst/>
              <a:ahLst/>
              <a:cxnLst/>
              <a:rect l="l" t="t" r="r" b="b"/>
              <a:pathLst>
                <a:path w="677338" h="275152">
                  <a:moveTo>
                    <a:pt x="33534" y="0"/>
                  </a:moveTo>
                  <a:lnTo>
                    <a:pt x="643805" y="0"/>
                  </a:lnTo>
                  <a:cubicBezTo>
                    <a:pt x="662325" y="0"/>
                    <a:pt x="677338" y="15013"/>
                    <a:pt x="677338" y="33534"/>
                  </a:cubicBezTo>
                  <a:lnTo>
                    <a:pt x="677338" y="241619"/>
                  </a:lnTo>
                  <a:cubicBezTo>
                    <a:pt x="677338" y="250512"/>
                    <a:pt x="673805" y="259042"/>
                    <a:pt x="667517" y="265330"/>
                  </a:cubicBezTo>
                  <a:cubicBezTo>
                    <a:pt x="661228" y="271619"/>
                    <a:pt x="652698" y="275152"/>
                    <a:pt x="643805" y="275152"/>
                  </a:cubicBezTo>
                  <a:lnTo>
                    <a:pt x="33534" y="275152"/>
                  </a:lnTo>
                  <a:cubicBezTo>
                    <a:pt x="15013" y="275152"/>
                    <a:pt x="0" y="260139"/>
                    <a:pt x="0" y="241619"/>
                  </a:cubicBezTo>
                  <a:lnTo>
                    <a:pt x="0" y="33534"/>
                  </a:lnTo>
                  <a:cubicBezTo>
                    <a:pt x="0" y="15013"/>
                    <a:pt x="15013" y="0"/>
                    <a:pt x="33534" y="0"/>
                  </a:cubicBezTo>
                  <a:close/>
                </a:path>
              </a:pathLst>
            </a:custGeom>
            <a:solidFill>
              <a:srgbClr val="00B050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677338" cy="322777"/>
            </a:xfrm>
            <a:prstGeom prst="rect">
              <a:avLst/>
            </a:prstGeom>
          </p:spPr>
          <p:txBody>
            <a:bodyPr lIns="45604" tIns="45604" rIns="45604" bIns="45604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966538" y="7085013"/>
            <a:ext cx="1828183" cy="46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4"/>
              </a:lnSpc>
            </a:pPr>
            <a:r>
              <a:rPr lang="en-US" sz="291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ROL DUBLU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1142316" y="8014165"/>
            <a:ext cx="3892667" cy="1325977"/>
            <a:chOff x="0" y="0"/>
            <a:chExt cx="1025394" cy="34928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25394" cy="349285"/>
            </a:xfrm>
            <a:custGeom>
              <a:avLst/>
              <a:gdLst/>
              <a:ahLst/>
              <a:cxnLst/>
              <a:rect l="l" t="t" r="r" b="b"/>
              <a:pathLst>
                <a:path w="1025394" h="349285">
                  <a:moveTo>
                    <a:pt x="19888" y="0"/>
                  </a:moveTo>
                  <a:lnTo>
                    <a:pt x="1005505" y="0"/>
                  </a:lnTo>
                  <a:cubicBezTo>
                    <a:pt x="1010780" y="0"/>
                    <a:pt x="1015839" y="2095"/>
                    <a:pt x="1019569" y="5825"/>
                  </a:cubicBezTo>
                  <a:cubicBezTo>
                    <a:pt x="1023298" y="9555"/>
                    <a:pt x="1025394" y="14614"/>
                    <a:pt x="1025394" y="19888"/>
                  </a:cubicBezTo>
                  <a:lnTo>
                    <a:pt x="1025394" y="329396"/>
                  </a:lnTo>
                  <a:cubicBezTo>
                    <a:pt x="1025394" y="340380"/>
                    <a:pt x="1016489" y="349285"/>
                    <a:pt x="1005505" y="349285"/>
                  </a:cubicBezTo>
                  <a:lnTo>
                    <a:pt x="19888" y="349285"/>
                  </a:lnTo>
                  <a:cubicBezTo>
                    <a:pt x="14614" y="349285"/>
                    <a:pt x="9555" y="347189"/>
                    <a:pt x="5825" y="343459"/>
                  </a:cubicBezTo>
                  <a:cubicBezTo>
                    <a:pt x="2095" y="339730"/>
                    <a:pt x="0" y="334671"/>
                    <a:pt x="0" y="329396"/>
                  </a:cubicBezTo>
                  <a:lnTo>
                    <a:pt x="0" y="19888"/>
                  </a:lnTo>
                  <a:cubicBezTo>
                    <a:pt x="0" y="14614"/>
                    <a:pt x="2095" y="9555"/>
                    <a:pt x="5825" y="5825"/>
                  </a:cubicBezTo>
                  <a:cubicBezTo>
                    <a:pt x="9555" y="2095"/>
                    <a:pt x="14614" y="0"/>
                    <a:pt x="19888" y="0"/>
                  </a:cubicBezTo>
                  <a:close/>
                </a:path>
              </a:pathLst>
            </a:custGeom>
            <a:solidFill>
              <a:srgbClr val="FFFCF5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025394" cy="396910"/>
            </a:xfrm>
            <a:prstGeom prst="rect">
              <a:avLst/>
            </a:prstGeom>
          </p:spPr>
          <p:txBody>
            <a:bodyPr lIns="47657" tIns="47657" rIns="47657" bIns="47657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1157551" y="8185778"/>
            <a:ext cx="3673797" cy="87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5348" lvl="1" indent="-277674" algn="l">
              <a:lnSpc>
                <a:spcPts val="3601"/>
              </a:lnSpc>
              <a:buFont typeface="Arial"/>
              <a:buChar char="•"/>
            </a:pPr>
            <a:r>
              <a:rPr lang="en-US" sz="2572">
                <a:solidFill>
                  <a:srgbClr val="01695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HUB AGRO ALIMENTAR</a:t>
            </a:r>
          </a:p>
          <a:p>
            <a:pPr marL="555348" lvl="1" indent="-277674" algn="l">
              <a:lnSpc>
                <a:spcPts val="3601"/>
              </a:lnSpc>
              <a:buFont typeface="Arial"/>
              <a:buChar char="•"/>
            </a:pPr>
            <a:r>
              <a:rPr lang="en-US" sz="2572">
                <a:solidFill>
                  <a:srgbClr val="01695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HUB DE SECURITATE </a:t>
            </a:r>
          </a:p>
        </p:txBody>
      </p:sp>
      <p:sp>
        <p:nvSpPr>
          <p:cNvPr id="25" name="Freeform 25"/>
          <p:cNvSpPr/>
          <p:nvPr/>
        </p:nvSpPr>
        <p:spPr>
          <a:xfrm>
            <a:off x="5065191" y="4385859"/>
            <a:ext cx="3757504" cy="382190"/>
          </a:xfrm>
          <a:custGeom>
            <a:avLst/>
            <a:gdLst/>
            <a:ahLst/>
            <a:cxnLst/>
            <a:rect l="l" t="t" r="r" b="b"/>
            <a:pathLst>
              <a:path w="3757504" h="382190">
                <a:moveTo>
                  <a:pt x="0" y="0"/>
                </a:moveTo>
                <a:lnTo>
                  <a:pt x="3757505" y="0"/>
                </a:lnTo>
                <a:lnTo>
                  <a:pt x="3757505" y="382190"/>
                </a:lnTo>
                <a:lnTo>
                  <a:pt x="0" y="382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" r="-14877" b="-9294"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26" name="Freeform 26"/>
          <p:cNvSpPr/>
          <p:nvPr/>
        </p:nvSpPr>
        <p:spPr>
          <a:xfrm rot="-10800000">
            <a:off x="5153396" y="3432487"/>
            <a:ext cx="3757504" cy="382190"/>
          </a:xfrm>
          <a:custGeom>
            <a:avLst/>
            <a:gdLst/>
            <a:ahLst/>
            <a:cxnLst/>
            <a:rect l="l" t="t" r="r" b="b"/>
            <a:pathLst>
              <a:path w="3757504" h="382190">
                <a:moveTo>
                  <a:pt x="0" y="0"/>
                </a:moveTo>
                <a:lnTo>
                  <a:pt x="3757504" y="0"/>
                </a:lnTo>
                <a:lnTo>
                  <a:pt x="3757504" y="382190"/>
                </a:lnTo>
                <a:lnTo>
                  <a:pt x="0" y="382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" r="-14877" b="-9294"/>
            </a:stretch>
          </a:blipFill>
        </p:spPr>
        <p:txBody>
          <a:bodyPr/>
          <a:lstStyle/>
          <a:p>
            <a:endParaRPr lang="en-RO"/>
          </a:p>
        </p:txBody>
      </p:sp>
      <p:grpSp>
        <p:nvGrpSpPr>
          <p:cNvPr id="27" name="Group 27"/>
          <p:cNvGrpSpPr/>
          <p:nvPr/>
        </p:nvGrpSpPr>
        <p:grpSpPr>
          <a:xfrm>
            <a:off x="5055068" y="3649191"/>
            <a:ext cx="3886203" cy="936299"/>
            <a:chOff x="0" y="0"/>
            <a:chExt cx="1142047" cy="2751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42047" cy="275152"/>
            </a:xfrm>
            <a:custGeom>
              <a:avLst/>
              <a:gdLst/>
              <a:ahLst/>
              <a:cxnLst/>
              <a:rect l="l" t="t" r="r" b="b"/>
              <a:pathLst>
                <a:path w="1142047" h="275152">
                  <a:moveTo>
                    <a:pt x="19922" y="0"/>
                  </a:moveTo>
                  <a:lnTo>
                    <a:pt x="1122125" y="0"/>
                  </a:lnTo>
                  <a:cubicBezTo>
                    <a:pt x="1127409" y="0"/>
                    <a:pt x="1132476" y="2099"/>
                    <a:pt x="1136212" y="5835"/>
                  </a:cubicBezTo>
                  <a:cubicBezTo>
                    <a:pt x="1139948" y="9571"/>
                    <a:pt x="1142047" y="14638"/>
                    <a:pt x="1142047" y="19922"/>
                  </a:cubicBezTo>
                  <a:lnTo>
                    <a:pt x="1142047" y="255231"/>
                  </a:lnTo>
                  <a:cubicBezTo>
                    <a:pt x="1142047" y="260514"/>
                    <a:pt x="1139948" y="265581"/>
                    <a:pt x="1136212" y="269317"/>
                  </a:cubicBezTo>
                  <a:cubicBezTo>
                    <a:pt x="1132476" y="273053"/>
                    <a:pt x="1127409" y="275152"/>
                    <a:pt x="1122125" y="275152"/>
                  </a:cubicBezTo>
                  <a:lnTo>
                    <a:pt x="19922" y="275152"/>
                  </a:lnTo>
                  <a:cubicBezTo>
                    <a:pt x="14638" y="275152"/>
                    <a:pt x="9571" y="273053"/>
                    <a:pt x="5835" y="269317"/>
                  </a:cubicBezTo>
                  <a:cubicBezTo>
                    <a:pt x="2099" y="265581"/>
                    <a:pt x="0" y="260514"/>
                    <a:pt x="0" y="255231"/>
                  </a:cubicBezTo>
                  <a:lnTo>
                    <a:pt x="0" y="19922"/>
                  </a:lnTo>
                  <a:cubicBezTo>
                    <a:pt x="0" y="14638"/>
                    <a:pt x="2099" y="9571"/>
                    <a:pt x="5835" y="5835"/>
                  </a:cubicBezTo>
                  <a:cubicBezTo>
                    <a:pt x="9571" y="2099"/>
                    <a:pt x="14638" y="0"/>
                    <a:pt x="19922" y="0"/>
                  </a:cubicBezTo>
                  <a:close/>
                </a:path>
              </a:pathLst>
            </a:custGeom>
            <a:solidFill>
              <a:srgbClr val="E4B442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1142047" cy="322777"/>
            </a:xfrm>
            <a:prstGeom prst="rect">
              <a:avLst/>
            </a:prstGeom>
          </p:spPr>
          <p:txBody>
            <a:bodyPr lIns="44641" tIns="44641" rIns="44641" bIns="44641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5262893" y="3837423"/>
            <a:ext cx="3617174" cy="468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67"/>
              </a:lnSpc>
            </a:pPr>
            <a:r>
              <a:rPr lang="en-US" sz="2905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CAPACITATE AGRICOLĂ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5055068" y="4768049"/>
            <a:ext cx="3886203" cy="1242069"/>
            <a:chOff x="0" y="0"/>
            <a:chExt cx="1092846" cy="34928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92846" cy="349285"/>
            </a:xfrm>
            <a:custGeom>
              <a:avLst/>
              <a:gdLst/>
              <a:ahLst/>
              <a:cxnLst/>
              <a:rect l="l" t="t" r="r" b="b"/>
              <a:pathLst>
                <a:path w="1092846" h="349285">
                  <a:moveTo>
                    <a:pt x="19922" y="0"/>
                  </a:moveTo>
                  <a:lnTo>
                    <a:pt x="1072925" y="0"/>
                  </a:lnTo>
                  <a:cubicBezTo>
                    <a:pt x="1078208" y="0"/>
                    <a:pt x="1083275" y="2099"/>
                    <a:pt x="1087011" y="5835"/>
                  </a:cubicBezTo>
                  <a:cubicBezTo>
                    <a:pt x="1090747" y="9571"/>
                    <a:pt x="1092846" y="14638"/>
                    <a:pt x="1092846" y="19922"/>
                  </a:cubicBezTo>
                  <a:lnTo>
                    <a:pt x="1092846" y="329363"/>
                  </a:lnTo>
                  <a:cubicBezTo>
                    <a:pt x="1092846" y="334647"/>
                    <a:pt x="1090747" y="339714"/>
                    <a:pt x="1087011" y="343450"/>
                  </a:cubicBezTo>
                  <a:cubicBezTo>
                    <a:pt x="1083275" y="347186"/>
                    <a:pt x="1078208" y="349285"/>
                    <a:pt x="1072925" y="349285"/>
                  </a:cubicBezTo>
                  <a:lnTo>
                    <a:pt x="19922" y="349285"/>
                  </a:lnTo>
                  <a:cubicBezTo>
                    <a:pt x="14638" y="349285"/>
                    <a:pt x="9571" y="347186"/>
                    <a:pt x="5835" y="343450"/>
                  </a:cubicBezTo>
                  <a:cubicBezTo>
                    <a:pt x="2099" y="339714"/>
                    <a:pt x="0" y="334647"/>
                    <a:pt x="0" y="329363"/>
                  </a:cubicBezTo>
                  <a:lnTo>
                    <a:pt x="0" y="19922"/>
                  </a:lnTo>
                  <a:cubicBezTo>
                    <a:pt x="0" y="14638"/>
                    <a:pt x="2099" y="9571"/>
                    <a:pt x="5835" y="5835"/>
                  </a:cubicBezTo>
                  <a:cubicBezTo>
                    <a:pt x="9571" y="2099"/>
                    <a:pt x="14638" y="0"/>
                    <a:pt x="19922" y="0"/>
                  </a:cubicBezTo>
                  <a:close/>
                </a:path>
              </a:pathLst>
            </a:custGeom>
            <a:solidFill>
              <a:srgbClr val="FFFCF5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1092846" cy="396910"/>
            </a:xfrm>
            <a:prstGeom prst="rect">
              <a:avLst/>
            </a:prstGeom>
          </p:spPr>
          <p:txBody>
            <a:bodyPr lIns="46650" tIns="46650" rIns="46650" bIns="4665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9175575" y="4345476"/>
            <a:ext cx="3850924" cy="391692"/>
          </a:xfrm>
          <a:custGeom>
            <a:avLst/>
            <a:gdLst/>
            <a:ahLst/>
            <a:cxnLst/>
            <a:rect l="l" t="t" r="r" b="b"/>
            <a:pathLst>
              <a:path w="3850924" h="391692">
                <a:moveTo>
                  <a:pt x="0" y="0"/>
                </a:moveTo>
                <a:lnTo>
                  <a:pt x="3850924" y="0"/>
                </a:lnTo>
                <a:lnTo>
                  <a:pt x="3850924" y="391692"/>
                </a:lnTo>
                <a:lnTo>
                  <a:pt x="0" y="3916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" r="-14877" b="-9294"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35" name="Freeform 35"/>
          <p:cNvSpPr/>
          <p:nvPr/>
        </p:nvSpPr>
        <p:spPr>
          <a:xfrm rot="-10800000">
            <a:off x="9265973" y="3368401"/>
            <a:ext cx="3850924" cy="391692"/>
          </a:xfrm>
          <a:custGeom>
            <a:avLst/>
            <a:gdLst/>
            <a:ahLst/>
            <a:cxnLst/>
            <a:rect l="l" t="t" r="r" b="b"/>
            <a:pathLst>
              <a:path w="3850924" h="391692">
                <a:moveTo>
                  <a:pt x="0" y="0"/>
                </a:moveTo>
                <a:lnTo>
                  <a:pt x="3850924" y="0"/>
                </a:lnTo>
                <a:lnTo>
                  <a:pt x="3850924" y="391692"/>
                </a:lnTo>
                <a:lnTo>
                  <a:pt x="0" y="3916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" r="-14877" b="-9294"/>
            </a:stretch>
          </a:blipFill>
        </p:spPr>
        <p:txBody>
          <a:bodyPr/>
          <a:lstStyle/>
          <a:p>
            <a:endParaRPr lang="en-RO"/>
          </a:p>
        </p:txBody>
      </p:sp>
      <p:grpSp>
        <p:nvGrpSpPr>
          <p:cNvPr id="36" name="Group 36"/>
          <p:cNvGrpSpPr/>
          <p:nvPr/>
        </p:nvGrpSpPr>
        <p:grpSpPr>
          <a:xfrm>
            <a:off x="9143165" y="3626145"/>
            <a:ext cx="3982822" cy="959578"/>
            <a:chOff x="0" y="0"/>
            <a:chExt cx="1142047" cy="27515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42047" cy="275152"/>
            </a:xfrm>
            <a:custGeom>
              <a:avLst/>
              <a:gdLst/>
              <a:ahLst/>
              <a:cxnLst/>
              <a:rect l="l" t="t" r="r" b="b"/>
              <a:pathLst>
                <a:path w="1142047" h="275152">
                  <a:moveTo>
                    <a:pt x="19438" y="0"/>
                  </a:moveTo>
                  <a:lnTo>
                    <a:pt x="1122609" y="0"/>
                  </a:lnTo>
                  <a:cubicBezTo>
                    <a:pt x="1133344" y="0"/>
                    <a:pt x="1142047" y="8703"/>
                    <a:pt x="1142047" y="19438"/>
                  </a:cubicBezTo>
                  <a:lnTo>
                    <a:pt x="1142047" y="255714"/>
                  </a:lnTo>
                  <a:cubicBezTo>
                    <a:pt x="1142047" y="266449"/>
                    <a:pt x="1133344" y="275152"/>
                    <a:pt x="1122609" y="275152"/>
                  </a:cubicBezTo>
                  <a:lnTo>
                    <a:pt x="19438" y="275152"/>
                  </a:lnTo>
                  <a:cubicBezTo>
                    <a:pt x="8703" y="275152"/>
                    <a:pt x="0" y="266449"/>
                    <a:pt x="0" y="255714"/>
                  </a:cubicBezTo>
                  <a:lnTo>
                    <a:pt x="0" y="19438"/>
                  </a:lnTo>
                  <a:cubicBezTo>
                    <a:pt x="0" y="8703"/>
                    <a:pt x="8703" y="0"/>
                    <a:pt x="19438" y="0"/>
                  </a:cubicBezTo>
                  <a:close/>
                </a:path>
              </a:pathLst>
            </a:custGeom>
            <a:solidFill>
              <a:srgbClr val="E4B442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1142047" cy="322777"/>
            </a:xfrm>
            <a:prstGeom prst="rect">
              <a:avLst/>
            </a:prstGeom>
          </p:spPr>
          <p:txBody>
            <a:bodyPr lIns="46660" tIns="46660" rIns="46660" bIns="4666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165200" y="4737168"/>
            <a:ext cx="3982822" cy="1272950"/>
            <a:chOff x="0" y="0"/>
            <a:chExt cx="1092846" cy="34928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092846" cy="349285"/>
            </a:xfrm>
            <a:custGeom>
              <a:avLst/>
              <a:gdLst/>
              <a:ahLst/>
              <a:cxnLst/>
              <a:rect l="l" t="t" r="r" b="b"/>
              <a:pathLst>
                <a:path w="1092846" h="349285">
                  <a:moveTo>
                    <a:pt x="19438" y="0"/>
                  </a:moveTo>
                  <a:lnTo>
                    <a:pt x="1073408" y="0"/>
                  </a:lnTo>
                  <a:cubicBezTo>
                    <a:pt x="1084144" y="0"/>
                    <a:pt x="1092846" y="8703"/>
                    <a:pt x="1092846" y="19438"/>
                  </a:cubicBezTo>
                  <a:lnTo>
                    <a:pt x="1092846" y="329846"/>
                  </a:lnTo>
                  <a:cubicBezTo>
                    <a:pt x="1092846" y="340582"/>
                    <a:pt x="1084144" y="349285"/>
                    <a:pt x="1073408" y="349285"/>
                  </a:cubicBezTo>
                  <a:lnTo>
                    <a:pt x="19438" y="349285"/>
                  </a:lnTo>
                  <a:cubicBezTo>
                    <a:pt x="8703" y="349285"/>
                    <a:pt x="0" y="340582"/>
                    <a:pt x="0" y="329846"/>
                  </a:cubicBezTo>
                  <a:lnTo>
                    <a:pt x="0" y="19438"/>
                  </a:lnTo>
                  <a:cubicBezTo>
                    <a:pt x="0" y="8703"/>
                    <a:pt x="8703" y="0"/>
                    <a:pt x="19438" y="0"/>
                  </a:cubicBezTo>
                  <a:close/>
                </a:path>
              </a:pathLst>
            </a:custGeom>
            <a:solidFill>
              <a:srgbClr val="FFFCF5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1092846" cy="396910"/>
            </a:xfrm>
            <a:prstGeom prst="rect">
              <a:avLst/>
            </a:prstGeom>
          </p:spPr>
          <p:txBody>
            <a:bodyPr lIns="48761" tIns="48761" rIns="48761" bIns="48761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42" name="Freeform 42"/>
          <p:cNvSpPr/>
          <p:nvPr/>
        </p:nvSpPr>
        <p:spPr>
          <a:xfrm>
            <a:off x="13461400" y="4345476"/>
            <a:ext cx="3850924" cy="391692"/>
          </a:xfrm>
          <a:custGeom>
            <a:avLst/>
            <a:gdLst/>
            <a:ahLst/>
            <a:cxnLst/>
            <a:rect l="l" t="t" r="r" b="b"/>
            <a:pathLst>
              <a:path w="3850924" h="391692">
                <a:moveTo>
                  <a:pt x="0" y="0"/>
                </a:moveTo>
                <a:lnTo>
                  <a:pt x="3850924" y="0"/>
                </a:lnTo>
                <a:lnTo>
                  <a:pt x="3850924" y="391692"/>
                </a:lnTo>
                <a:lnTo>
                  <a:pt x="0" y="3916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" r="-14877" b="-9294"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43" name="Freeform 43"/>
          <p:cNvSpPr/>
          <p:nvPr/>
        </p:nvSpPr>
        <p:spPr>
          <a:xfrm rot="-10800000">
            <a:off x="13551797" y="3368401"/>
            <a:ext cx="3850924" cy="391692"/>
          </a:xfrm>
          <a:custGeom>
            <a:avLst/>
            <a:gdLst/>
            <a:ahLst/>
            <a:cxnLst/>
            <a:rect l="l" t="t" r="r" b="b"/>
            <a:pathLst>
              <a:path w="3850924" h="391692">
                <a:moveTo>
                  <a:pt x="0" y="0"/>
                </a:moveTo>
                <a:lnTo>
                  <a:pt x="3850924" y="0"/>
                </a:lnTo>
                <a:lnTo>
                  <a:pt x="3850924" y="391692"/>
                </a:lnTo>
                <a:lnTo>
                  <a:pt x="0" y="3916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" r="-14877" b="-9294"/>
            </a:stretch>
          </a:blipFill>
        </p:spPr>
        <p:txBody>
          <a:bodyPr/>
          <a:lstStyle/>
          <a:p>
            <a:endParaRPr lang="en-RO"/>
          </a:p>
        </p:txBody>
      </p:sp>
      <p:grpSp>
        <p:nvGrpSpPr>
          <p:cNvPr id="44" name="Group 44"/>
          <p:cNvGrpSpPr/>
          <p:nvPr/>
        </p:nvGrpSpPr>
        <p:grpSpPr>
          <a:xfrm>
            <a:off x="13451024" y="3650522"/>
            <a:ext cx="3982822" cy="959578"/>
            <a:chOff x="0" y="0"/>
            <a:chExt cx="1142047" cy="275152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142047" cy="275152"/>
            </a:xfrm>
            <a:custGeom>
              <a:avLst/>
              <a:gdLst/>
              <a:ahLst/>
              <a:cxnLst/>
              <a:rect l="l" t="t" r="r" b="b"/>
              <a:pathLst>
                <a:path w="1142047" h="275152">
                  <a:moveTo>
                    <a:pt x="19438" y="0"/>
                  </a:moveTo>
                  <a:lnTo>
                    <a:pt x="1122609" y="0"/>
                  </a:lnTo>
                  <a:cubicBezTo>
                    <a:pt x="1133344" y="0"/>
                    <a:pt x="1142047" y="8703"/>
                    <a:pt x="1142047" y="19438"/>
                  </a:cubicBezTo>
                  <a:lnTo>
                    <a:pt x="1142047" y="255714"/>
                  </a:lnTo>
                  <a:cubicBezTo>
                    <a:pt x="1142047" y="266449"/>
                    <a:pt x="1133344" y="275152"/>
                    <a:pt x="1122609" y="275152"/>
                  </a:cubicBezTo>
                  <a:lnTo>
                    <a:pt x="19438" y="275152"/>
                  </a:lnTo>
                  <a:cubicBezTo>
                    <a:pt x="8703" y="275152"/>
                    <a:pt x="0" y="266449"/>
                    <a:pt x="0" y="255714"/>
                  </a:cubicBezTo>
                  <a:lnTo>
                    <a:pt x="0" y="19438"/>
                  </a:lnTo>
                  <a:cubicBezTo>
                    <a:pt x="0" y="8703"/>
                    <a:pt x="8703" y="0"/>
                    <a:pt x="19438" y="0"/>
                  </a:cubicBezTo>
                  <a:close/>
                </a:path>
              </a:pathLst>
            </a:custGeom>
            <a:solidFill>
              <a:srgbClr val="E4B442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1142047" cy="322777"/>
            </a:xfrm>
            <a:prstGeom prst="rect">
              <a:avLst/>
            </a:prstGeom>
          </p:spPr>
          <p:txBody>
            <a:bodyPr lIns="46660" tIns="46660" rIns="46660" bIns="4666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3666927" y="3846770"/>
            <a:ext cx="3551018" cy="45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875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POTENȚIAL PROCESARE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13451024" y="4737168"/>
            <a:ext cx="3982822" cy="1272950"/>
            <a:chOff x="0" y="0"/>
            <a:chExt cx="1092846" cy="349285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92846" cy="349285"/>
            </a:xfrm>
            <a:custGeom>
              <a:avLst/>
              <a:gdLst/>
              <a:ahLst/>
              <a:cxnLst/>
              <a:rect l="l" t="t" r="r" b="b"/>
              <a:pathLst>
                <a:path w="1092846" h="349285">
                  <a:moveTo>
                    <a:pt x="19438" y="0"/>
                  </a:moveTo>
                  <a:lnTo>
                    <a:pt x="1073408" y="0"/>
                  </a:lnTo>
                  <a:cubicBezTo>
                    <a:pt x="1084144" y="0"/>
                    <a:pt x="1092846" y="8703"/>
                    <a:pt x="1092846" y="19438"/>
                  </a:cubicBezTo>
                  <a:lnTo>
                    <a:pt x="1092846" y="329846"/>
                  </a:lnTo>
                  <a:cubicBezTo>
                    <a:pt x="1092846" y="340582"/>
                    <a:pt x="1084144" y="349285"/>
                    <a:pt x="1073408" y="349285"/>
                  </a:cubicBezTo>
                  <a:lnTo>
                    <a:pt x="19438" y="349285"/>
                  </a:lnTo>
                  <a:cubicBezTo>
                    <a:pt x="8703" y="349285"/>
                    <a:pt x="0" y="340582"/>
                    <a:pt x="0" y="329846"/>
                  </a:cubicBezTo>
                  <a:lnTo>
                    <a:pt x="0" y="19438"/>
                  </a:lnTo>
                  <a:cubicBezTo>
                    <a:pt x="0" y="8703"/>
                    <a:pt x="8703" y="0"/>
                    <a:pt x="19438" y="0"/>
                  </a:cubicBezTo>
                  <a:close/>
                </a:path>
              </a:pathLst>
            </a:custGeom>
            <a:solidFill>
              <a:srgbClr val="FFFCF5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47625"/>
              <a:ext cx="1092846" cy="396910"/>
            </a:xfrm>
            <a:prstGeom prst="rect">
              <a:avLst/>
            </a:prstGeom>
          </p:spPr>
          <p:txBody>
            <a:bodyPr lIns="48761" tIns="48761" rIns="48761" bIns="48761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13451024" y="4865622"/>
            <a:ext cx="3763645" cy="596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1695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ANTREPRENORI</a:t>
            </a: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1695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INVESTIȚII</a:t>
            </a:r>
          </a:p>
        </p:txBody>
      </p:sp>
      <p:sp>
        <p:nvSpPr>
          <p:cNvPr id="52" name="Freeform 52"/>
          <p:cNvSpPr/>
          <p:nvPr/>
        </p:nvSpPr>
        <p:spPr>
          <a:xfrm>
            <a:off x="4882515" y="3077243"/>
            <a:ext cx="612237" cy="862306"/>
          </a:xfrm>
          <a:custGeom>
            <a:avLst/>
            <a:gdLst/>
            <a:ahLst/>
            <a:cxnLst/>
            <a:rect l="l" t="t" r="r" b="b"/>
            <a:pathLst>
              <a:path w="612237" h="862306">
                <a:moveTo>
                  <a:pt x="0" y="0"/>
                </a:moveTo>
                <a:lnTo>
                  <a:pt x="612237" y="0"/>
                </a:lnTo>
                <a:lnTo>
                  <a:pt x="612237" y="862306"/>
                </a:lnTo>
                <a:lnTo>
                  <a:pt x="0" y="8623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53" name="Freeform 53"/>
          <p:cNvSpPr/>
          <p:nvPr/>
        </p:nvSpPr>
        <p:spPr>
          <a:xfrm>
            <a:off x="9067800" y="3314700"/>
            <a:ext cx="890401" cy="521256"/>
          </a:xfrm>
          <a:custGeom>
            <a:avLst/>
            <a:gdLst/>
            <a:ahLst/>
            <a:cxnLst/>
            <a:rect l="l" t="t" r="r" b="b"/>
            <a:pathLst>
              <a:path w="890401" h="521256">
                <a:moveTo>
                  <a:pt x="0" y="0"/>
                </a:moveTo>
                <a:lnTo>
                  <a:pt x="890401" y="0"/>
                </a:lnTo>
                <a:lnTo>
                  <a:pt x="890401" y="521255"/>
                </a:lnTo>
                <a:lnTo>
                  <a:pt x="0" y="5212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54" name="Freeform 54"/>
          <p:cNvSpPr/>
          <p:nvPr/>
        </p:nvSpPr>
        <p:spPr>
          <a:xfrm>
            <a:off x="13376202" y="3179908"/>
            <a:ext cx="640213" cy="640213"/>
          </a:xfrm>
          <a:custGeom>
            <a:avLst/>
            <a:gdLst/>
            <a:ahLst/>
            <a:cxnLst/>
            <a:rect l="l" t="t" r="r" b="b"/>
            <a:pathLst>
              <a:path w="640213" h="640213">
                <a:moveTo>
                  <a:pt x="0" y="0"/>
                </a:moveTo>
                <a:lnTo>
                  <a:pt x="640213" y="0"/>
                </a:lnTo>
                <a:lnTo>
                  <a:pt x="640213" y="640213"/>
                </a:lnTo>
                <a:lnTo>
                  <a:pt x="0" y="6402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55" name="TextBox 55"/>
          <p:cNvSpPr txBox="1"/>
          <p:nvPr/>
        </p:nvSpPr>
        <p:spPr>
          <a:xfrm>
            <a:off x="5055068" y="4892462"/>
            <a:ext cx="3672342" cy="596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1695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POTENȚIAL DE PRODUCȚIE PESTE MEDIA EUROPEANĂ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414002" y="3872888"/>
            <a:ext cx="3412557" cy="45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875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POTENȚIAL ZOOTEHNIC 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165200" y="4865622"/>
            <a:ext cx="3763645" cy="596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1695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PESTE 4 MIL HA PĂȘUNE </a:t>
            </a: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1695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IMPACT FAVORABIL PENTRU MEDIU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997008" y="670654"/>
            <a:ext cx="14895487" cy="2064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1"/>
              </a:lnSpc>
            </a:pPr>
            <a:r>
              <a:rPr lang="en-US" sz="4116" dirty="0" err="1">
                <a:solidFill>
                  <a:schemeClr val="accent6">
                    <a:lumMod val="75000"/>
                  </a:schemeClr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Oportunitatea</a:t>
            </a:r>
            <a:r>
              <a:rPr lang="en-US" sz="4116" dirty="0">
                <a:solidFill>
                  <a:schemeClr val="accent6">
                    <a:lumMod val="75000"/>
                  </a:schemeClr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4116" dirty="0" err="1">
                <a:solidFill>
                  <a:schemeClr val="accent6">
                    <a:lumMod val="75000"/>
                  </a:schemeClr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pentru</a:t>
            </a:r>
            <a:r>
              <a:rPr lang="en-US" sz="4116" dirty="0">
                <a:solidFill>
                  <a:schemeClr val="accent6">
                    <a:lumMod val="75000"/>
                  </a:schemeClr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România: </a:t>
            </a:r>
          </a:p>
          <a:p>
            <a:pPr algn="l">
              <a:lnSpc>
                <a:spcPts val="5668"/>
              </a:lnSpc>
            </a:pP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Transformarea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multi-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crizelor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într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-un motor al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dezvoltării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competitivității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ecosistemului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agroalimentar</a:t>
            </a:r>
            <a:endParaRPr lang="en-US" sz="5016" dirty="0">
              <a:solidFill>
                <a:srgbClr val="FFFFFF"/>
              </a:solidFill>
              <a:latin typeface="Barlow SemiCondensed Bold"/>
              <a:ea typeface="Barlow SemiCondensed Bold"/>
              <a:cs typeface="Barlow SemiCondensed Bold"/>
              <a:sym typeface="Barlow SemiCondensed Bold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901778" y="6912496"/>
            <a:ext cx="8868044" cy="2093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2"/>
              </a:lnSpc>
            </a:pPr>
            <a:r>
              <a:rPr lang="en-US" sz="3689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Agricultura transformată într-un atu strategic pentru </a:t>
            </a:r>
            <a:r>
              <a:rPr lang="en-US" sz="3689">
                <a:solidFill>
                  <a:srgbClr val="E4B442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întreaga Uniune</a:t>
            </a:r>
            <a:r>
              <a:rPr lang="en-US" sz="3689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, garantând </a:t>
            </a:r>
            <a:r>
              <a:rPr lang="en-US" sz="3689">
                <a:solidFill>
                  <a:srgbClr val="E4B442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securitatea alimentară</a:t>
            </a:r>
            <a:r>
              <a:rPr lang="en-US" sz="3689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pe Flancul Estic și contribuind la stabilitatea regională.</a:t>
            </a:r>
          </a:p>
        </p:txBody>
      </p:sp>
      <p:sp>
        <p:nvSpPr>
          <p:cNvPr id="60" name="Freeform 60"/>
          <p:cNvSpPr/>
          <p:nvPr/>
        </p:nvSpPr>
        <p:spPr>
          <a:xfrm>
            <a:off x="11156611" y="6893446"/>
            <a:ext cx="1348110" cy="904828"/>
          </a:xfrm>
          <a:custGeom>
            <a:avLst/>
            <a:gdLst/>
            <a:ahLst/>
            <a:cxnLst/>
            <a:rect l="l" t="t" r="r" b="b"/>
            <a:pathLst>
              <a:path w="1348110" h="904828">
                <a:moveTo>
                  <a:pt x="0" y="0"/>
                </a:moveTo>
                <a:lnTo>
                  <a:pt x="1348110" y="0"/>
                </a:lnTo>
                <a:lnTo>
                  <a:pt x="1348110" y="904828"/>
                </a:lnTo>
                <a:lnTo>
                  <a:pt x="0" y="90482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75" r="-275"/>
            </a:stretch>
          </a:blipFill>
        </p:spPr>
        <p:txBody>
          <a:bodyPr/>
          <a:lstStyle/>
          <a:p>
            <a:endParaRPr lang="en-R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3D2F">
                <a:alpha val="100000"/>
              </a:srgbClr>
            </a:gs>
            <a:gs pos="100000">
              <a:srgbClr val="01786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8BE9D3-564F-4982-373B-2D9FA27C5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2">
            <a:extLst>
              <a:ext uri="{FF2B5EF4-FFF2-40B4-BE49-F238E27FC236}">
                <a16:creationId xmlns:a16="http://schemas.microsoft.com/office/drawing/2014/main" id="{31D0CD4C-10F1-8E76-76E1-1AD207F549BD}"/>
              </a:ext>
            </a:extLst>
          </p:cNvPr>
          <p:cNvGrpSpPr/>
          <p:nvPr/>
        </p:nvGrpSpPr>
        <p:grpSpPr>
          <a:xfrm>
            <a:off x="642618" y="2940859"/>
            <a:ext cx="5466091" cy="6317441"/>
            <a:chOff x="0" y="0"/>
            <a:chExt cx="1391991" cy="1663853"/>
          </a:xfrm>
        </p:grpSpPr>
        <p:sp>
          <p:nvSpPr>
            <p:cNvPr id="62" name="Freeform 3">
              <a:extLst>
                <a:ext uri="{FF2B5EF4-FFF2-40B4-BE49-F238E27FC236}">
                  <a16:creationId xmlns:a16="http://schemas.microsoft.com/office/drawing/2014/main" id="{1231E748-BF5A-104C-7320-66E033FD453A}"/>
                </a:ext>
              </a:extLst>
            </p:cNvPr>
            <p:cNvSpPr/>
            <p:nvPr/>
          </p:nvSpPr>
          <p:spPr>
            <a:xfrm>
              <a:off x="0" y="0"/>
              <a:ext cx="1391991" cy="1663853"/>
            </a:xfrm>
            <a:custGeom>
              <a:avLst/>
              <a:gdLst/>
              <a:ahLst/>
              <a:cxnLst/>
              <a:rect l="l" t="t" r="r" b="b"/>
              <a:pathLst>
                <a:path w="1391991" h="1663853">
                  <a:moveTo>
                    <a:pt x="14648" y="0"/>
                  </a:moveTo>
                  <a:lnTo>
                    <a:pt x="1377343" y="0"/>
                  </a:lnTo>
                  <a:cubicBezTo>
                    <a:pt x="1381228" y="0"/>
                    <a:pt x="1384954" y="1543"/>
                    <a:pt x="1387701" y="4290"/>
                  </a:cubicBezTo>
                  <a:cubicBezTo>
                    <a:pt x="1390448" y="7037"/>
                    <a:pt x="1391991" y="10763"/>
                    <a:pt x="1391991" y="14648"/>
                  </a:cubicBezTo>
                  <a:lnTo>
                    <a:pt x="1391991" y="1649205"/>
                  </a:lnTo>
                  <a:cubicBezTo>
                    <a:pt x="1391991" y="1653090"/>
                    <a:pt x="1390448" y="1656816"/>
                    <a:pt x="1387701" y="1659562"/>
                  </a:cubicBezTo>
                  <a:cubicBezTo>
                    <a:pt x="1384954" y="1662310"/>
                    <a:pt x="1381228" y="1663853"/>
                    <a:pt x="1377343" y="1663853"/>
                  </a:cubicBezTo>
                  <a:lnTo>
                    <a:pt x="14648" y="1663853"/>
                  </a:lnTo>
                  <a:cubicBezTo>
                    <a:pt x="10763" y="1663853"/>
                    <a:pt x="7037" y="1662310"/>
                    <a:pt x="4290" y="1659562"/>
                  </a:cubicBezTo>
                  <a:cubicBezTo>
                    <a:pt x="1543" y="1656816"/>
                    <a:pt x="0" y="1653090"/>
                    <a:pt x="0" y="1649205"/>
                  </a:cubicBezTo>
                  <a:lnTo>
                    <a:pt x="0" y="14648"/>
                  </a:lnTo>
                  <a:cubicBezTo>
                    <a:pt x="0" y="10763"/>
                    <a:pt x="1543" y="7037"/>
                    <a:pt x="4290" y="4290"/>
                  </a:cubicBezTo>
                  <a:cubicBezTo>
                    <a:pt x="7037" y="1543"/>
                    <a:pt x="10763" y="0"/>
                    <a:pt x="14648" y="0"/>
                  </a:cubicBezTo>
                  <a:close/>
                </a:path>
              </a:pathLst>
            </a:custGeom>
            <a:solidFill>
              <a:srgbClr val="FFFCF5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63" name="TextBox 4">
              <a:extLst>
                <a:ext uri="{FF2B5EF4-FFF2-40B4-BE49-F238E27FC236}">
                  <a16:creationId xmlns:a16="http://schemas.microsoft.com/office/drawing/2014/main" id="{43A02EAF-6E5D-308A-5EE2-52A1F847928B}"/>
                </a:ext>
              </a:extLst>
            </p:cNvPr>
            <p:cNvSpPr txBox="1"/>
            <p:nvPr/>
          </p:nvSpPr>
          <p:spPr>
            <a:xfrm>
              <a:off x="0" y="-47625"/>
              <a:ext cx="1391991" cy="1711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grpSp>
        <p:nvGrpSpPr>
          <p:cNvPr id="64" name="Group 5">
            <a:extLst>
              <a:ext uri="{FF2B5EF4-FFF2-40B4-BE49-F238E27FC236}">
                <a16:creationId xmlns:a16="http://schemas.microsoft.com/office/drawing/2014/main" id="{B8F10BCE-4483-D7FA-6739-EBCCDA52F24C}"/>
              </a:ext>
            </a:extLst>
          </p:cNvPr>
          <p:cNvGrpSpPr/>
          <p:nvPr/>
        </p:nvGrpSpPr>
        <p:grpSpPr>
          <a:xfrm>
            <a:off x="6526358" y="2940859"/>
            <a:ext cx="5285217" cy="6317441"/>
            <a:chOff x="0" y="0"/>
            <a:chExt cx="1391991" cy="1663853"/>
          </a:xfrm>
        </p:grpSpPr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DC791478-C646-F190-E9B7-8B91EE21ABB2}"/>
                </a:ext>
              </a:extLst>
            </p:cNvPr>
            <p:cNvSpPr/>
            <p:nvPr/>
          </p:nvSpPr>
          <p:spPr>
            <a:xfrm>
              <a:off x="0" y="0"/>
              <a:ext cx="1391991" cy="1663853"/>
            </a:xfrm>
            <a:custGeom>
              <a:avLst/>
              <a:gdLst/>
              <a:ahLst/>
              <a:cxnLst/>
              <a:rect l="l" t="t" r="r" b="b"/>
              <a:pathLst>
                <a:path w="1391991" h="1663853">
                  <a:moveTo>
                    <a:pt x="14648" y="0"/>
                  </a:moveTo>
                  <a:lnTo>
                    <a:pt x="1377343" y="0"/>
                  </a:lnTo>
                  <a:cubicBezTo>
                    <a:pt x="1381228" y="0"/>
                    <a:pt x="1384954" y="1543"/>
                    <a:pt x="1387701" y="4290"/>
                  </a:cubicBezTo>
                  <a:cubicBezTo>
                    <a:pt x="1390448" y="7037"/>
                    <a:pt x="1391991" y="10763"/>
                    <a:pt x="1391991" y="14648"/>
                  </a:cubicBezTo>
                  <a:lnTo>
                    <a:pt x="1391991" y="1649205"/>
                  </a:lnTo>
                  <a:cubicBezTo>
                    <a:pt x="1391991" y="1653090"/>
                    <a:pt x="1390448" y="1656816"/>
                    <a:pt x="1387701" y="1659562"/>
                  </a:cubicBezTo>
                  <a:cubicBezTo>
                    <a:pt x="1384954" y="1662310"/>
                    <a:pt x="1381228" y="1663853"/>
                    <a:pt x="1377343" y="1663853"/>
                  </a:cubicBezTo>
                  <a:lnTo>
                    <a:pt x="14648" y="1663853"/>
                  </a:lnTo>
                  <a:cubicBezTo>
                    <a:pt x="10763" y="1663853"/>
                    <a:pt x="7037" y="1662310"/>
                    <a:pt x="4290" y="1659562"/>
                  </a:cubicBezTo>
                  <a:cubicBezTo>
                    <a:pt x="1543" y="1656816"/>
                    <a:pt x="0" y="1653090"/>
                    <a:pt x="0" y="1649205"/>
                  </a:cubicBezTo>
                  <a:lnTo>
                    <a:pt x="0" y="14648"/>
                  </a:lnTo>
                  <a:cubicBezTo>
                    <a:pt x="0" y="10763"/>
                    <a:pt x="1543" y="7037"/>
                    <a:pt x="4290" y="4290"/>
                  </a:cubicBezTo>
                  <a:cubicBezTo>
                    <a:pt x="7037" y="1543"/>
                    <a:pt x="10763" y="0"/>
                    <a:pt x="14648" y="0"/>
                  </a:cubicBezTo>
                  <a:close/>
                </a:path>
              </a:pathLst>
            </a:custGeom>
            <a:solidFill>
              <a:srgbClr val="FFFCF5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66" name="TextBox 7">
              <a:extLst>
                <a:ext uri="{FF2B5EF4-FFF2-40B4-BE49-F238E27FC236}">
                  <a16:creationId xmlns:a16="http://schemas.microsoft.com/office/drawing/2014/main" id="{AF5B5D76-18E2-A8D2-CF9C-A85232C155B0}"/>
                </a:ext>
              </a:extLst>
            </p:cNvPr>
            <p:cNvSpPr txBox="1"/>
            <p:nvPr/>
          </p:nvSpPr>
          <p:spPr>
            <a:xfrm>
              <a:off x="0" y="-47625"/>
              <a:ext cx="1391991" cy="1711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grpSp>
        <p:nvGrpSpPr>
          <p:cNvPr id="67" name="Group 8">
            <a:extLst>
              <a:ext uri="{FF2B5EF4-FFF2-40B4-BE49-F238E27FC236}">
                <a16:creationId xmlns:a16="http://schemas.microsoft.com/office/drawing/2014/main" id="{F4AF58FD-DCB1-02A7-BAC9-5800B968FCCE}"/>
              </a:ext>
            </a:extLst>
          </p:cNvPr>
          <p:cNvGrpSpPr/>
          <p:nvPr/>
        </p:nvGrpSpPr>
        <p:grpSpPr>
          <a:xfrm>
            <a:off x="16751278" y="675383"/>
            <a:ext cx="764613" cy="706635"/>
            <a:chOff x="0" y="0"/>
            <a:chExt cx="1542481" cy="1425519"/>
          </a:xfrm>
        </p:grpSpPr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7EDBECAC-42E7-BF58-29C9-BC27DED0E2D9}"/>
                </a:ext>
              </a:extLst>
            </p:cNvPr>
            <p:cNvSpPr/>
            <p:nvPr/>
          </p:nvSpPr>
          <p:spPr>
            <a:xfrm>
              <a:off x="0" y="0"/>
              <a:ext cx="1542542" cy="1425575"/>
            </a:xfrm>
            <a:custGeom>
              <a:avLst/>
              <a:gdLst/>
              <a:ahLst/>
              <a:cxnLst/>
              <a:rect l="l" t="t" r="r" b="b"/>
              <a:pathLst>
                <a:path w="1542542" h="1425575">
                  <a:moveTo>
                    <a:pt x="0" y="0"/>
                  </a:moveTo>
                  <a:lnTo>
                    <a:pt x="1542542" y="0"/>
                  </a:lnTo>
                  <a:lnTo>
                    <a:pt x="1542542" y="1425575"/>
                  </a:lnTo>
                  <a:lnTo>
                    <a:pt x="0" y="1425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81" r="3" b="-77"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  <p:sp>
        <p:nvSpPr>
          <p:cNvPr id="69" name="Freeform 10">
            <a:extLst>
              <a:ext uri="{FF2B5EF4-FFF2-40B4-BE49-F238E27FC236}">
                <a16:creationId xmlns:a16="http://schemas.microsoft.com/office/drawing/2014/main" id="{F16D5793-9F9F-5FD4-4338-9EB282BFBC01}"/>
              </a:ext>
            </a:extLst>
          </p:cNvPr>
          <p:cNvSpPr/>
          <p:nvPr/>
        </p:nvSpPr>
        <p:spPr>
          <a:xfrm>
            <a:off x="914400" y="3234064"/>
            <a:ext cx="798531" cy="798531"/>
          </a:xfrm>
          <a:custGeom>
            <a:avLst/>
            <a:gdLst/>
            <a:ahLst/>
            <a:cxnLst/>
            <a:rect l="l" t="t" r="r" b="b"/>
            <a:pathLst>
              <a:path w="798531" h="798531">
                <a:moveTo>
                  <a:pt x="0" y="0"/>
                </a:moveTo>
                <a:lnTo>
                  <a:pt x="798531" y="0"/>
                </a:lnTo>
                <a:lnTo>
                  <a:pt x="798531" y="798530"/>
                </a:lnTo>
                <a:lnTo>
                  <a:pt x="0" y="7985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grpSp>
        <p:nvGrpSpPr>
          <p:cNvPr id="70" name="Group 11">
            <a:extLst>
              <a:ext uri="{FF2B5EF4-FFF2-40B4-BE49-F238E27FC236}">
                <a16:creationId xmlns:a16="http://schemas.microsoft.com/office/drawing/2014/main" id="{F102C05F-9EB7-DA6A-328B-0DC1D02EAE11}"/>
              </a:ext>
            </a:extLst>
          </p:cNvPr>
          <p:cNvGrpSpPr/>
          <p:nvPr/>
        </p:nvGrpSpPr>
        <p:grpSpPr>
          <a:xfrm>
            <a:off x="630537" y="5766335"/>
            <a:ext cx="5466091" cy="3491965"/>
            <a:chOff x="0" y="0"/>
            <a:chExt cx="1391991" cy="919694"/>
          </a:xfrm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624CA311-4FBC-D3A6-3310-15B1A0D3B496}"/>
                </a:ext>
              </a:extLst>
            </p:cNvPr>
            <p:cNvSpPr/>
            <p:nvPr/>
          </p:nvSpPr>
          <p:spPr>
            <a:xfrm>
              <a:off x="0" y="0"/>
              <a:ext cx="1391991" cy="919694"/>
            </a:xfrm>
            <a:custGeom>
              <a:avLst/>
              <a:gdLst/>
              <a:ahLst/>
              <a:cxnLst/>
              <a:rect l="l" t="t" r="r" b="b"/>
              <a:pathLst>
                <a:path w="1391991" h="919694">
                  <a:moveTo>
                    <a:pt x="14648" y="0"/>
                  </a:moveTo>
                  <a:lnTo>
                    <a:pt x="1377343" y="0"/>
                  </a:lnTo>
                  <a:cubicBezTo>
                    <a:pt x="1381228" y="0"/>
                    <a:pt x="1384954" y="1543"/>
                    <a:pt x="1387701" y="4290"/>
                  </a:cubicBezTo>
                  <a:cubicBezTo>
                    <a:pt x="1390448" y="7037"/>
                    <a:pt x="1391991" y="10763"/>
                    <a:pt x="1391991" y="14648"/>
                  </a:cubicBezTo>
                  <a:lnTo>
                    <a:pt x="1391991" y="905046"/>
                  </a:lnTo>
                  <a:cubicBezTo>
                    <a:pt x="1391991" y="908931"/>
                    <a:pt x="1390448" y="912657"/>
                    <a:pt x="1387701" y="915404"/>
                  </a:cubicBezTo>
                  <a:cubicBezTo>
                    <a:pt x="1384954" y="918151"/>
                    <a:pt x="1381228" y="919694"/>
                    <a:pt x="1377343" y="919694"/>
                  </a:cubicBezTo>
                  <a:lnTo>
                    <a:pt x="14648" y="919694"/>
                  </a:lnTo>
                  <a:cubicBezTo>
                    <a:pt x="10763" y="919694"/>
                    <a:pt x="7037" y="918151"/>
                    <a:pt x="4290" y="915404"/>
                  </a:cubicBezTo>
                  <a:cubicBezTo>
                    <a:pt x="1543" y="912657"/>
                    <a:pt x="0" y="908931"/>
                    <a:pt x="0" y="905046"/>
                  </a:cubicBezTo>
                  <a:lnTo>
                    <a:pt x="0" y="14648"/>
                  </a:lnTo>
                  <a:cubicBezTo>
                    <a:pt x="0" y="10763"/>
                    <a:pt x="1543" y="7037"/>
                    <a:pt x="4290" y="4290"/>
                  </a:cubicBezTo>
                  <a:cubicBezTo>
                    <a:pt x="7037" y="1543"/>
                    <a:pt x="10763" y="0"/>
                    <a:pt x="14648" y="0"/>
                  </a:cubicBezTo>
                  <a:close/>
                </a:path>
              </a:pathLst>
            </a:custGeom>
            <a:solidFill>
              <a:srgbClr val="0CC0DF">
                <a:alpha val="17647"/>
              </a:srgbClr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72" name="TextBox 13">
              <a:extLst>
                <a:ext uri="{FF2B5EF4-FFF2-40B4-BE49-F238E27FC236}">
                  <a16:creationId xmlns:a16="http://schemas.microsoft.com/office/drawing/2014/main" id="{C5C5179B-24DA-CDB9-ED16-B22523A5AD07}"/>
                </a:ext>
              </a:extLst>
            </p:cNvPr>
            <p:cNvSpPr txBox="1"/>
            <p:nvPr/>
          </p:nvSpPr>
          <p:spPr>
            <a:xfrm>
              <a:off x="0" y="-47625"/>
              <a:ext cx="1391991" cy="967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grpSp>
        <p:nvGrpSpPr>
          <p:cNvPr id="73" name="Group 14">
            <a:extLst>
              <a:ext uri="{FF2B5EF4-FFF2-40B4-BE49-F238E27FC236}">
                <a16:creationId xmlns:a16="http://schemas.microsoft.com/office/drawing/2014/main" id="{4CB7336D-8719-86C9-AC33-F153FFB64EC4}"/>
              </a:ext>
            </a:extLst>
          </p:cNvPr>
          <p:cNvGrpSpPr/>
          <p:nvPr/>
        </p:nvGrpSpPr>
        <p:grpSpPr>
          <a:xfrm>
            <a:off x="6533680" y="5766335"/>
            <a:ext cx="5285217" cy="3491965"/>
            <a:chOff x="0" y="0"/>
            <a:chExt cx="1391991" cy="919694"/>
          </a:xfrm>
        </p:grpSpPr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40D0A06B-D0F8-B682-8FB8-DD010FA94954}"/>
                </a:ext>
              </a:extLst>
            </p:cNvPr>
            <p:cNvSpPr/>
            <p:nvPr/>
          </p:nvSpPr>
          <p:spPr>
            <a:xfrm>
              <a:off x="0" y="0"/>
              <a:ext cx="1391991" cy="919694"/>
            </a:xfrm>
            <a:custGeom>
              <a:avLst/>
              <a:gdLst/>
              <a:ahLst/>
              <a:cxnLst/>
              <a:rect l="l" t="t" r="r" b="b"/>
              <a:pathLst>
                <a:path w="1391991" h="919694">
                  <a:moveTo>
                    <a:pt x="14648" y="0"/>
                  </a:moveTo>
                  <a:lnTo>
                    <a:pt x="1377343" y="0"/>
                  </a:lnTo>
                  <a:cubicBezTo>
                    <a:pt x="1381228" y="0"/>
                    <a:pt x="1384954" y="1543"/>
                    <a:pt x="1387701" y="4290"/>
                  </a:cubicBezTo>
                  <a:cubicBezTo>
                    <a:pt x="1390448" y="7037"/>
                    <a:pt x="1391991" y="10763"/>
                    <a:pt x="1391991" y="14648"/>
                  </a:cubicBezTo>
                  <a:lnTo>
                    <a:pt x="1391991" y="905046"/>
                  </a:lnTo>
                  <a:cubicBezTo>
                    <a:pt x="1391991" y="908931"/>
                    <a:pt x="1390448" y="912657"/>
                    <a:pt x="1387701" y="915404"/>
                  </a:cubicBezTo>
                  <a:cubicBezTo>
                    <a:pt x="1384954" y="918151"/>
                    <a:pt x="1381228" y="919694"/>
                    <a:pt x="1377343" y="919694"/>
                  </a:cubicBezTo>
                  <a:lnTo>
                    <a:pt x="14648" y="919694"/>
                  </a:lnTo>
                  <a:cubicBezTo>
                    <a:pt x="10763" y="919694"/>
                    <a:pt x="7037" y="918151"/>
                    <a:pt x="4290" y="915404"/>
                  </a:cubicBezTo>
                  <a:cubicBezTo>
                    <a:pt x="1543" y="912657"/>
                    <a:pt x="0" y="908931"/>
                    <a:pt x="0" y="905046"/>
                  </a:cubicBezTo>
                  <a:lnTo>
                    <a:pt x="0" y="14648"/>
                  </a:lnTo>
                  <a:cubicBezTo>
                    <a:pt x="0" y="10763"/>
                    <a:pt x="1543" y="7037"/>
                    <a:pt x="4290" y="4290"/>
                  </a:cubicBezTo>
                  <a:cubicBezTo>
                    <a:pt x="7037" y="1543"/>
                    <a:pt x="10763" y="0"/>
                    <a:pt x="14648" y="0"/>
                  </a:cubicBezTo>
                  <a:close/>
                </a:path>
              </a:pathLst>
            </a:custGeom>
            <a:solidFill>
              <a:srgbClr val="0CC0DF">
                <a:alpha val="17647"/>
              </a:srgbClr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06012B84-E037-BC86-7281-648244CDD935}"/>
                </a:ext>
              </a:extLst>
            </p:cNvPr>
            <p:cNvSpPr txBox="1"/>
            <p:nvPr/>
          </p:nvSpPr>
          <p:spPr>
            <a:xfrm>
              <a:off x="0" y="-47625"/>
              <a:ext cx="1391991" cy="967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sp>
        <p:nvSpPr>
          <p:cNvPr id="76" name="Freeform 17">
            <a:extLst>
              <a:ext uri="{FF2B5EF4-FFF2-40B4-BE49-F238E27FC236}">
                <a16:creationId xmlns:a16="http://schemas.microsoft.com/office/drawing/2014/main" id="{DF0B80FA-83B2-7AF0-2098-EA70CB4F66BC}"/>
              </a:ext>
            </a:extLst>
          </p:cNvPr>
          <p:cNvSpPr/>
          <p:nvPr/>
        </p:nvSpPr>
        <p:spPr>
          <a:xfrm>
            <a:off x="6771888" y="3168540"/>
            <a:ext cx="836883" cy="836883"/>
          </a:xfrm>
          <a:custGeom>
            <a:avLst/>
            <a:gdLst/>
            <a:ahLst/>
            <a:cxnLst/>
            <a:rect l="l" t="t" r="r" b="b"/>
            <a:pathLst>
              <a:path w="836883" h="836883">
                <a:moveTo>
                  <a:pt x="0" y="0"/>
                </a:moveTo>
                <a:lnTo>
                  <a:pt x="836884" y="0"/>
                </a:lnTo>
                <a:lnTo>
                  <a:pt x="836884" y="836884"/>
                </a:lnTo>
                <a:lnTo>
                  <a:pt x="0" y="836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78" name="TextBox 19">
            <a:extLst>
              <a:ext uri="{FF2B5EF4-FFF2-40B4-BE49-F238E27FC236}">
                <a16:creationId xmlns:a16="http://schemas.microsoft.com/office/drawing/2014/main" id="{A98961AF-D583-AD6E-2DA5-B80D43AEF6EF}"/>
              </a:ext>
            </a:extLst>
          </p:cNvPr>
          <p:cNvSpPr txBox="1"/>
          <p:nvPr/>
        </p:nvSpPr>
        <p:spPr>
          <a:xfrm>
            <a:off x="914400" y="4159061"/>
            <a:ext cx="4592783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0"/>
              </a:lnSpc>
            </a:pPr>
            <a:r>
              <a:rPr lang="en-US" sz="3000" dirty="0">
                <a:solidFill>
                  <a:srgbClr val="01695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RECUNOAȘTERE STRATEGICĂ</a:t>
            </a:r>
          </a:p>
        </p:txBody>
      </p:sp>
      <p:sp>
        <p:nvSpPr>
          <p:cNvPr id="79" name="TextBox 20">
            <a:extLst>
              <a:ext uri="{FF2B5EF4-FFF2-40B4-BE49-F238E27FC236}">
                <a16:creationId xmlns:a16="http://schemas.microsoft.com/office/drawing/2014/main" id="{8C225869-BDE0-B863-112B-9C0A9FF72E84}"/>
              </a:ext>
            </a:extLst>
          </p:cNvPr>
          <p:cNvSpPr txBox="1"/>
          <p:nvPr/>
        </p:nvSpPr>
        <p:spPr>
          <a:xfrm>
            <a:off x="6771888" y="4094307"/>
            <a:ext cx="4808801" cy="130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0"/>
              </a:lnSpc>
            </a:pPr>
            <a:r>
              <a:rPr lang="en-US" sz="3000">
                <a:solidFill>
                  <a:srgbClr val="01695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POLITICA AGRICOLĂ INTEGRATĂ A ROMÂNIEI: OBIECTIV 2035</a:t>
            </a:r>
          </a:p>
        </p:txBody>
      </p:sp>
      <p:sp>
        <p:nvSpPr>
          <p:cNvPr id="80" name="TextBox 21">
            <a:extLst>
              <a:ext uri="{FF2B5EF4-FFF2-40B4-BE49-F238E27FC236}">
                <a16:creationId xmlns:a16="http://schemas.microsoft.com/office/drawing/2014/main" id="{11770D47-1BEF-1292-C3A3-752CFBBF9074}"/>
              </a:ext>
            </a:extLst>
          </p:cNvPr>
          <p:cNvSpPr txBox="1"/>
          <p:nvPr/>
        </p:nvSpPr>
        <p:spPr>
          <a:xfrm>
            <a:off x="1169709" y="5948088"/>
            <a:ext cx="4492420" cy="178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La </a:t>
            </a:r>
            <a:r>
              <a:rPr lang="en-US" sz="24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același</a:t>
            </a:r>
            <a:r>
              <a:rPr lang="en-US" sz="24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nivel</a:t>
            </a:r>
            <a:r>
              <a:rPr lang="en-US" sz="24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cu:</a:t>
            </a:r>
          </a:p>
          <a:p>
            <a:pPr marL="539749" lvl="1" indent="-269875" algn="l">
              <a:lnSpc>
                <a:spcPts val="354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Energia</a:t>
            </a:r>
          </a:p>
          <a:p>
            <a:pPr marL="539749" lvl="1" indent="-269875" algn="l">
              <a:lnSpc>
                <a:spcPts val="354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Infrastructura</a:t>
            </a:r>
            <a:r>
              <a:rPr lang="en-US" sz="24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critică</a:t>
            </a:r>
            <a:endParaRPr lang="en-US" sz="24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marL="539749" lvl="1" indent="-269875" algn="l">
              <a:lnSpc>
                <a:spcPts val="354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Apărarea</a:t>
            </a:r>
            <a:r>
              <a:rPr lang="en-US" sz="24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</a:p>
        </p:txBody>
      </p:sp>
      <p:sp>
        <p:nvSpPr>
          <p:cNvPr id="81" name="TextBox 22">
            <a:extLst>
              <a:ext uri="{FF2B5EF4-FFF2-40B4-BE49-F238E27FC236}">
                <a16:creationId xmlns:a16="http://schemas.microsoft.com/office/drawing/2014/main" id="{08A0F977-F05B-8E52-5A08-44F5CD4E0507}"/>
              </a:ext>
            </a:extLst>
          </p:cNvPr>
          <p:cNvSpPr txBox="1"/>
          <p:nvPr/>
        </p:nvSpPr>
        <p:spPr>
          <a:xfrm>
            <a:off x="6771888" y="6109104"/>
            <a:ext cx="4808801" cy="107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7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Angajament</a:t>
            </a:r>
            <a:r>
              <a:rPr lang="en-US" sz="24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transpartinic</a:t>
            </a:r>
            <a:endParaRPr lang="en-US" sz="24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marL="539749" lvl="1" indent="-269875" algn="l">
              <a:lnSpc>
                <a:spcPts val="27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Abordare</a:t>
            </a:r>
            <a:r>
              <a:rPr lang="en-US" sz="24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integrată</a:t>
            </a:r>
            <a:endParaRPr lang="en-US" sz="24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marL="539749" lvl="1" indent="-269875" algn="l">
              <a:lnSpc>
                <a:spcPts val="27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Strategii</a:t>
            </a:r>
            <a:r>
              <a:rPr lang="en-US" sz="24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subsecvente</a:t>
            </a:r>
            <a:r>
              <a:rPr lang="en-US" sz="24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sectoriale</a:t>
            </a:r>
            <a:endParaRPr lang="en-US" sz="24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</p:txBody>
      </p:sp>
      <p:sp>
        <p:nvSpPr>
          <p:cNvPr id="82" name="TextBox 23">
            <a:extLst>
              <a:ext uri="{FF2B5EF4-FFF2-40B4-BE49-F238E27FC236}">
                <a16:creationId xmlns:a16="http://schemas.microsoft.com/office/drawing/2014/main" id="{6137D0A6-DB4D-2980-9116-6179687DBAC9}"/>
              </a:ext>
            </a:extLst>
          </p:cNvPr>
          <p:cNvSpPr txBox="1"/>
          <p:nvPr/>
        </p:nvSpPr>
        <p:spPr>
          <a:xfrm>
            <a:off x="6927636" y="7859606"/>
            <a:ext cx="4653053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3"/>
              </a:lnSpc>
            </a:pPr>
            <a:r>
              <a:rPr lang="en-US" sz="2226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Restructurare sistemică a programelor de dezvoltare agroalimentară în raport </a:t>
            </a:r>
          </a:p>
          <a:p>
            <a:pPr algn="l">
              <a:lnSpc>
                <a:spcPts val="2493"/>
              </a:lnSpc>
            </a:pPr>
            <a:r>
              <a:rPr lang="en-US" sz="2226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cu Reforma </a:t>
            </a:r>
            <a:r>
              <a:rPr lang="en-US" sz="2226">
                <a:solidFill>
                  <a:srgbClr val="016954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PAC 2028 și MFF 2028-2034</a:t>
            </a:r>
          </a:p>
        </p:txBody>
      </p:sp>
      <p:grpSp>
        <p:nvGrpSpPr>
          <p:cNvPr id="83" name="Group 24">
            <a:extLst>
              <a:ext uri="{FF2B5EF4-FFF2-40B4-BE49-F238E27FC236}">
                <a16:creationId xmlns:a16="http://schemas.microsoft.com/office/drawing/2014/main" id="{3075E050-B980-9A23-C52E-5683A9197DFB}"/>
              </a:ext>
            </a:extLst>
          </p:cNvPr>
          <p:cNvGrpSpPr/>
          <p:nvPr/>
        </p:nvGrpSpPr>
        <p:grpSpPr>
          <a:xfrm>
            <a:off x="12230675" y="2940859"/>
            <a:ext cx="5285217" cy="6317441"/>
            <a:chOff x="0" y="0"/>
            <a:chExt cx="1391991" cy="1663853"/>
          </a:xfrm>
        </p:grpSpPr>
        <p:sp>
          <p:nvSpPr>
            <p:cNvPr id="84" name="Freeform 25">
              <a:extLst>
                <a:ext uri="{FF2B5EF4-FFF2-40B4-BE49-F238E27FC236}">
                  <a16:creationId xmlns:a16="http://schemas.microsoft.com/office/drawing/2014/main" id="{49E41262-9CFF-AA49-9827-101907A4B87B}"/>
                </a:ext>
              </a:extLst>
            </p:cNvPr>
            <p:cNvSpPr/>
            <p:nvPr/>
          </p:nvSpPr>
          <p:spPr>
            <a:xfrm>
              <a:off x="0" y="0"/>
              <a:ext cx="1391991" cy="1663853"/>
            </a:xfrm>
            <a:custGeom>
              <a:avLst/>
              <a:gdLst/>
              <a:ahLst/>
              <a:cxnLst/>
              <a:rect l="l" t="t" r="r" b="b"/>
              <a:pathLst>
                <a:path w="1391991" h="1663853">
                  <a:moveTo>
                    <a:pt x="14648" y="0"/>
                  </a:moveTo>
                  <a:lnTo>
                    <a:pt x="1377343" y="0"/>
                  </a:lnTo>
                  <a:cubicBezTo>
                    <a:pt x="1381228" y="0"/>
                    <a:pt x="1384954" y="1543"/>
                    <a:pt x="1387701" y="4290"/>
                  </a:cubicBezTo>
                  <a:cubicBezTo>
                    <a:pt x="1390448" y="7037"/>
                    <a:pt x="1391991" y="10763"/>
                    <a:pt x="1391991" y="14648"/>
                  </a:cubicBezTo>
                  <a:lnTo>
                    <a:pt x="1391991" y="1649205"/>
                  </a:lnTo>
                  <a:cubicBezTo>
                    <a:pt x="1391991" y="1653090"/>
                    <a:pt x="1390448" y="1656816"/>
                    <a:pt x="1387701" y="1659562"/>
                  </a:cubicBezTo>
                  <a:cubicBezTo>
                    <a:pt x="1384954" y="1662310"/>
                    <a:pt x="1381228" y="1663853"/>
                    <a:pt x="1377343" y="1663853"/>
                  </a:cubicBezTo>
                  <a:lnTo>
                    <a:pt x="14648" y="1663853"/>
                  </a:lnTo>
                  <a:cubicBezTo>
                    <a:pt x="10763" y="1663853"/>
                    <a:pt x="7037" y="1662310"/>
                    <a:pt x="4290" y="1659562"/>
                  </a:cubicBezTo>
                  <a:cubicBezTo>
                    <a:pt x="1543" y="1656816"/>
                    <a:pt x="0" y="1653090"/>
                    <a:pt x="0" y="1649205"/>
                  </a:cubicBezTo>
                  <a:lnTo>
                    <a:pt x="0" y="14648"/>
                  </a:lnTo>
                  <a:cubicBezTo>
                    <a:pt x="0" y="10763"/>
                    <a:pt x="1543" y="7037"/>
                    <a:pt x="4290" y="4290"/>
                  </a:cubicBezTo>
                  <a:cubicBezTo>
                    <a:pt x="7037" y="1543"/>
                    <a:pt x="10763" y="0"/>
                    <a:pt x="14648" y="0"/>
                  </a:cubicBezTo>
                  <a:close/>
                </a:path>
              </a:pathLst>
            </a:custGeom>
            <a:solidFill>
              <a:srgbClr val="FFFCF5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85" name="TextBox 26">
              <a:extLst>
                <a:ext uri="{FF2B5EF4-FFF2-40B4-BE49-F238E27FC236}">
                  <a16:creationId xmlns:a16="http://schemas.microsoft.com/office/drawing/2014/main" id="{C14AE84F-B21D-F53D-BD35-3693403C3B7B}"/>
                </a:ext>
              </a:extLst>
            </p:cNvPr>
            <p:cNvSpPr txBox="1"/>
            <p:nvPr/>
          </p:nvSpPr>
          <p:spPr>
            <a:xfrm>
              <a:off x="0" y="-47625"/>
              <a:ext cx="1391991" cy="1711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sp>
        <p:nvSpPr>
          <p:cNvPr id="86" name="Freeform 27">
            <a:extLst>
              <a:ext uri="{FF2B5EF4-FFF2-40B4-BE49-F238E27FC236}">
                <a16:creationId xmlns:a16="http://schemas.microsoft.com/office/drawing/2014/main" id="{ABD5AFAF-AE39-69E2-4218-295D5820FDF8}"/>
              </a:ext>
            </a:extLst>
          </p:cNvPr>
          <p:cNvSpPr/>
          <p:nvPr/>
        </p:nvSpPr>
        <p:spPr>
          <a:xfrm>
            <a:off x="12478325" y="3180943"/>
            <a:ext cx="669966" cy="820671"/>
          </a:xfrm>
          <a:custGeom>
            <a:avLst/>
            <a:gdLst/>
            <a:ahLst/>
            <a:cxnLst/>
            <a:rect l="l" t="t" r="r" b="b"/>
            <a:pathLst>
              <a:path w="669966" h="820671">
                <a:moveTo>
                  <a:pt x="0" y="0"/>
                </a:moveTo>
                <a:lnTo>
                  <a:pt x="669965" y="0"/>
                </a:lnTo>
                <a:lnTo>
                  <a:pt x="669965" y="820671"/>
                </a:lnTo>
                <a:lnTo>
                  <a:pt x="0" y="8206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87" name="TextBox 28">
            <a:extLst>
              <a:ext uri="{FF2B5EF4-FFF2-40B4-BE49-F238E27FC236}">
                <a16:creationId xmlns:a16="http://schemas.microsoft.com/office/drawing/2014/main" id="{99C21743-3C7A-5EDF-20DD-D057756906AD}"/>
              </a:ext>
            </a:extLst>
          </p:cNvPr>
          <p:cNvSpPr txBox="1"/>
          <p:nvPr/>
        </p:nvSpPr>
        <p:spPr>
          <a:xfrm>
            <a:off x="12478325" y="4080972"/>
            <a:ext cx="4795607" cy="130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0"/>
              </a:lnSpc>
            </a:pPr>
            <a:r>
              <a:rPr lang="en-US" sz="3000">
                <a:solidFill>
                  <a:srgbClr val="01695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MECANISM COMUN UE-NATO PENTRU SECURITATEA ALIMENTARĂ</a:t>
            </a:r>
          </a:p>
        </p:txBody>
      </p:sp>
      <p:grpSp>
        <p:nvGrpSpPr>
          <p:cNvPr id="88" name="Group 29">
            <a:extLst>
              <a:ext uri="{FF2B5EF4-FFF2-40B4-BE49-F238E27FC236}">
                <a16:creationId xmlns:a16="http://schemas.microsoft.com/office/drawing/2014/main" id="{38EA1B35-C828-D8CE-F10A-473FE3037647}"/>
              </a:ext>
            </a:extLst>
          </p:cNvPr>
          <p:cNvGrpSpPr/>
          <p:nvPr/>
        </p:nvGrpSpPr>
        <p:grpSpPr>
          <a:xfrm>
            <a:off x="12230675" y="5822841"/>
            <a:ext cx="5285217" cy="3435459"/>
            <a:chOff x="0" y="0"/>
            <a:chExt cx="1391991" cy="904812"/>
          </a:xfrm>
        </p:grpSpPr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468D2CF5-480B-AF02-6430-F0343842137D}"/>
                </a:ext>
              </a:extLst>
            </p:cNvPr>
            <p:cNvSpPr/>
            <p:nvPr/>
          </p:nvSpPr>
          <p:spPr>
            <a:xfrm>
              <a:off x="0" y="0"/>
              <a:ext cx="1391991" cy="904812"/>
            </a:xfrm>
            <a:custGeom>
              <a:avLst/>
              <a:gdLst/>
              <a:ahLst/>
              <a:cxnLst/>
              <a:rect l="l" t="t" r="r" b="b"/>
              <a:pathLst>
                <a:path w="1391991" h="904812">
                  <a:moveTo>
                    <a:pt x="14648" y="0"/>
                  </a:moveTo>
                  <a:lnTo>
                    <a:pt x="1377343" y="0"/>
                  </a:lnTo>
                  <a:cubicBezTo>
                    <a:pt x="1381228" y="0"/>
                    <a:pt x="1384954" y="1543"/>
                    <a:pt x="1387701" y="4290"/>
                  </a:cubicBezTo>
                  <a:cubicBezTo>
                    <a:pt x="1390448" y="7037"/>
                    <a:pt x="1391991" y="10763"/>
                    <a:pt x="1391991" y="14648"/>
                  </a:cubicBezTo>
                  <a:lnTo>
                    <a:pt x="1391991" y="890164"/>
                  </a:lnTo>
                  <a:cubicBezTo>
                    <a:pt x="1391991" y="894049"/>
                    <a:pt x="1390448" y="897775"/>
                    <a:pt x="1387701" y="900522"/>
                  </a:cubicBezTo>
                  <a:cubicBezTo>
                    <a:pt x="1384954" y="903269"/>
                    <a:pt x="1381228" y="904812"/>
                    <a:pt x="1377343" y="904812"/>
                  </a:cubicBezTo>
                  <a:lnTo>
                    <a:pt x="14648" y="904812"/>
                  </a:lnTo>
                  <a:cubicBezTo>
                    <a:pt x="10763" y="904812"/>
                    <a:pt x="7037" y="903269"/>
                    <a:pt x="4290" y="900522"/>
                  </a:cubicBezTo>
                  <a:cubicBezTo>
                    <a:pt x="1543" y="897775"/>
                    <a:pt x="0" y="894049"/>
                    <a:pt x="0" y="890164"/>
                  </a:cubicBezTo>
                  <a:lnTo>
                    <a:pt x="0" y="14648"/>
                  </a:lnTo>
                  <a:cubicBezTo>
                    <a:pt x="0" y="10763"/>
                    <a:pt x="1543" y="7037"/>
                    <a:pt x="4290" y="4290"/>
                  </a:cubicBezTo>
                  <a:cubicBezTo>
                    <a:pt x="7037" y="1543"/>
                    <a:pt x="10763" y="0"/>
                    <a:pt x="14648" y="0"/>
                  </a:cubicBezTo>
                  <a:close/>
                </a:path>
              </a:pathLst>
            </a:custGeom>
            <a:solidFill>
              <a:srgbClr val="0CC0DF">
                <a:alpha val="17647"/>
              </a:srgbClr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90" name="TextBox 31">
              <a:extLst>
                <a:ext uri="{FF2B5EF4-FFF2-40B4-BE49-F238E27FC236}">
                  <a16:creationId xmlns:a16="http://schemas.microsoft.com/office/drawing/2014/main" id="{41BF71D0-2D77-EC2D-D4BB-4822ABEDD0FA}"/>
                </a:ext>
              </a:extLst>
            </p:cNvPr>
            <p:cNvSpPr txBox="1"/>
            <p:nvPr/>
          </p:nvSpPr>
          <p:spPr>
            <a:xfrm>
              <a:off x="0" y="-47625"/>
              <a:ext cx="1391991" cy="952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sp>
        <p:nvSpPr>
          <p:cNvPr id="91" name="TextBox 32">
            <a:extLst>
              <a:ext uri="{FF2B5EF4-FFF2-40B4-BE49-F238E27FC236}">
                <a16:creationId xmlns:a16="http://schemas.microsoft.com/office/drawing/2014/main" id="{BDE3E19E-65FA-D0B1-48A6-DC9E6A87DF00}"/>
              </a:ext>
            </a:extLst>
          </p:cNvPr>
          <p:cNvSpPr txBox="1"/>
          <p:nvPr/>
        </p:nvSpPr>
        <p:spPr>
          <a:xfrm>
            <a:off x="12498881" y="6109104"/>
            <a:ext cx="4634704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24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Integrarea</a:t>
            </a:r>
            <a:r>
              <a:rPr lang="en-US" sz="24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agriculturii</a:t>
            </a:r>
            <a:r>
              <a:rPr lang="en-US" sz="24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în</a:t>
            </a:r>
            <a:r>
              <a:rPr lang="en-US" sz="24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arhitectura</a:t>
            </a:r>
            <a:r>
              <a:rPr lang="en-US" sz="24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de </a:t>
            </a:r>
            <a:r>
              <a:rPr lang="en-US" sz="24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reziliență</a:t>
            </a:r>
            <a:r>
              <a:rPr lang="en-US" sz="24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a </a:t>
            </a:r>
            <a:r>
              <a:rPr lang="en-US" sz="24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Flancului</a:t>
            </a:r>
            <a:r>
              <a:rPr lang="en-US" sz="24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Estic</a:t>
            </a:r>
            <a:r>
              <a:rPr lang="en-US" sz="24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.</a:t>
            </a:r>
          </a:p>
        </p:txBody>
      </p:sp>
      <p:grpSp>
        <p:nvGrpSpPr>
          <p:cNvPr id="92" name="Group 33">
            <a:extLst>
              <a:ext uri="{FF2B5EF4-FFF2-40B4-BE49-F238E27FC236}">
                <a16:creationId xmlns:a16="http://schemas.microsoft.com/office/drawing/2014/main" id="{EEF77E08-08BB-F5D2-0E6A-850676A6B84E}"/>
              </a:ext>
            </a:extLst>
          </p:cNvPr>
          <p:cNvGrpSpPr/>
          <p:nvPr/>
        </p:nvGrpSpPr>
        <p:grpSpPr>
          <a:xfrm>
            <a:off x="12122286" y="7448784"/>
            <a:ext cx="5511748" cy="1819041"/>
            <a:chOff x="0" y="0"/>
            <a:chExt cx="1451654" cy="479089"/>
          </a:xfrm>
        </p:grpSpPr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6F4EE487-0B29-6068-AAA0-B131B7A9AAFD}"/>
                </a:ext>
              </a:extLst>
            </p:cNvPr>
            <p:cNvSpPr/>
            <p:nvPr/>
          </p:nvSpPr>
          <p:spPr>
            <a:xfrm>
              <a:off x="0" y="0"/>
              <a:ext cx="1451654" cy="479089"/>
            </a:xfrm>
            <a:custGeom>
              <a:avLst/>
              <a:gdLst/>
              <a:ahLst/>
              <a:cxnLst/>
              <a:rect l="l" t="t" r="r" b="b"/>
              <a:pathLst>
                <a:path w="1451654" h="479089">
                  <a:moveTo>
                    <a:pt x="14046" y="0"/>
                  </a:moveTo>
                  <a:lnTo>
                    <a:pt x="1437608" y="0"/>
                  </a:lnTo>
                  <a:cubicBezTo>
                    <a:pt x="1441333" y="0"/>
                    <a:pt x="1444906" y="1480"/>
                    <a:pt x="1447540" y="4114"/>
                  </a:cubicBezTo>
                  <a:cubicBezTo>
                    <a:pt x="1450174" y="6748"/>
                    <a:pt x="1451654" y="10321"/>
                    <a:pt x="1451654" y="14046"/>
                  </a:cubicBezTo>
                  <a:lnTo>
                    <a:pt x="1451654" y="465043"/>
                  </a:lnTo>
                  <a:cubicBezTo>
                    <a:pt x="1451654" y="468768"/>
                    <a:pt x="1450174" y="472341"/>
                    <a:pt x="1447540" y="474975"/>
                  </a:cubicBezTo>
                  <a:cubicBezTo>
                    <a:pt x="1444906" y="477609"/>
                    <a:pt x="1441333" y="479089"/>
                    <a:pt x="1437608" y="479089"/>
                  </a:cubicBezTo>
                  <a:lnTo>
                    <a:pt x="14046" y="479089"/>
                  </a:lnTo>
                  <a:cubicBezTo>
                    <a:pt x="10321" y="479089"/>
                    <a:pt x="6748" y="477609"/>
                    <a:pt x="4114" y="474975"/>
                  </a:cubicBezTo>
                  <a:cubicBezTo>
                    <a:pt x="1480" y="472341"/>
                    <a:pt x="0" y="468768"/>
                    <a:pt x="0" y="465043"/>
                  </a:cubicBezTo>
                  <a:lnTo>
                    <a:pt x="0" y="14046"/>
                  </a:lnTo>
                  <a:cubicBezTo>
                    <a:pt x="0" y="10321"/>
                    <a:pt x="1480" y="6748"/>
                    <a:pt x="4114" y="4114"/>
                  </a:cubicBezTo>
                  <a:cubicBezTo>
                    <a:pt x="6748" y="1480"/>
                    <a:pt x="10321" y="0"/>
                    <a:pt x="1404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7860">
                    <a:alpha val="99000"/>
                  </a:srgbClr>
                </a:gs>
                <a:gs pos="100000">
                  <a:srgbClr val="1C9B82">
                    <a:alpha val="9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n-RO"/>
            </a:p>
          </p:txBody>
        </p:sp>
        <p:sp>
          <p:nvSpPr>
            <p:cNvPr id="94" name="TextBox 35">
              <a:extLst>
                <a:ext uri="{FF2B5EF4-FFF2-40B4-BE49-F238E27FC236}">
                  <a16:creationId xmlns:a16="http://schemas.microsoft.com/office/drawing/2014/main" id="{38F116F7-1D76-18CB-5AD9-2A5D5BAFA0F4}"/>
                </a:ext>
              </a:extLst>
            </p:cNvPr>
            <p:cNvSpPr txBox="1"/>
            <p:nvPr/>
          </p:nvSpPr>
          <p:spPr>
            <a:xfrm>
              <a:off x="0" y="-47625"/>
              <a:ext cx="1451654" cy="5267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sp>
        <p:nvSpPr>
          <p:cNvPr id="95" name="Freeform 36">
            <a:extLst>
              <a:ext uri="{FF2B5EF4-FFF2-40B4-BE49-F238E27FC236}">
                <a16:creationId xmlns:a16="http://schemas.microsoft.com/office/drawing/2014/main" id="{D4C5EF8C-1CC3-9462-9A74-A71E087E5FB9}"/>
              </a:ext>
            </a:extLst>
          </p:cNvPr>
          <p:cNvSpPr/>
          <p:nvPr/>
        </p:nvSpPr>
        <p:spPr>
          <a:xfrm>
            <a:off x="12498881" y="8074826"/>
            <a:ext cx="816331" cy="547907"/>
          </a:xfrm>
          <a:custGeom>
            <a:avLst/>
            <a:gdLst/>
            <a:ahLst/>
            <a:cxnLst/>
            <a:rect l="l" t="t" r="r" b="b"/>
            <a:pathLst>
              <a:path w="816331" h="547907">
                <a:moveTo>
                  <a:pt x="0" y="0"/>
                </a:moveTo>
                <a:lnTo>
                  <a:pt x="816331" y="0"/>
                </a:lnTo>
                <a:lnTo>
                  <a:pt x="816331" y="547907"/>
                </a:lnTo>
                <a:lnTo>
                  <a:pt x="0" y="54790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75" r="-275"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96" name="TextBox 37">
            <a:extLst>
              <a:ext uri="{FF2B5EF4-FFF2-40B4-BE49-F238E27FC236}">
                <a16:creationId xmlns:a16="http://schemas.microsoft.com/office/drawing/2014/main" id="{7CF54BB8-323C-42F5-7F27-7B8C7F444F7F}"/>
              </a:ext>
            </a:extLst>
          </p:cNvPr>
          <p:cNvSpPr txBox="1"/>
          <p:nvPr/>
        </p:nvSpPr>
        <p:spPr>
          <a:xfrm>
            <a:off x="13575325" y="7702454"/>
            <a:ext cx="3698607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1"/>
              </a:lnSpc>
            </a:pPr>
            <a:r>
              <a:rPr lang="en-US" sz="2224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Principalul pilon de securitate alimentară și stabilitatea lanțurilor de aprovizionare pentru Flancul Estic UE-NATO.</a:t>
            </a:r>
          </a:p>
        </p:txBody>
      </p:sp>
      <p:sp>
        <p:nvSpPr>
          <p:cNvPr id="97" name="TextBox 14">
            <a:extLst>
              <a:ext uri="{FF2B5EF4-FFF2-40B4-BE49-F238E27FC236}">
                <a16:creationId xmlns:a16="http://schemas.microsoft.com/office/drawing/2014/main" id="{89B7BA01-3C67-5B89-6C18-B5DADD57EA40}"/>
              </a:ext>
            </a:extLst>
          </p:cNvPr>
          <p:cNvSpPr txBox="1"/>
          <p:nvPr/>
        </p:nvSpPr>
        <p:spPr>
          <a:xfrm>
            <a:off x="642618" y="1011420"/>
            <a:ext cx="14895487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68"/>
              </a:lnSpc>
            </a:pP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O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abordare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strategică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a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României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privind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ecosistemul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agroalimentar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: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Obiectiv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2035</a:t>
            </a:r>
          </a:p>
        </p:txBody>
      </p:sp>
      <p:pic>
        <p:nvPicPr>
          <p:cNvPr id="9" name="Picture 8" descr="A white rectangle with black text and green leaf&#10;&#10;AI-generated content may be incorrect.">
            <a:extLst>
              <a:ext uri="{FF2B5EF4-FFF2-40B4-BE49-F238E27FC236}">
                <a16:creationId xmlns:a16="http://schemas.microsoft.com/office/drawing/2014/main" id="{7BF65F80-13B7-7E47-2CC4-118530B8E3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t="29529" r="15873" b="29980"/>
          <a:stretch>
            <a:fillRect/>
          </a:stretch>
        </p:blipFill>
        <p:spPr>
          <a:xfrm>
            <a:off x="4245435" y="3266614"/>
            <a:ext cx="1491388" cy="499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 descr="A white rectangle with black text and green leaf&#10;&#10;AI-generated content may be incorrect.">
            <a:extLst>
              <a:ext uri="{FF2B5EF4-FFF2-40B4-BE49-F238E27FC236}">
                <a16:creationId xmlns:a16="http://schemas.microsoft.com/office/drawing/2014/main" id="{DF818E2E-A09B-6ED4-496D-140FF6162E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t="29529" r="15873" b="29980"/>
          <a:stretch>
            <a:fillRect/>
          </a:stretch>
        </p:blipFill>
        <p:spPr>
          <a:xfrm>
            <a:off x="10004577" y="3266614"/>
            <a:ext cx="1491388" cy="499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5738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3D2F">
                <a:alpha val="100000"/>
              </a:srgbClr>
            </a:gs>
            <a:gs pos="100000">
              <a:srgbClr val="01786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1C0179-4165-8FF3-56B5-0C9D00CE3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2">
            <a:extLst>
              <a:ext uri="{FF2B5EF4-FFF2-40B4-BE49-F238E27FC236}">
                <a16:creationId xmlns:a16="http://schemas.microsoft.com/office/drawing/2014/main" id="{4DA16A0A-8794-E902-8247-5FFA611ADCF6}"/>
              </a:ext>
            </a:extLst>
          </p:cNvPr>
          <p:cNvGrpSpPr/>
          <p:nvPr/>
        </p:nvGrpSpPr>
        <p:grpSpPr>
          <a:xfrm>
            <a:off x="642618" y="3113414"/>
            <a:ext cx="5646879" cy="6627330"/>
            <a:chOff x="0" y="0"/>
            <a:chExt cx="1487244" cy="1663853"/>
          </a:xfrm>
        </p:grpSpPr>
        <p:sp>
          <p:nvSpPr>
            <p:cNvPr id="62" name="Freeform 3">
              <a:extLst>
                <a:ext uri="{FF2B5EF4-FFF2-40B4-BE49-F238E27FC236}">
                  <a16:creationId xmlns:a16="http://schemas.microsoft.com/office/drawing/2014/main" id="{490D333D-9D63-FD56-CD37-ECD737B29A1E}"/>
                </a:ext>
              </a:extLst>
            </p:cNvPr>
            <p:cNvSpPr/>
            <p:nvPr/>
          </p:nvSpPr>
          <p:spPr>
            <a:xfrm>
              <a:off x="0" y="0"/>
              <a:ext cx="1487244" cy="1663853"/>
            </a:xfrm>
            <a:custGeom>
              <a:avLst/>
              <a:gdLst/>
              <a:ahLst/>
              <a:cxnLst/>
              <a:rect l="l" t="t" r="r" b="b"/>
              <a:pathLst>
                <a:path w="1487244" h="1663853">
                  <a:moveTo>
                    <a:pt x="13710" y="0"/>
                  </a:moveTo>
                  <a:lnTo>
                    <a:pt x="1473534" y="0"/>
                  </a:lnTo>
                  <a:cubicBezTo>
                    <a:pt x="1481106" y="0"/>
                    <a:pt x="1487244" y="6138"/>
                    <a:pt x="1487244" y="13710"/>
                  </a:cubicBezTo>
                  <a:lnTo>
                    <a:pt x="1487244" y="1650143"/>
                  </a:lnTo>
                  <a:cubicBezTo>
                    <a:pt x="1487244" y="1657715"/>
                    <a:pt x="1481106" y="1663853"/>
                    <a:pt x="1473534" y="1663853"/>
                  </a:cubicBezTo>
                  <a:lnTo>
                    <a:pt x="13710" y="1663853"/>
                  </a:lnTo>
                  <a:cubicBezTo>
                    <a:pt x="6138" y="1663853"/>
                    <a:pt x="0" y="1657715"/>
                    <a:pt x="0" y="1650143"/>
                  </a:cubicBezTo>
                  <a:lnTo>
                    <a:pt x="0" y="13710"/>
                  </a:lnTo>
                  <a:cubicBezTo>
                    <a:pt x="0" y="6138"/>
                    <a:pt x="6138" y="0"/>
                    <a:pt x="13710" y="0"/>
                  </a:cubicBezTo>
                  <a:close/>
                </a:path>
              </a:pathLst>
            </a:custGeom>
            <a:solidFill>
              <a:srgbClr val="FFFCF5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63" name="TextBox 4">
              <a:extLst>
                <a:ext uri="{FF2B5EF4-FFF2-40B4-BE49-F238E27FC236}">
                  <a16:creationId xmlns:a16="http://schemas.microsoft.com/office/drawing/2014/main" id="{DA43C9DC-9E64-E9AC-4019-57AFE6259E01}"/>
                </a:ext>
              </a:extLst>
            </p:cNvPr>
            <p:cNvSpPr txBox="1"/>
            <p:nvPr/>
          </p:nvSpPr>
          <p:spPr>
            <a:xfrm>
              <a:off x="0" y="-47625"/>
              <a:ext cx="1487244" cy="1711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grpSp>
        <p:nvGrpSpPr>
          <p:cNvPr id="64" name="Group 5">
            <a:extLst>
              <a:ext uri="{FF2B5EF4-FFF2-40B4-BE49-F238E27FC236}">
                <a16:creationId xmlns:a16="http://schemas.microsoft.com/office/drawing/2014/main" id="{77D3013A-2E1D-3A73-A2B3-7915C6FFB49B}"/>
              </a:ext>
            </a:extLst>
          </p:cNvPr>
          <p:cNvGrpSpPr/>
          <p:nvPr/>
        </p:nvGrpSpPr>
        <p:grpSpPr>
          <a:xfrm>
            <a:off x="16751278" y="675383"/>
            <a:ext cx="764613" cy="706635"/>
            <a:chOff x="0" y="0"/>
            <a:chExt cx="1542481" cy="1425519"/>
          </a:xfrm>
        </p:grpSpPr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CEE35A1B-40F7-74B7-98CC-6FAB67B013D4}"/>
                </a:ext>
              </a:extLst>
            </p:cNvPr>
            <p:cNvSpPr/>
            <p:nvPr/>
          </p:nvSpPr>
          <p:spPr>
            <a:xfrm>
              <a:off x="0" y="0"/>
              <a:ext cx="1542542" cy="1425575"/>
            </a:xfrm>
            <a:custGeom>
              <a:avLst/>
              <a:gdLst/>
              <a:ahLst/>
              <a:cxnLst/>
              <a:rect l="l" t="t" r="r" b="b"/>
              <a:pathLst>
                <a:path w="1542542" h="1425575">
                  <a:moveTo>
                    <a:pt x="0" y="0"/>
                  </a:moveTo>
                  <a:lnTo>
                    <a:pt x="1542542" y="0"/>
                  </a:lnTo>
                  <a:lnTo>
                    <a:pt x="1542542" y="1425575"/>
                  </a:lnTo>
                  <a:lnTo>
                    <a:pt x="0" y="1425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81" r="3" b="-77"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  <p:grpSp>
        <p:nvGrpSpPr>
          <p:cNvPr id="66" name="Group 7">
            <a:extLst>
              <a:ext uri="{FF2B5EF4-FFF2-40B4-BE49-F238E27FC236}">
                <a16:creationId xmlns:a16="http://schemas.microsoft.com/office/drawing/2014/main" id="{DCA336D1-351D-7BE0-2978-3435DAAE5335}"/>
              </a:ext>
            </a:extLst>
          </p:cNvPr>
          <p:cNvGrpSpPr/>
          <p:nvPr/>
        </p:nvGrpSpPr>
        <p:grpSpPr>
          <a:xfrm>
            <a:off x="647817" y="5744496"/>
            <a:ext cx="5646879" cy="3996248"/>
            <a:chOff x="0" y="0"/>
            <a:chExt cx="1487244" cy="970893"/>
          </a:xfrm>
        </p:grpSpPr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E8A60B1E-3D6D-EE1D-0F2F-ACCBC725620B}"/>
                </a:ext>
              </a:extLst>
            </p:cNvPr>
            <p:cNvSpPr/>
            <p:nvPr/>
          </p:nvSpPr>
          <p:spPr>
            <a:xfrm>
              <a:off x="0" y="0"/>
              <a:ext cx="1487244" cy="970893"/>
            </a:xfrm>
            <a:custGeom>
              <a:avLst/>
              <a:gdLst/>
              <a:ahLst/>
              <a:cxnLst/>
              <a:rect l="l" t="t" r="r" b="b"/>
              <a:pathLst>
                <a:path w="1487244" h="970893">
                  <a:moveTo>
                    <a:pt x="13710" y="0"/>
                  </a:moveTo>
                  <a:lnTo>
                    <a:pt x="1473534" y="0"/>
                  </a:lnTo>
                  <a:cubicBezTo>
                    <a:pt x="1481106" y="0"/>
                    <a:pt x="1487244" y="6138"/>
                    <a:pt x="1487244" y="13710"/>
                  </a:cubicBezTo>
                  <a:lnTo>
                    <a:pt x="1487244" y="957183"/>
                  </a:lnTo>
                  <a:cubicBezTo>
                    <a:pt x="1487244" y="964755"/>
                    <a:pt x="1481106" y="970893"/>
                    <a:pt x="1473534" y="970893"/>
                  </a:cubicBezTo>
                  <a:lnTo>
                    <a:pt x="13710" y="970893"/>
                  </a:lnTo>
                  <a:cubicBezTo>
                    <a:pt x="6138" y="970893"/>
                    <a:pt x="0" y="964755"/>
                    <a:pt x="0" y="957183"/>
                  </a:cubicBezTo>
                  <a:lnTo>
                    <a:pt x="0" y="13710"/>
                  </a:lnTo>
                  <a:cubicBezTo>
                    <a:pt x="0" y="6138"/>
                    <a:pt x="6138" y="0"/>
                    <a:pt x="13710" y="0"/>
                  </a:cubicBezTo>
                  <a:close/>
                </a:path>
              </a:pathLst>
            </a:custGeom>
            <a:solidFill>
              <a:srgbClr val="0CC0DF">
                <a:alpha val="17647"/>
              </a:srgbClr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68" name="TextBox 9">
              <a:extLst>
                <a:ext uri="{FF2B5EF4-FFF2-40B4-BE49-F238E27FC236}">
                  <a16:creationId xmlns:a16="http://schemas.microsoft.com/office/drawing/2014/main" id="{EA1A0447-B126-4BF6-3F71-BE685F1CE129}"/>
                </a:ext>
              </a:extLst>
            </p:cNvPr>
            <p:cNvSpPr txBox="1"/>
            <p:nvPr/>
          </p:nvSpPr>
          <p:spPr>
            <a:xfrm>
              <a:off x="0" y="-47625"/>
              <a:ext cx="1487244" cy="1018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grpSp>
        <p:nvGrpSpPr>
          <p:cNvPr id="69" name="Group 10">
            <a:extLst>
              <a:ext uri="{FF2B5EF4-FFF2-40B4-BE49-F238E27FC236}">
                <a16:creationId xmlns:a16="http://schemas.microsoft.com/office/drawing/2014/main" id="{B90A6001-02DC-B971-92CF-32439F87AF5F}"/>
              </a:ext>
            </a:extLst>
          </p:cNvPr>
          <p:cNvGrpSpPr/>
          <p:nvPr/>
        </p:nvGrpSpPr>
        <p:grpSpPr>
          <a:xfrm>
            <a:off x="855891" y="3452540"/>
            <a:ext cx="494084" cy="622357"/>
            <a:chOff x="0" y="0"/>
            <a:chExt cx="658779" cy="829810"/>
          </a:xfrm>
        </p:grpSpPr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9E16A659-4E16-07B4-83C7-9EDA9C5F475D}"/>
                </a:ext>
              </a:extLst>
            </p:cNvPr>
            <p:cNvSpPr/>
            <p:nvPr/>
          </p:nvSpPr>
          <p:spPr>
            <a:xfrm rot="-1181940">
              <a:off x="228925" y="59053"/>
              <a:ext cx="396596" cy="266188"/>
            </a:xfrm>
            <a:custGeom>
              <a:avLst/>
              <a:gdLst/>
              <a:ahLst/>
              <a:cxnLst/>
              <a:rect l="l" t="t" r="r" b="b"/>
              <a:pathLst>
                <a:path w="396596" h="266188">
                  <a:moveTo>
                    <a:pt x="0" y="0"/>
                  </a:moveTo>
                  <a:lnTo>
                    <a:pt x="396596" y="0"/>
                  </a:lnTo>
                  <a:lnTo>
                    <a:pt x="396596" y="266188"/>
                  </a:lnTo>
                  <a:lnTo>
                    <a:pt x="0" y="266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75" r="-275"/>
              </a:stretch>
            </a:blipFill>
          </p:spPr>
          <p:txBody>
            <a:bodyPr/>
            <a:lstStyle/>
            <a:p>
              <a:endParaRPr lang="en-RO"/>
            </a:p>
          </p:txBody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B9D35D5E-DC6A-61E0-3716-8315FABD974A}"/>
                </a:ext>
              </a:extLst>
            </p:cNvPr>
            <p:cNvSpPr/>
            <p:nvPr/>
          </p:nvSpPr>
          <p:spPr>
            <a:xfrm>
              <a:off x="0" y="236909"/>
              <a:ext cx="658779" cy="592901"/>
            </a:xfrm>
            <a:custGeom>
              <a:avLst/>
              <a:gdLst/>
              <a:ahLst/>
              <a:cxnLst/>
              <a:rect l="l" t="t" r="r" b="b"/>
              <a:pathLst>
                <a:path w="658779" h="592901">
                  <a:moveTo>
                    <a:pt x="0" y="0"/>
                  </a:moveTo>
                  <a:lnTo>
                    <a:pt x="658779" y="0"/>
                  </a:lnTo>
                  <a:lnTo>
                    <a:pt x="658779" y="592901"/>
                  </a:lnTo>
                  <a:lnTo>
                    <a:pt x="0" y="592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  <p:sp>
        <p:nvSpPr>
          <p:cNvPr id="72" name="TextBox 13">
            <a:extLst>
              <a:ext uri="{FF2B5EF4-FFF2-40B4-BE49-F238E27FC236}">
                <a16:creationId xmlns:a16="http://schemas.microsoft.com/office/drawing/2014/main" id="{C9B227B9-6A81-8FDE-F6A9-3EE883A624B1}"/>
              </a:ext>
            </a:extLst>
          </p:cNvPr>
          <p:cNvSpPr txBox="1"/>
          <p:nvPr/>
        </p:nvSpPr>
        <p:spPr>
          <a:xfrm>
            <a:off x="872824" y="5952476"/>
            <a:ext cx="5054427" cy="3384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4979" lvl="1" indent="-237490" algn="l"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Acord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și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plan multi-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partenerial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pentru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reducerea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deficitului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comercial</a:t>
            </a: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algn="l"/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marL="474979" lvl="1" indent="-237490" algn="l"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Rețea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națională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AGRIFOOD HUB-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uri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(WB) </a:t>
            </a:r>
          </a:p>
          <a:p>
            <a:pPr algn="l"/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marL="474979" lvl="1" indent="-237490" algn="l"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Branduri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regionale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(ADR)</a:t>
            </a:r>
          </a:p>
          <a:p>
            <a:pPr algn="l"/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marL="474979" lvl="1" indent="-237490" algn="l"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Mecanism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independent de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certificare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a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calității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și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trasabilității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produselor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românești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(ONG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interes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public)</a:t>
            </a:r>
          </a:p>
        </p:txBody>
      </p:sp>
      <p:sp>
        <p:nvSpPr>
          <p:cNvPr id="73" name="TextBox 14">
            <a:extLst>
              <a:ext uri="{FF2B5EF4-FFF2-40B4-BE49-F238E27FC236}">
                <a16:creationId xmlns:a16="http://schemas.microsoft.com/office/drawing/2014/main" id="{18CDA704-ABEE-6EE2-45A8-F6E72B1B3D51}"/>
              </a:ext>
            </a:extLst>
          </p:cNvPr>
          <p:cNvSpPr txBox="1"/>
          <p:nvPr/>
        </p:nvSpPr>
        <p:spPr>
          <a:xfrm>
            <a:off x="642618" y="1011420"/>
            <a:ext cx="14895487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68"/>
              </a:lnSpc>
            </a:pP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O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abordare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strategică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a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României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privind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ecosistemul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agroalimentar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: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Obiectiv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2035</a:t>
            </a:r>
          </a:p>
        </p:txBody>
      </p:sp>
      <p:sp>
        <p:nvSpPr>
          <p:cNvPr id="74" name="TextBox 15">
            <a:extLst>
              <a:ext uri="{FF2B5EF4-FFF2-40B4-BE49-F238E27FC236}">
                <a16:creationId xmlns:a16="http://schemas.microsoft.com/office/drawing/2014/main" id="{B371B0B4-1864-84F0-3271-2AD745FFA2AA}"/>
              </a:ext>
            </a:extLst>
          </p:cNvPr>
          <p:cNvSpPr txBox="1"/>
          <p:nvPr/>
        </p:nvSpPr>
        <p:spPr>
          <a:xfrm>
            <a:off x="855891" y="4206792"/>
            <a:ext cx="5629304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4"/>
              </a:lnSpc>
            </a:pPr>
            <a:r>
              <a:rPr lang="en-US" sz="2800">
                <a:solidFill>
                  <a:srgbClr val="01695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PROGRAMUL PRODUS ROMÂNESC</a:t>
            </a:r>
          </a:p>
        </p:txBody>
      </p:sp>
      <p:sp>
        <p:nvSpPr>
          <p:cNvPr id="75" name="TextBox 16">
            <a:extLst>
              <a:ext uri="{FF2B5EF4-FFF2-40B4-BE49-F238E27FC236}">
                <a16:creationId xmlns:a16="http://schemas.microsoft.com/office/drawing/2014/main" id="{EE400F26-35BB-7265-ABCA-79F503AF7625}"/>
              </a:ext>
            </a:extLst>
          </p:cNvPr>
          <p:cNvSpPr txBox="1"/>
          <p:nvPr/>
        </p:nvSpPr>
        <p:spPr>
          <a:xfrm>
            <a:off x="855891" y="4690396"/>
            <a:ext cx="5023732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2499" i="1" dirty="0" err="1">
                <a:solidFill>
                  <a:srgbClr val="000000"/>
                </a:solidFill>
                <a:latin typeface="Barlow Semi Condensed Light" pitchFamily="2" charset="77"/>
                <a:ea typeface="Barlow SemiCondensed Semi-Bold Italics"/>
                <a:cs typeface="Barlow SemiCondensed Semi-Bold Italics"/>
                <a:sym typeface="Barlow SemiCondensed Semi-Bold Italics"/>
              </a:rPr>
              <a:t>Integrarea</a:t>
            </a:r>
            <a:r>
              <a:rPr lang="en-US" sz="2499" i="1" dirty="0">
                <a:solidFill>
                  <a:srgbClr val="000000"/>
                </a:solidFill>
                <a:latin typeface="Barlow Semi Condensed Light" pitchFamily="2" charset="77"/>
                <a:ea typeface="Barlow SemiCondensed Semi-Bold Italics"/>
                <a:cs typeface="Barlow SemiCondensed Semi-Bold Italics"/>
                <a:sym typeface="Barlow SemiCondensed Semi-Bold Italics"/>
              </a:rPr>
              <a:t> </a:t>
            </a:r>
            <a:r>
              <a:rPr lang="en-US" sz="2499" i="1" dirty="0" err="1">
                <a:solidFill>
                  <a:srgbClr val="000000"/>
                </a:solidFill>
                <a:latin typeface="Barlow Semi Condensed Light" pitchFamily="2" charset="77"/>
                <a:ea typeface="Barlow SemiCondensed Semi-Bold Italics"/>
                <a:cs typeface="Barlow SemiCondensed Semi-Bold Italics"/>
                <a:sym typeface="Barlow SemiCondensed Semi-Bold Italics"/>
              </a:rPr>
              <a:t>și</a:t>
            </a:r>
            <a:r>
              <a:rPr lang="en-US" sz="2499" i="1" dirty="0">
                <a:solidFill>
                  <a:srgbClr val="000000"/>
                </a:solidFill>
                <a:latin typeface="Barlow Semi Condensed Light" pitchFamily="2" charset="77"/>
                <a:ea typeface="Barlow SemiCondensed Semi-Bold Italics"/>
                <a:cs typeface="Barlow SemiCondensed Semi-Bold Italics"/>
                <a:sym typeface="Barlow SemiCondensed Semi-Bold Italics"/>
              </a:rPr>
              <a:t> </a:t>
            </a:r>
            <a:r>
              <a:rPr lang="en-US" sz="2499" i="1" dirty="0" err="1">
                <a:solidFill>
                  <a:srgbClr val="000000"/>
                </a:solidFill>
                <a:latin typeface="Barlow Semi Condensed Light" pitchFamily="2" charset="77"/>
                <a:ea typeface="Barlow SemiCondensed Semi-Bold Italics"/>
                <a:cs typeface="Barlow SemiCondensed Semi-Bold Italics"/>
                <a:sym typeface="Barlow SemiCondensed Semi-Bold Italics"/>
              </a:rPr>
              <a:t>competitivitatea</a:t>
            </a:r>
            <a:r>
              <a:rPr lang="en-US" sz="2499" i="1" dirty="0">
                <a:solidFill>
                  <a:srgbClr val="000000"/>
                </a:solidFill>
                <a:latin typeface="Barlow Semi Condensed Light" pitchFamily="2" charset="77"/>
                <a:ea typeface="Barlow SemiCondensed Semi-Bold Italics"/>
                <a:cs typeface="Barlow SemiCondensed Semi-Bold Italics"/>
                <a:sym typeface="Barlow SemiCondensed Semi-Bold Italics"/>
              </a:rPr>
              <a:t> </a:t>
            </a:r>
            <a:r>
              <a:rPr lang="en-US" sz="2499" i="1" dirty="0" err="1">
                <a:solidFill>
                  <a:srgbClr val="000000"/>
                </a:solidFill>
                <a:latin typeface="Barlow Semi Condensed Light" pitchFamily="2" charset="77"/>
                <a:ea typeface="Barlow SemiCondensed Semi-Bold Italics"/>
                <a:cs typeface="Barlow SemiCondensed Semi-Bold Italics"/>
                <a:sym typeface="Barlow SemiCondensed Semi-Bold Italics"/>
              </a:rPr>
              <a:t>lanțului</a:t>
            </a:r>
            <a:r>
              <a:rPr lang="en-US" sz="2499" i="1" dirty="0">
                <a:solidFill>
                  <a:srgbClr val="000000"/>
                </a:solidFill>
                <a:latin typeface="Barlow Semi Condensed Light" pitchFamily="2" charset="77"/>
                <a:ea typeface="Barlow SemiCondensed Semi-Bold Italics"/>
                <a:cs typeface="Barlow SemiCondensed Semi-Bold Italics"/>
                <a:sym typeface="Barlow SemiCondensed Semi-Bold Italics"/>
              </a:rPr>
              <a:t> </a:t>
            </a:r>
            <a:r>
              <a:rPr lang="en-US" sz="2499" i="1" dirty="0" err="1">
                <a:solidFill>
                  <a:srgbClr val="000000"/>
                </a:solidFill>
                <a:latin typeface="Barlow Semi Condensed Light" pitchFamily="2" charset="77"/>
                <a:ea typeface="Barlow SemiCondensed Semi-Bold Italics"/>
                <a:cs typeface="Barlow SemiCondensed Semi-Bold Italics"/>
                <a:sym typeface="Barlow SemiCondensed Semi-Bold Italics"/>
              </a:rPr>
              <a:t>valoric</a:t>
            </a:r>
            <a:r>
              <a:rPr lang="en-US" sz="2499" i="1" dirty="0">
                <a:solidFill>
                  <a:srgbClr val="000000"/>
                </a:solidFill>
                <a:latin typeface="Barlow Semi Condensed Light" pitchFamily="2" charset="77"/>
                <a:ea typeface="Barlow SemiCondensed Semi-Bold Italics"/>
                <a:cs typeface="Barlow SemiCondensed Semi-Bold Italics"/>
                <a:sym typeface="Barlow SemiCondensed Semi-Bold Italics"/>
              </a:rPr>
              <a:t> </a:t>
            </a:r>
            <a:r>
              <a:rPr lang="en-US" sz="2499" i="1" dirty="0" err="1">
                <a:solidFill>
                  <a:srgbClr val="000000"/>
                </a:solidFill>
                <a:latin typeface="Barlow Semi Condensed Light" pitchFamily="2" charset="77"/>
                <a:ea typeface="Barlow SemiCondensed Semi-Bold Italics"/>
                <a:cs typeface="Barlow SemiCondensed Semi-Bold Italics"/>
                <a:sym typeface="Barlow SemiCondensed Semi-Bold Italics"/>
              </a:rPr>
              <a:t>agroalimentar</a:t>
            </a:r>
            <a:endParaRPr lang="en-US" sz="2499" i="1" dirty="0">
              <a:solidFill>
                <a:srgbClr val="000000"/>
              </a:solidFill>
              <a:latin typeface="Barlow Semi Condensed Light" pitchFamily="2" charset="77"/>
              <a:ea typeface="Barlow SemiCondensed Semi-Bold Italics"/>
              <a:cs typeface="Barlow SemiCondensed Semi-Bold Italics"/>
              <a:sym typeface="Barlow SemiCondensed Semi-Bold Italics"/>
            </a:endParaRPr>
          </a:p>
        </p:txBody>
      </p:sp>
      <p:grpSp>
        <p:nvGrpSpPr>
          <p:cNvPr id="76" name="Group 17">
            <a:extLst>
              <a:ext uri="{FF2B5EF4-FFF2-40B4-BE49-F238E27FC236}">
                <a16:creationId xmlns:a16="http://schemas.microsoft.com/office/drawing/2014/main" id="{DF77210B-EE12-C254-9621-07475B6837D5}"/>
              </a:ext>
            </a:extLst>
          </p:cNvPr>
          <p:cNvGrpSpPr/>
          <p:nvPr/>
        </p:nvGrpSpPr>
        <p:grpSpPr>
          <a:xfrm>
            <a:off x="6589971" y="3113414"/>
            <a:ext cx="5379877" cy="6627330"/>
            <a:chOff x="0" y="0"/>
            <a:chExt cx="1416922" cy="1663853"/>
          </a:xfrm>
        </p:grpSpPr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350487E4-0A1F-E6F4-D9C8-D5953442DF19}"/>
                </a:ext>
              </a:extLst>
            </p:cNvPr>
            <p:cNvSpPr/>
            <p:nvPr/>
          </p:nvSpPr>
          <p:spPr>
            <a:xfrm>
              <a:off x="0" y="0"/>
              <a:ext cx="1416922" cy="1663853"/>
            </a:xfrm>
            <a:custGeom>
              <a:avLst/>
              <a:gdLst/>
              <a:ahLst/>
              <a:cxnLst/>
              <a:rect l="l" t="t" r="r" b="b"/>
              <a:pathLst>
                <a:path w="1416922" h="1663853">
                  <a:moveTo>
                    <a:pt x="14391" y="0"/>
                  </a:moveTo>
                  <a:lnTo>
                    <a:pt x="1402532" y="0"/>
                  </a:lnTo>
                  <a:cubicBezTo>
                    <a:pt x="1410480" y="0"/>
                    <a:pt x="1416922" y="6443"/>
                    <a:pt x="1416922" y="14391"/>
                  </a:cubicBezTo>
                  <a:lnTo>
                    <a:pt x="1416922" y="1649462"/>
                  </a:lnTo>
                  <a:cubicBezTo>
                    <a:pt x="1416922" y="1657410"/>
                    <a:pt x="1410480" y="1663853"/>
                    <a:pt x="1402532" y="1663853"/>
                  </a:cubicBezTo>
                  <a:lnTo>
                    <a:pt x="14391" y="1663853"/>
                  </a:lnTo>
                  <a:cubicBezTo>
                    <a:pt x="6443" y="1663853"/>
                    <a:pt x="0" y="1657410"/>
                    <a:pt x="0" y="1649462"/>
                  </a:cubicBezTo>
                  <a:lnTo>
                    <a:pt x="0" y="14391"/>
                  </a:lnTo>
                  <a:cubicBezTo>
                    <a:pt x="0" y="6443"/>
                    <a:pt x="6443" y="0"/>
                    <a:pt x="14391" y="0"/>
                  </a:cubicBezTo>
                  <a:close/>
                </a:path>
              </a:pathLst>
            </a:custGeom>
            <a:solidFill>
              <a:srgbClr val="FFFCF5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78" name="TextBox 19">
              <a:extLst>
                <a:ext uri="{FF2B5EF4-FFF2-40B4-BE49-F238E27FC236}">
                  <a16:creationId xmlns:a16="http://schemas.microsoft.com/office/drawing/2014/main" id="{D11542E4-FBF8-DBFC-6429-D802595DF6DF}"/>
                </a:ext>
              </a:extLst>
            </p:cNvPr>
            <p:cNvSpPr txBox="1"/>
            <p:nvPr/>
          </p:nvSpPr>
          <p:spPr>
            <a:xfrm>
              <a:off x="0" y="-47625"/>
              <a:ext cx="1416922" cy="1711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grpSp>
        <p:nvGrpSpPr>
          <p:cNvPr id="79" name="Group 20">
            <a:extLst>
              <a:ext uri="{FF2B5EF4-FFF2-40B4-BE49-F238E27FC236}">
                <a16:creationId xmlns:a16="http://schemas.microsoft.com/office/drawing/2014/main" id="{BC3B5474-BD0E-9E14-9FA7-8B25460D6BA0}"/>
              </a:ext>
            </a:extLst>
          </p:cNvPr>
          <p:cNvGrpSpPr/>
          <p:nvPr/>
        </p:nvGrpSpPr>
        <p:grpSpPr>
          <a:xfrm>
            <a:off x="6594924" y="5744496"/>
            <a:ext cx="5379877" cy="3996248"/>
            <a:chOff x="0" y="0"/>
            <a:chExt cx="1416922" cy="970893"/>
          </a:xfrm>
        </p:grpSpPr>
        <p:sp>
          <p:nvSpPr>
            <p:cNvPr id="80" name="Freeform 21">
              <a:extLst>
                <a:ext uri="{FF2B5EF4-FFF2-40B4-BE49-F238E27FC236}">
                  <a16:creationId xmlns:a16="http://schemas.microsoft.com/office/drawing/2014/main" id="{0FD36537-290B-02C8-7233-573E4C0CE733}"/>
                </a:ext>
              </a:extLst>
            </p:cNvPr>
            <p:cNvSpPr/>
            <p:nvPr/>
          </p:nvSpPr>
          <p:spPr>
            <a:xfrm>
              <a:off x="0" y="0"/>
              <a:ext cx="1416922" cy="970893"/>
            </a:xfrm>
            <a:custGeom>
              <a:avLst/>
              <a:gdLst/>
              <a:ahLst/>
              <a:cxnLst/>
              <a:rect l="l" t="t" r="r" b="b"/>
              <a:pathLst>
                <a:path w="1416922" h="970893">
                  <a:moveTo>
                    <a:pt x="14391" y="0"/>
                  </a:moveTo>
                  <a:lnTo>
                    <a:pt x="1402532" y="0"/>
                  </a:lnTo>
                  <a:cubicBezTo>
                    <a:pt x="1410480" y="0"/>
                    <a:pt x="1416922" y="6443"/>
                    <a:pt x="1416922" y="14391"/>
                  </a:cubicBezTo>
                  <a:lnTo>
                    <a:pt x="1416922" y="956502"/>
                  </a:lnTo>
                  <a:cubicBezTo>
                    <a:pt x="1416922" y="964450"/>
                    <a:pt x="1410480" y="970893"/>
                    <a:pt x="1402532" y="970893"/>
                  </a:cubicBezTo>
                  <a:lnTo>
                    <a:pt x="14391" y="970893"/>
                  </a:lnTo>
                  <a:cubicBezTo>
                    <a:pt x="6443" y="970893"/>
                    <a:pt x="0" y="964450"/>
                    <a:pt x="0" y="956502"/>
                  </a:cubicBezTo>
                  <a:lnTo>
                    <a:pt x="0" y="14391"/>
                  </a:lnTo>
                  <a:cubicBezTo>
                    <a:pt x="0" y="6443"/>
                    <a:pt x="6443" y="0"/>
                    <a:pt x="14391" y="0"/>
                  </a:cubicBezTo>
                  <a:close/>
                </a:path>
              </a:pathLst>
            </a:custGeom>
            <a:solidFill>
              <a:srgbClr val="0CC0DF">
                <a:alpha val="17647"/>
              </a:srgbClr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81" name="TextBox 22">
              <a:extLst>
                <a:ext uri="{FF2B5EF4-FFF2-40B4-BE49-F238E27FC236}">
                  <a16:creationId xmlns:a16="http://schemas.microsoft.com/office/drawing/2014/main" id="{CCD17AA6-58B1-191E-EF2A-94892B502615}"/>
                </a:ext>
              </a:extLst>
            </p:cNvPr>
            <p:cNvSpPr txBox="1"/>
            <p:nvPr/>
          </p:nvSpPr>
          <p:spPr>
            <a:xfrm>
              <a:off x="0" y="-47625"/>
              <a:ext cx="1416922" cy="1018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sp>
        <p:nvSpPr>
          <p:cNvPr id="82" name="Freeform 23">
            <a:extLst>
              <a:ext uri="{FF2B5EF4-FFF2-40B4-BE49-F238E27FC236}">
                <a16:creationId xmlns:a16="http://schemas.microsoft.com/office/drawing/2014/main" id="{7EAE4785-C69D-675A-355E-7502CA66B0A1}"/>
              </a:ext>
            </a:extLst>
          </p:cNvPr>
          <p:cNvSpPr/>
          <p:nvPr/>
        </p:nvSpPr>
        <p:spPr>
          <a:xfrm>
            <a:off x="6879048" y="3535833"/>
            <a:ext cx="835891" cy="557957"/>
          </a:xfrm>
          <a:custGeom>
            <a:avLst/>
            <a:gdLst/>
            <a:ahLst/>
            <a:cxnLst/>
            <a:rect l="l" t="t" r="r" b="b"/>
            <a:pathLst>
              <a:path w="835891" h="557957">
                <a:moveTo>
                  <a:pt x="0" y="0"/>
                </a:moveTo>
                <a:lnTo>
                  <a:pt x="835891" y="0"/>
                </a:lnTo>
                <a:lnTo>
                  <a:pt x="835891" y="557957"/>
                </a:lnTo>
                <a:lnTo>
                  <a:pt x="0" y="5579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83" name="TextBox 24">
            <a:extLst>
              <a:ext uri="{FF2B5EF4-FFF2-40B4-BE49-F238E27FC236}">
                <a16:creationId xmlns:a16="http://schemas.microsoft.com/office/drawing/2014/main" id="{E8869A9E-4F35-52B0-CC98-98E662842791}"/>
              </a:ext>
            </a:extLst>
          </p:cNvPr>
          <p:cNvSpPr txBox="1"/>
          <p:nvPr/>
        </p:nvSpPr>
        <p:spPr>
          <a:xfrm>
            <a:off x="6879048" y="4248280"/>
            <a:ext cx="410165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4"/>
              </a:lnSpc>
            </a:pPr>
            <a:r>
              <a:rPr lang="en-US" sz="2800">
                <a:solidFill>
                  <a:srgbClr val="01695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UN NOU CADRU NAȚIONAL DE FINANȚARE MULTI-ANUALĂ A AGRICULTURII</a:t>
            </a:r>
          </a:p>
        </p:txBody>
      </p:sp>
      <p:sp>
        <p:nvSpPr>
          <p:cNvPr id="84" name="TextBox 25">
            <a:extLst>
              <a:ext uri="{FF2B5EF4-FFF2-40B4-BE49-F238E27FC236}">
                <a16:creationId xmlns:a16="http://schemas.microsoft.com/office/drawing/2014/main" id="{E386A251-8965-05CC-B950-846E412BCB7D}"/>
              </a:ext>
            </a:extLst>
          </p:cNvPr>
          <p:cNvSpPr txBox="1"/>
          <p:nvPr/>
        </p:nvSpPr>
        <p:spPr>
          <a:xfrm>
            <a:off x="6879048" y="6014174"/>
            <a:ext cx="4874660" cy="2984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4979" lvl="1" indent="-237490" algn="l"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Buget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distinct PAC pe 2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piloni</a:t>
            </a: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marL="474979" lvl="1" indent="-237490">
              <a:buFont typeface="Arial"/>
              <a:buChar char="•"/>
            </a:pPr>
            <a:r>
              <a:rPr lang="en-US" sz="2199" dirty="0" err="1">
                <a:solidFill>
                  <a:srgbClr val="00BE7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Propunere</a:t>
            </a:r>
            <a:r>
              <a:rPr lang="en-US" sz="2199" dirty="0">
                <a:solidFill>
                  <a:srgbClr val="00BE7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: 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Program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privind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Agricultura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Inteligentă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Climatic</a:t>
            </a:r>
            <a:r>
              <a:rPr lang="en-US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Guvern</a:t>
            </a:r>
            <a:r>
              <a:rPr lang="en-US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, WB)</a:t>
            </a: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marL="474979" lvl="1" indent="-237490" algn="l"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Instrumente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de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garantare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pentru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reechilibrarea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bilanțieră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a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firmelor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în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dificultate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(BID)</a:t>
            </a: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marL="474979" lvl="1" indent="-237490" algn="l"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Fonduri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de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investiții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sectoriale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Guvern</a:t>
            </a:r>
            <a:r>
              <a:rPr lang="en-US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, BID, ADR)</a:t>
            </a: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marL="474979" lvl="1" indent="-237490" algn="l"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Credite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Carbon &amp; Blue Loan</a:t>
            </a:r>
          </a:p>
        </p:txBody>
      </p:sp>
      <p:grpSp>
        <p:nvGrpSpPr>
          <p:cNvPr id="85" name="Group 26">
            <a:extLst>
              <a:ext uri="{FF2B5EF4-FFF2-40B4-BE49-F238E27FC236}">
                <a16:creationId xmlns:a16="http://schemas.microsoft.com/office/drawing/2014/main" id="{D048F395-3FC5-D9D5-3B6A-4582B6C134AB}"/>
              </a:ext>
            </a:extLst>
          </p:cNvPr>
          <p:cNvGrpSpPr/>
          <p:nvPr/>
        </p:nvGrpSpPr>
        <p:grpSpPr>
          <a:xfrm>
            <a:off x="12260552" y="3113414"/>
            <a:ext cx="5379877" cy="6627330"/>
            <a:chOff x="0" y="0"/>
            <a:chExt cx="1416922" cy="1663853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370A396B-F84E-765D-1655-95C39046F746}"/>
                </a:ext>
              </a:extLst>
            </p:cNvPr>
            <p:cNvSpPr/>
            <p:nvPr/>
          </p:nvSpPr>
          <p:spPr>
            <a:xfrm>
              <a:off x="0" y="0"/>
              <a:ext cx="1416922" cy="1663853"/>
            </a:xfrm>
            <a:custGeom>
              <a:avLst/>
              <a:gdLst/>
              <a:ahLst/>
              <a:cxnLst/>
              <a:rect l="l" t="t" r="r" b="b"/>
              <a:pathLst>
                <a:path w="1416922" h="1663853">
                  <a:moveTo>
                    <a:pt x="14391" y="0"/>
                  </a:moveTo>
                  <a:lnTo>
                    <a:pt x="1402532" y="0"/>
                  </a:lnTo>
                  <a:cubicBezTo>
                    <a:pt x="1410480" y="0"/>
                    <a:pt x="1416922" y="6443"/>
                    <a:pt x="1416922" y="14391"/>
                  </a:cubicBezTo>
                  <a:lnTo>
                    <a:pt x="1416922" y="1649462"/>
                  </a:lnTo>
                  <a:cubicBezTo>
                    <a:pt x="1416922" y="1657410"/>
                    <a:pt x="1410480" y="1663853"/>
                    <a:pt x="1402532" y="1663853"/>
                  </a:cubicBezTo>
                  <a:lnTo>
                    <a:pt x="14391" y="1663853"/>
                  </a:lnTo>
                  <a:cubicBezTo>
                    <a:pt x="6443" y="1663853"/>
                    <a:pt x="0" y="1657410"/>
                    <a:pt x="0" y="1649462"/>
                  </a:cubicBezTo>
                  <a:lnTo>
                    <a:pt x="0" y="14391"/>
                  </a:lnTo>
                  <a:cubicBezTo>
                    <a:pt x="0" y="6443"/>
                    <a:pt x="6443" y="0"/>
                    <a:pt x="14391" y="0"/>
                  </a:cubicBezTo>
                  <a:close/>
                </a:path>
              </a:pathLst>
            </a:custGeom>
            <a:solidFill>
              <a:srgbClr val="FFFCF5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87" name="TextBox 28">
              <a:extLst>
                <a:ext uri="{FF2B5EF4-FFF2-40B4-BE49-F238E27FC236}">
                  <a16:creationId xmlns:a16="http://schemas.microsoft.com/office/drawing/2014/main" id="{57EF09A5-03E8-F976-6D72-720E614112A5}"/>
                </a:ext>
              </a:extLst>
            </p:cNvPr>
            <p:cNvSpPr txBox="1"/>
            <p:nvPr/>
          </p:nvSpPr>
          <p:spPr>
            <a:xfrm>
              <a:off x="0" y="-47625"/>
              <a:ext cx="1416922" cy="1711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grpSp>
        <p:nvGrpSpPr>
          <p:cNvPr id="88" name="Group 29">
            <a:extLst>
              <a:ext uri="{FF2B5EF4-FFF2-40B4-BE49-F238E27FC236}">
                <a16:creationId xmlns:a16="http://schemas.microsoft.com/office/drawing/2014/main" id="{98F2BD37-6201-C2D5-F971-2FD536810DD2}"/>
              </a:ext>
            </a:extLst>
          </p:cNvPr>
          <p:cNvGrpSpPr/>
          <p:nvPr/>
        </p:nvGrpSpPr>
        <p:grpSpPr>
          <a:xfrm>
            <a:off x="12298523" y="5744496"/>
            <a:ext cx="5379877" cy="3996248"/>
            <a:chOff x="0" y="0"/>
            <a:chExt cx="1416922" cy="970893"/>
          </a:xfrm>
        </p:grpSpPr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4C2F7380-2918-1C5C-961E-456D25CDBDFA}"/>
                </a:ext>
              </a:extLst>
            </p:cNvPr>
            <p:cNvSpPr/>
            <p:nvPr/>
          </p:nvSpPr>
          <p:spPr>
            <a:xfrm>
              <a:off x="0" y="0"/>
              <a:ext cx="1416922" cy="970893"/>
            </a:xfrm>
            <a:custGeom>
              <a:avLst/>
              <a:gdLst/>
              <a:ahLst/>
              <a:cxnLst/>
              <a:rect l="l" t="t" r="r" b="b"/>
              <a:pathLst>
                <a:path w="1416922" h="970893">
                  <a:moveTo>
                    <a:pt x="14391" y="0"/>
                  </a:moveTo>
                  <a:lnTo>
                    <a:pt x="1402532" y="0"/>
                  </a:lnTo>
                  <a:cubicBezTo>
                    <a:pt x="1410480" y="0"/>
                    <a:pt x="1416922" y="6443"/>
                    <a:pt x="1416922" y="14391"/>
                  </a:cubicBezTo>
                  <a:lnTo>
                    <a:pt x="1416922" y="956502"/>
                  </a:lnTo>
                  <a:cubicBezTo>
                    <a:pt x="1416922" y="964450"/>
                    <a:pt x="1410480" y="970893"/>
                    <a:pt x="1402532" y="970893"/>
                  </a:cubicBezTo>
                  <a:lnTo>
                    <a:pt x="14391" y="970893"/>
                  </a:lnTo>
                  <a:cubicBezTo>
                    <a:pt x="6443" y="970893"/>
                    <a:pt x="0" y="964450"/>
                    <a:pt x="0" y="956502"/>
                  </a:cubicBezTo>
                  <a:lnTo>
                    <a:pt x="0" y="14391"/>
                  </a:lnTo>
                  <a:cubicBezTo>
                    <a:pt x="0" y="6443"/>
                    <a:pt x="6443" y="0"/>
                    <a:pt x="14391" y="0"/>
                  </a:cubicBezTo>
                  <a:close/>
                </a:path>
              </a:pathLst>
            </a:custGeom>
            <a:solidFill>
              <a:srgbClr val="0CC0DF">
                <a:alpha val="17647"/>
              </a:srgbClr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90" name="TextBox 31">
              <a:extLst>
                <a:ext uri="{FF2B5EF4-FFF2-40B4-BE49-F238E27FC236}">
                  <a16:creationId xmlns:a16="http://schemas.microsoft.com/office/drawing/2014/main" id="{2B6B92C3-CE49-40AD-3927-BD0C2589968D}"/>
                </a:ext>
              </a:extLst>
            </p:cNvPr>
            <p:cNvSpPr txBox="1"/>
            <p:nvPr/>
          </p:nvSpPr>
          <p:spPr>
            <a:xfrm>
              <a:off x="0" y="-47625"/>
              <a:ext cx="1416922" cy="1018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sp>
        <p:nvSpPr>
          <p:cNvPr id="91" name="TextBox 32">
            <a:extLst>
              <a:ext uri="{FF2B5EF4-FFF2-40B4-BE49-F238E27FC236}">
                <a16:creationId xmlns:a16="http://schemas.microsoft.com/office/drawing/2014/main" id="{6FC487E6-4E82-6D93-C618-B17C61452770}"/>
              </a:ext>
            </a:extLst>
          </p:cNvPr>
          <p:cNvSpPr txBox="1"/>
          <p:nvPr/>
        </p:nvSpPr>
        <p:spPr>
          <a:xfrm>
            <a:off x="12496747" y="4248280"/>
            <a:ext cx="493644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4"/>
              </a:lnSpc>
            </a:pPr>
            <a:r>
              <a:rPr lang="en-US" sz="2800">
                <a:solidFill>
                  <a:srgbClr val="01695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PROGRAM NAȚIONAL DE GESTIUNE A RISCURILOR CLIMATICE ȘI DE STABILITATE ECONOMICĂ</a:t>
            </a:r>
          </a:p>
        </p:txBody>
      </p:sp>
      <p:sp>
        <p:nvSpPr>
          <p:cNvPr id="92" name="Freeform 33">
            <a:extLst>
              <a:ext uri="{FF2B5EF4-FFF2-40B4-BE49-F238E27FC236}">
                <a16:creationId xmlns:a16="http://schemas.microsoft.com/office/drawing/2014/main" id="{73A3B996-21C1-41E5-82E6-C53E66B5A23F}"/>
              </a:ext>
            </a:extLst>
          </p:cNvPr>
          <p:cNvSpPr/>
          <p:nvPr/>
        </p:nvSpPr>
        <p:spPr>
          <a:xfrm>
            <a:off x="12482268" y="3332856"/>
            <a:ext cx="689170" cy="742041"/>
          </a:xfrm>
          <a:custGeom>
            <a:avLst/>
            <a:gdLst/>
            <a:ahLst/>
            <a:cxnLst/>
            <a:rect l="l" t="t" r="r" b="b"/>
            <a:pathLst>
              <a:path w="689170" h="742041">
                <a:moveTo>
                  <a:pt x="0" y="0"/>
                </a:moveTo>
                <a:lnTo>
                  <a:pt x="689171" y="0"/>
                </a:lnTo>
                <a:lnTo>
                  <a:pt x="689171" y="742041"/>
                </a:lnTo>
                <a:lnTo>
                  <a:pt x="0" y="7420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93" name="TextBox 34">
            <a:extLst>
              <a:ext uri="{FF2B5EF4-FFF2-40B4-BE49-F238E27FC236}">
                <a16:creationId xmlns:a16="http://schemas.microsoft.com/office/drawing/2014/main" id="{43DA29E5-2BB5-ADC1-FFB2-6CB44E17A74F}"/>
              </a:ext>
            </a:extLst>
          </p:cNvPr>
          <p:cNvSpPr txBox="1"/>
          <p:nvPr/>
        </p:nvSpPr>
        <p:spPr>
          <a:xfrm>
            <a:off x="12496747" y="6037465"/>
            <a:ext cx="4636838" cy="252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2309"/>
              </a:lnSpc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Asigurare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națională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a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riscurilor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de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secetă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(PAIC)</a:t>
            </a:r>
          </a:p>
          <a:p>
            <a:pPr algn="l">
              <a:lnSpc>
                <a:spcPts val="1209"/>
              </a:lnSpc>
            </a:pP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marL="474979" lvl="1" indent="-237490" algn="l">
              <a:lnSpc>
                <a:spcPts val="2309"/>
              </a:lnSpc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Mecanisme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de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prevenție</a:t>
            </a: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algn="l">
              <a:lnSpc>
                <a:spcPts val="1275"/>
              </a:lnSpc>
            </a:pP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marL="474979" lvl="1" indent="-237490" algn="l">
              <a:lnSpc>
                <a:spcPts val="2309"/>
              </a:lnSpc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Mecanisme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de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gestiune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a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crizelor</a:t>
            </a: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algn="l">
              <a:lnSpc>
                <a:spcPts val="1099"/>
              </a:lnSpc>
            </a:pP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marL="474979" lvl="1" indent="-237490" algn="l">
              <a:lnSpc>
                <a:spcPts val="2309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Model economic de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creștere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a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rezilienței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fermelor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la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riscurile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climatice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și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de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volatilitate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a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piețelor</a:t>
            </a: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</p:txBody>
      </p:sp>
      <p:pic>
        <p:nvPicPr>
          <p:cNvPr id="11" name="Picture 10" descr="A white rectangle with black text and green leaf&#10;&#10;AI-generated content may be incorrect.">
            <a:extLst>
              <a:ext uri="{FF2B5EF4-FFF2-40B4-BE49-F238E27FC236}">
                <a16:creationId xmlns:a16="http://schemas.microsoft.com/office/drawing/2014/main" id="{DD3B01AF-8BEB-F759-5B16-5A59CA3142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t="29529" r="15873" b="29980"/>
          <a:stretch>
            <a:fillRect/>
          </a:stretch>
        </p:blipFill>
        <p:spPr>
          <a:xfrm>
            <a:off x="4435863" y="3474235"/>
            <a:ext cx="1491388" cy="499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A white rectangle with black text and green leaf&#10;&#10;AI-generated content may be incorrect.">
            <a:extLst>
              <a:ext uri="{FF2B5EF4-FFF2-40B4-BE49-F238E27FC236}">
                <a16:creationId xmlns:a16="http://schemas.microsoft.com/office/drawing/2014/main" id="{FD26A35A-45EF-8872-CB69-B6C82E35B6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t="29529" r="15873" b="29980"/>
          <a:stretch>
            <a:fillRect/>
          </a:stretch>
        </p:blipFill>
        <p:spPr>
          <a:xfrm>
            <a:off x="10134600" y="3474235"/>
            <a:ext cx="1491388" cy="499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A white rectangle with black text and green leaf&#10;&#10;AI-generated content may be incorrect.">
            <a:extLst>
              <a:ext uri="{FF2B5EF4-FFF2-40B4-BE49-F238E27FC236}">
                <a16:creationId xmlns:a16="http://schemas.microsoft.com/office/drawing/2014/main" id="{26321FD9-DDC9-1935-1565-F0E8D9F3CA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t="29529" r="15873" b="29980"/>
          <a:stretch>
            <a:fillRect/>
          </a:stretch>
        </p:blipFill>
        <p:spPr>
          <a:xfrm>
            <a:off x="15806369" y="3452540"/>
            <a:ext cx="1491388" cy="499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290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3D2F">
                <a:alpha val="100000"/>
              </a:srgbClr>
            </a:gs>
            <a:gs pos="100000">
              <a:srgbClr val="01786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93F06F-4133-4F76-DB31-BD7D104DE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2">
            <a:extLst>
              <a:ext uri="{FF2B5EF4-FFF2-40B4-BE49-F238E27FC236}">
                <a16:creationId xmlns:a16="http://schemas.microsoft.com/office/drawing/2014/main" id="{3A688F0F-9DEF-ABFF-F7B2-3A2EC551AA9A}"/>
              </a:ext>
            </a:extLst>
          </p:cNvPr>
          <p:cNvGrpSpPr/>
          <p:nvPr/>
        </p:nvGrpSpPr>
        <p:grpSpPr>
          <a:xfrm>
            <a:off x="642618" y="2970539"/>
            <a:ext cx="5646879" cy="6719212"/>
            <a:chOff x="0" y="0"/>
            <a:chExt cx="1487244" cy="1769669"/>
          </a:xfrm>
        </p:grpSpPr>
        <p:sp>
          <p:nvSpPr>
            <p:cNvPr id="62" name="Freeform 3">
              <a:extLst>
                <a:ext uri="{FF2B5EF4-FFF2-40B4-BE49-F238E27FC236}">
                  <a16:creationId xmlns:a16="http://schemas.microsoft.com/office/drawing/2014/main" id="{13D3BB2A-ADF3-FA90-FCF8-DE37C5FF4989}"/>
                </a:ext>
              </a:extLst>
            </p:cNvPr>
            <p:cNvSpPr/>
            <p:nvPr/>
          </p:nvSpPr>
          <p:spPr>
            <a:xfrm>
              <a:off x="0" y="0"/>
              <a:ext cx="1487244" cy="1769669"/>
            </a:xfrm>
            <a:custGeom>
              <a:avLst/>
              <a:gdLst/>
              <a:ahLst/>
              <a:cxnLst/>
              <a:rect l="l" t="t" r="r" b="b"/>
              <a:pathLst>
                <a:path w="1487244" h="1769669">
                  <a:moveTo>
                    <a:pt x="13710" y="0"/>
                  </a:moveTo>
                  <a:lnTo>
                    <a:pt x="1473534" y="0"/>
                  </a:lnTo>
                  <a:cubicBezTo>
                    <a:pt x="1481106" y="0"/>
                    <a:pt x="1487244" y="6138"/>
                    <a:pt x="1487244" y="13710"/>
                  </a:cubicBezTo>
                  <a:lnTo>
                    <a:pt x="1487244" y="1755959"/>
                  </a:lnTo>
                  <a:cubicBezTo>
                    <a:pt x="1487244" y="1763531"/>
                    <a:pt x="1481106" y="1769669"/>
                    <a:pt x="1473534" y="1769669"/>
                  </a:cubicBezTo>
                  <a:lnTo>
                    <a:pt x="13710" y="1769669"/>
                  </a:lnTo>
                  <a:cubicBezTo>
                    <a:pt x="6138" y="1769669"/>
                    <a:pt x="0" y="1763531"/>
                    <a:pt x="0" y="1755959"/>
                  </a:cubicBezTo>
                  <a:lnTo>
                    <a:pt x="0" y="13710"/>
                  </a:lnTo>
                  <a:cubicBezTo>
                    <a:pt x="0" y="6138"/>
                    <a:pt x="6138" y="0"/>
                    <a:pt x="13710" y="0"/>
                  </a:cubicBezTo>
                  <a:close/>
                </a:path>
              </a:pathLst>
            </a:custGeom>
            <a:solidFill>
              <a:srgbClr val="FFFCF5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63" name="TextBox 4">
              <a:extLst>
                <a:ext uri="{FF2B5EF4-FFF2-40B4-BE49-F238E27FC236}">
                  <a16:creationId xmlns:a16="http://schemas.microsoft.com/office/drawing/2014/main" id="{5D554790-99CB-3A45-0733-14E4045242B6}"/>
                </a:ext>
              </a:extLst>
            </p:cNvPr>
            <p:cNvSpPr txBox="1"/>
            <p:nvPr/>
          </p:nvSpPr>
          <p:spPr>
            <a:xfrm>
              <a:off x="0" y="-47625"/>
              <a:ext cx="1487244" cy="1817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grpSp>
        <p:nvGrpSpPr>
          <p:cNvPr id="64" name="Group 5">
            <a:extLst>
              <a:ext uri="{FF2B5EF4-FFF2-40B4-BE49-F238E27FC236}">
                <a16:creationId xmlns:a16="http://schemas.microsoft.com/office/drawing/2014/main" id="{5D6FE43C-75D6-D386-B655-89E05899BB7A}"/>
              </a:ext>
            </a:extLst>
          </p:cNvPr>
          <p:cNvGrpSpPr/>
          <p:nvPr/>
        </p:nvGrpSpPr>
        <p:grpSpPr>
          <a:xfrm>
            <a:off x="16751278" y="675383"/>
            <a:ext cx="764613" cy="706635"/>
            <a:chOff x="0" y="0"/>
            <a:chExt cx="1542481" cy="1425519"/>
          </a:xfrm>
        </p:grpSpPr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3579BB32-5274-391F-F795-1C759DD21466}"/>
                </a:ext>
              </a:extLst>
            </p:cNvPr>
            <p:cNvSpPr/>
            <p:nvPr/>
          </p:nvSpPr>
          <p:spPr>
            <a:xfrm>
              <a:off x="0" y="0"/>
              <a:ext cx="1542542" cy="1425575"/>
            </a:xfrm>
            <a:custGeom>
              <a:avLst/>
              <a:gdLst/>
              <a:ahLst/>
              <a:cxnLst/>
              <a:rect l="l" t="t" r="r" b="b"/>
              <a:pathLst>
                <a:path w="1542542" h="1425575">
                  <a:moveTo>
                    <a:pt x="0" y="0"/>
                  </a:moveTo>
                  <a:lnTo>
                    <a:pt x="1542542" y="0"/>
                  </a:lnTo>
                  <a:lnTo>
                    <a:pt x="1542542" y="1425575"/>
                  </a:lnTo>
                  <a:lnTo>
                    <a:pt x="0" y="1425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81" r="3" b="-77"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  <p:grpSp>
        <p:nvGrpSpPr>
          <p:cNvPr id="66" name="Group 7">
            <a:extLst>
              <a:ext uri="{FF2B5EF4-FFF2-40B4-BE49-F238E27FC236}">
                <a16:creationId xmlns:a16="http://schemas.microsoft.com/office/drawing/2014/main" id="{3E00393C-AAC2-FBA5-7442-A9A937170578}"/>
              </a:ext>
            </a:extLst>
          </p:cNvPr>
          <p:cNvGrpSpPr/>
          <p:nvPr/>
        </p:nvGrpSpPr>
        <p:grpSpPr>
          <a:xfrm>
            <a:off x="647817" y="5454272"/>
            <a:ext cx="5646879" cy="4235479"/>
            <a:chOff x="0" y="0"/>
            <a:chExt cx="1487244" cy="1115517"/>
          </a:xfrm>
        </p:grpSpPr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A6EC6655-8AA1-3226-CD0B-CB5491180319}"/>
                </a:ext>
              </a:extLst>
            </p:cNvPr>
            <p:cNvSpPr/>
            <p:nvPr/>
          </p:nvSpPr>
          <p:spPr>
            <a:xfrm>
              <a:off x="0" y="0"/>
              <a:ext cx="1487244" cy="1115517"/>
            </a:xfrm>
            <a:custGeom>
              <a:avLst/>
              <a:gdLst/>
              <a:ahLst/>
              <a:cxnLst/>
              <a:rect l="l" t="t" r="r" b="b"/>
              <a:pathLst>
                <a:path w="1487244" h="1115517">
                  <a:moveTo>
                    <a:pt x="13710" y="0"/>
                  </a:moveTo>
                  <a:lnTo>
                    <a:pt x="1473534" y="0"/>
                  </a:lnTo>
                  <a:cubicBezTo>
                    <a:pt x="1481106" y="0"/>
                    <a:pt x="1487244" y="6138"/>
                    <a:pt x="1487244" y="13710"/>
                  </a:cubicBezTo>
                  <a:lnTo>
                    <a:pt x="1487244" y="1101807"/>
                  </a:lnTo>
                  <a:cubicBezTo>
                    <a:pt x="1487244" y="1109379"/>
                    <a:pt x="1481106" y="1115517"/>
                    <a:pt x="1473534" y="1115517"/>
                  </a:cubicBezTo>
                  <a:lnTo>
                    <a:pt x="13710" y="1115517"/>
                  </a:lnTo>
                  <a:cubicBezTo>
                    <a:pt x="6138" y="1115517"/>
                    <a:pt x="0" y="1109379"/>
                    <a:pt x="0" y="1101807"/>
                  </a:cubicBezTo>
                  <a:lnTo>
                    <a:pt x="0" y="13710"/>
                  </a:lnTo>
                  <a:cubicBezTo>
                    <a:pt x="0" y="6138"/>
                    <a:pt x="6138" y="0"/>
                    <a:pt x="13710" y="0"/>
                  </a:cubicBezTo>
                  <a:close/>
                </a:path>
              </a:pathLst>
            </a:custGeom>
            <a:solidFill>
              <a:srgbClr val="0CC0DF">
                <a:alpha val="17647"/>
              </a:srgbClr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68" name="TextBox 9">
              <a:extLst>
                <a:ext uri="{FF2B5EF4-FFF2-40B4-BE49-F238E27FC236}">
                  <a16:creationId xmlns:a16="http://schemas.microsoft.com/office/drawing/2014/main" id="{F28B1BA7-CD9F-AB20-0976-7A61F44305F1}"/>
                </a:ext>
              </a:extLst>
            </p:cNvPr>
            <p:cNvSpPr txBox="1"/>
            <p:nvPr/>
          </p:nvSpPr>
          <p:spPr>
            <a:xfrm>
              <a:off x="0" y="-47625"/>
              <a:ext cx="1487244" cy="1163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grpSp>
        <p:nvGrpSpPr>
          <p:cNvPr id="69" name="Group 10">
            <a:extLst>
              <a:ext uri="{FF2B5EF4-FFF2-40B4-BE49-F238E27FC236}">
                <a16:creationId xmlns:a16="http://schemas.microsoft.com/office/drawing/2014/main" id="{3A2CAE7F-4442-20C2-E29B-31C1D7A7ADB4}"/>
              </a:ext>
            </a:extLst>
          </p:cNvPr>
          <p:cNvGrpSpPr/>
          <p:nvPr/>
        </p:nvGrpSpPr>
        <p:grpSpPr>
          <a:xfrm>
            <a:off x="6589971" y="2970539"/>
            <a:ext cx="5379877" cy="6719212"/>
            <a:chOff x="0" y="0"/>
            <a:chExt cx="1416922" cy="1769669"/>
          </a:xfrm>
        </p:grpSpPr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3C2B8475-792B-5967-BA96-203D31DA20C4}"/>
                </a:ext>
              </a:extLst>
            </p:cNvPr>
            <p:cNvSpPr/>
            <p:nvPr/>
          </p:nvSpPr>
          <p:spPr>
            <a:xfrm>
              <a:off x="0" y="0"/>
              <a:ext cx="1416922" cy="1769669"/>
            </a:xfrm>
            <a:custGeom>
              <a:avLst/>
              <a:gdLst/>
              <a:ahLst/>
              <a:cxnLst/>
              <a:rect l="l" t="t" r="r" b="b"/>
              <a:pathLst>
                <a:path w="1416922" h="1769669">
                  <a:moveTo>
                    <a:pt x="14391" y="0"/>
                  </a:moveTo>
                  <a:lnTo>
                    <a:pt x="1402532" y="0"/>
                  </a:lnTo>
                  <a:cubicBezTo>
                    <a:pt x="1410480" y="0"/>
                    <a:pt x="1416922" y="6443"/>
                    <a:pt x="1416922" y="14391"/>
                  </a:cubicBezTo>
                  <a:lnTo>
                    <a:pt x="1416922" y="1755278"/>
                  </a:lnTo>
                  <a:cubicBezTo>
                    <a:pt x="1416922" y="1763226"/>
                    <a:pt x="1410480" y="1769669"/>
                    <a:pt x="1402532" y="1769669"/>
                  </a:cubicBezTo>
                  <a:lnTo>
                    <a:pt x="14391" y="1769669"/>
                  </a:lnTo>
                  <a:cubicBezTo>
                    <a:pt x="6443" y="1769669"/>
                    <a:pt x="0" y="1763226"/>
                    <a:pt x="0" y="1755278"/>
                  </a:cubicBezTo>
                  <a:lnTo>
                    <a:pt x="0" y="14391"/>
                  </a:lnTo>
                  <a:cubicBezTo>
                    <a:pt x="0" y="6443"/>
                    <a:pt x="6443" y="0"/>
                    <a:pt x="14391" y="0"/>
                  </a:cubicBezTo>
                  <a:close/>
                </a:path>
              </a:pathLst>
            </a:custGeom>
            <a:solidFill>
              <a:srgbClr val="FFFCF5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71" name="TextBox 12">
              <a:extLst>
                <a:ext uri="{FF2B5EF4-FFF2-40B4-BE49-F238E27FC236}">
                  <a16:creationId xmlns:a16="http://schemas.microsoft.com/office/drawing/2014/main" id="{BFBCC86B-812C-D448-81B0-F5F00110EE50}"/>
                </a:ext>
              </a:extLst>
            </p:cNvPr>
            <p:cNvSpPr txBox="1"/>
            <p:nvPr/>
          </p:nvSpPr>
          <p:spPr>
            <a:xfrm>
              <a:off x="0" y="-47625"/>
              <a:ext cx="1416922" cy="1817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grpSp>
        <p:nvGrpSpPr>
          <p:cNvPr id="72" name="Group 13">
            <a:extLst>
              <a:ext uri="{FF2B5EF4-FFF2-40B4-BE49-F238E27FC236}">
                <a16:creationId xmlns:a16="http://schemas.microsoft.com/office/drawing/2014/main" id="{2F882BB4-11FB-F306-2BD2-7530237DC1C5}"/>
              </a:ext>
            </a:extLst>
          </p:cNvPr>
          <p:cNvGrpSpPr/>
          <p:nvPr/>
        </p:nvGrpSpPr>
        <p:grpSpPr>
          <a:xfrm>
            <a:off x="6594924" y="5454272"/>
            <a:ext cx="5379877" cy="4235479"/>
            <a:chOff x="0" y="0"/>
            <a:chExt cx="1416922" cy="1115517"/>
          </a:xfrm>
        </p:grpSpPr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57D0C9C9-472E-1645-4D64-6BD500759103}"/>
                </a:ext>
              </a:extLst>
            </p:cNvPr>
            <p:cNvSpPr/>
            <p:nvPr/>
          </p:nvSpPr>
          <p:spPr>
            <a:xfrm>
              <a:off x="0" y="0"/>
              <a:ext cx="1416922" cy="1115517"/>
            </a:xfrm>
            <a:custGeom>
              <a:avLst/>
              <a:gdLst/>
              <a:ahLst/>
              <a:cxnLst/>
              <a:rect l="l" t="t" r="r" b="b"/>
              <a:pathLst>
                <a:path w="1416922" h="1115517">
                  <a:moveTo>
                    <a:pt x="14391" y="0"/>
                  </a:moveTo>
                  <a:lnTo>
                    <a:pt x="1402532" y="0"/>
                  </a:lnTo>
                  <a:cubicBezTo>
                    <a:pt x="1410480" y="0"/>
                    <a:pt x="1416922" y="6443"/>
                    <a:pt x="1416922" y="14391"/>
                  </a:cubicBezTo>
                  <a:lnTo>
                    <a:pt x="1416922" y="1101127"/>
                  </a:lnTo>
                  <a:cubicBezTo>
                    <a:pt x="1416922" y="1109074"/>
                    <a:pt x="1410480" y="1115517"/>
                    <a:pt x="1402532" y="1115517"/>
                  </a:cubicBezTo>
                  <a:lnTo>
                    <a:pt x="14391" y="1115517"/>
                  </a:lnTo>
                  <a:cubicBezTo>
                    <a:pt x="6443" y="1115517"/>
                    <a:pt x="0" y="1109074"/>
                    <a:pt x="0" y="1101127"/>
                  </a:cubicBezTo>
                  <a:lnTo>
                    <a:pt x="0" y="14391"/>
                  </a:lnTo>
                  <a:cubicBezTo>
                    <a:pt x="0" y="6443"/>
                    <a:pt x="6443" y="0"/>
                    <a:pt x="14391" y="0"/>
                  </a:cubicBezTo>
                  <a:close/>
                </a:path>
              </a:pathLst>
            </a:custGeom>
            <a:solidFill>
              <a:srgbClr val="0CC0DF">
                <a:alpha val="17647"/>
              </a:srgbClr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74" name="TextBox 15">
              <a:extLst>
                <a:ext uri="{FF2B5EF4-FFF2-40B4-BE49-F238E27FC236}">
                  <a16:creationId xmlns:a16="http://schemas.microsoft.com/office/drawing/2014/main" id="{3D641FF0-697E-25E6-C5F2-D7190589C626}"/>
                </a:ext>
              </a:extLst>
            </p:cNvPr>
            <p:cNvSpPr txBox="1"/>
            <p:nvPr/>
          </p:nvSpPr>
          <p:spPr>
            <a:xfrm>
              <a:off x="0" y="-47625"/>
              <a:ext cx="1416922" cy="1163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grpSp>
        <p:nvGrpSpPr>
          <p:cNvPr id="75" name="Group 16">
            <a:extLst>
              <a:ext uri="{FF2B5EF4-FFF2-40B4-BE49-F238E27FC236}">
                <a16:creationId xmlns:a16="http://schemas.microsoft.com/office/drawing/2014/main" id="{B70E5516-527E-B577-13C6-70CECE50DDD8}"/>
              </a:ext>
            </a:extLst>
          </p:cNvPr>
          <p:cNvGrpSpPr/>
          <p:nvPr/>
        </p:nvGrpSpPr>
        <p:grpSpPr>
          <a:xfrm>
            <a:off x="12260552" y="2970539"/>
            <a:ext cx="5379877" cy="6719212"/>
            <a:chOff x="0" y="0"/>
            <a:chExt cx="1416922" cy="1769669"/>
          </a:xfrm>
        </p:grpSpPr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id="{B9B82048-D134-DEC2-1EDD-F183C42ABDFF}"/>
                </a:ext>
              </a:extLst>
            </p:cNvPr>
            <p:cNvSpPr/>
            <p:nvPr/>
          </p:nvSpPr>
          <p:spPr>
            <a:xfrm>
              <a:off x="0" y="0"/>
              <a:ext cx="1416922" cy="1769669"/>
            </a:xfrm>
            <a:custGeom>
              <a:avLst/>
              <a:gdLst/>
              <a:ahLst/>
              <a:cxnLst/>
              <a:rect l="l" t="t" r="r" b="b"/>
              <a:pathLst>
                <a:path w="1416922" h="1769669">
                  <a:moveTo>
                    <a:pt x="14391" y="0"/>
                  </a:moveTo>
                  <a:lnTo>
                    <a:pt x="1402532" y="0"/>
                  </a:lnTo>
                  <a:cubicBezTo>
                    <a:pt x="1410480" y="0"/>
                    <a:pt x="1416922" y="6443"/>
                    <a:pt x="1416922" y="14391"/>
                  </a:cubicBezTo>
                  <a:lnTo>
                    <a:pt x="1416922" y="1755278"/>
                  </a:lnTo>
                  <a:cubicBezTo>
                    <a:pt x="1416922" y="1763226"/>
                    <a:pt x="1410480" y="1769669"/>
                    <a:pt x="1402532" y="1769669"/>
                  </a:cubicBezTo>
                  <a:lnTo>
                    <a:pt x="14391" y="1769669"/>
                  </a:lnTo>
                  <a:cubicBezTo>
                    <a:pt x="6443" y="1769669"/>
                    <a:pt x="0" y="1763226"/>
                    <a:pt x="0" y="1755278"/>
                  </a:cubicBezTo>
                  <a:lnTo>
                    <a:pt x="0" y="14391"/>
                  </a:lnTo>
                  <a:cubicBezTo>
                    <a:pt x="0" y="6443"/>
                    <a:pt x="6443" y="0"/>
                    <a:pt x="14391" y="0"/>
                  </a:cubicBezTo>
                  <a:close/>
                </a:path>
              </a:pathLst>
            </a:custGeom>
            <a:solidFill>
              <a:srgbClr val="FFFCF5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77" name="TextBox 18">
              <a:extLst>
                <a:ext uri="{FF2B5EF4-FFF2-40B4-BE49-F238E27FC236}">
                  <a16:creationId xmlns:a16="http://schemas.microsoft.com/office/drawing/2014/main" id="{7509153B-7F7E-412F-29B6-E4CD3915DB5B}"/>
                </a:ext>
              </a:extLst>
            </p:cNvPr>
            <p:cNvSpPr txBox="1"/>
            <p:nvPr/>
          </p:nvSpPr>
          <p:spPr>
            <a:xfrm>
              <a:off x="0" y="-47625"/>
              <a:ext cx="1416922" cy="1817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grpSp>
        <p:nvGrpSpPr>
          <p:cNvPr id="78" name="Group 19">
            <a:extLst>
              <a:ext uri="{FF2B5EF4-FFF2-40B4-BE49-F238E27FC236}">
                <a16:creationId xmlns:a16="http://schemas.microsoft.com/office/drawing/2014/main" id="{20A0EEF4-BBE1-196D-B73E-8359427C6B3E}"/>
              </a:ext>
            </a:extLst>
          </p:cNvPr>
          <p:cNvGrpSpPr/>
          <p:nvPr/>
        </p:nvGrpSpPr>
        <p:grpSpPr>
          <a:xfrm>
            <a:off x="12265505" y="5454272"/>
            <a:ext cx="5379877" cy="4235479"/>
            <a:chOff x="0" y="0"/>
            <a:chExt cx="1416922" cy="1115517"/>
          </a:xfrm>
        </p:grpSpPr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2F0DA168-28A0-6A26-F816-9BBDDC99D4A2}"/>
                </a:ext>
              </a:extLst>
            </p:cNvPr>
            <p:cNvSpPr/>
            <p:nvPr/>
          </p:nvSpPr>
          <p:spPr>
            <a:xfrm>
              <a:off x="0" y="0"/>
              <a:ext cx="1416922" cy="1115517"/>
            </a:xfrm>
            <a:custGeom>
              <a:avLst/>
              <a:gdLst/>
              <a:ahLst/>
              <a:cxnLst/>
              <a:rect l="l" t="t" r="r" b="b"/>
              <a:pathLst>
                <a:path w="1416922" h="1115517">
                  <a:moveTo>
                    <a:pt x="14391" y="0"/>
                  </a:moveTo>
                  <a:lnTo>
                    <a:pt x="1402532" y="0"/>
                  </a:lnTo>
                  <a:cubicBezTo>
                    <a:pt x="1410480" y="0"/>
                    <a:pt x="1416922" y="6443"/>
                    <a:pt x="1416922" y="14391"/>
                  </a:cubicBezTo>
                  <a:lnTo>
                    <a:pt x="1416922" y="1101127"/>
                  </a:lnTo>
                  <a:cubicBezTo>
                    <a:pt x="1416922" y="1109074"/>
                    <a:pt x="1410480" y="1115517"/>
                    <a:pt x="1402532" y="1115517"/>
                  </a:cubicBezTo>
                  <a:lnTo>
                    <a:pt x="14391" y="1115517"/>
                  </a:lnTo>
                  <a:cubicBezTo>
                    <a:pt x="6443" y="1115517"/>
                    <a:pt x="0" y="1109074"/>
                    <a:pt x="0" y="1101127"/>
                  </a:cubicBezTo>
                  <a:lnTo>
                    <a:pt x="0" y="14391"/>
                  </a:lnTo>
                  <a:cubicBezTo>
                    <a:pt x="0" y="6443"/>
                    <a:pt x="6443" y="0"/>
                    <a:pt x="14391" y="0"/>
                  </a:cubicBezTo>
                  <a:close/>
                </a:path>
              </a:pathLst>
            </a:custGeom>
            <a:solidFill>
              <a:srgbClr val="0CC0DF">
                <a:alpha val="17647"/>
              </a:srgbClr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80" name="TextBox 21">
              <a:extLst>
                <a:ext uri="{FF2B5EF4-FFF2-40B4-BE49-F238E27FC236}">
                  <a16:creationId xmlns:a16="http://schemas.microsoft.com/office/drawing/2014/main" id="{A6CC9922-5E34-AD1D-1163-8CA28385E245}"/>
                </a:ext>
              </a:extLst>
            </p:cNvPr>
            <p:cNvSpPr txBox="1"/>
            <p:nvPr/>
          </p:nvSpPr>
          <p:spPr>
            <a:xfrm>
              <a:off x="0" y="-47625"/>
              <a:ext cx="1416922" cy="1163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6"/>
                </a:lnSpc>
              </a:pPr>
              <a:endParaRPr/>
            </a:p>
          </p:txBody>
        </p:sp>
      </p:grpSp>
      <p:grpSp>
        <p:nvGrpSpPr>
          <p:cNvPr id="81" name="Group 22">
            <a:extLst>
              <a:ext uri="{FF2B5EF4-FFF2-40B4-BE49-F238E27FC236}">
                <a16:creationId xmlns:a16="http://schemas.microsoft.com/office/drawing/2014/main" id="{5209FB55-F45A-6CAB-464F-A2D1B15938EE}"/>
              </a:ext>
            </a:extLst>
          </p:cNvPr>
          <p:cNvGrpSpPr/>
          <p:nvPr/>
        </p:nvGrpSpPr>
        <p:grpSpPr>
          <a:xfrm>
            <a:off x="961404" y="3252349"/>
            <a:ext cx="876846" cy="698566"/>
            <a:chOff x="0" y="0"/>
            <a:chExt cx="1169128" cy="931422"/>
          </a:xfrm>
        </p:grpSpPr>
        <p:sp>
          <p:nvSpPr>
            <p:cNvPr id="82" name="Freeform 23">
              <a:extLst>
                <a:ext uri="{FF2B5EF4-FFF2-40B4-BE49-F238E27FC236}">
                  <a16:creationId xmlns:a16="http://schemas.microsoft.com/office/drawing/2014/main" id="{93A09C86-EB1D-41C1-196D-82406111A8A6}"/>
                </a:ext>
              </a:extLst>
            </p:cNvPr>
            <p:cNvSpPr/>
            <p:nvPr/>
          </p:nvSpPr>
          <p:spPr>
            <a:xfrm>
              <a:off x="0" y="0"/>
              <a:ext cx="1169128" cy="398965"/>
            </a:xfrm>
            <a:custGeom>
              <a:avLst/>
              <a:gdLst/>
              <a:ahLst/>
              <a:cxnLst/>
              <a:rect l="l" t="t" r="r" b="b"/>
              <a:pathLst>
                <a:path w="1169128" h="398965">
                  <a:moveTo>
                    <a:pt x="0" y="0"/>
                  </a:moveTo>
                  <a:lnTo>
                    <a:pt x="1169128" y="0"/>
                  </a:lnTo>
                  <a:lnTo>
                    <a:pt x="1169128" y="398965"/>
                  </a:lnTo>
                  <a:lnTo>
                    <a:pt x="0" y="398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  <p:sp>
          <p:nvSpPr>
            <p:cNvPr id="83" name="Freeform 24">
              <a:extLst>
                <a:ext uri="{FF2B5EF4-FFF2-40B4-BE49-F238E27FC236}">
                  <a16:creationId xmlns:a16="http://schemas.microsoft.com/office/drawing/2014/main" id="{3FC7DFB1-1350-F848-F0FC-413D891FC2DD}"/>
                </a:ext>
              </a:extLst>
            </p:cNvPr>
            <p:cNvSpPr/>
            <p:nvPr/>
          </p:nvSpPr>
          <p:spPr>
            <a:xfrm rot="5400000">
              <a:off x="136653" y="418088"/>
              <a:ext cx="499472" cy="491622"/>
            </a:xfrm>
            <a:custGeom>
              <a:avLst/>
              <a:gdLst/>
              <a:ahLst/>
              <a:cxnLst/>
              <a:rect l="l" t="t" r="r" b="b"/>
              <a:pathLst>
                <a:path w="499472" h="491622">
                  <a:moveTo>
                    <a:pt x="0" y="0"/>
                  </a:moveTo>
                  <a:lnTo>
                    <a:pt x="499472" y="0"/>
                  </a:lnTo>
                  <a:lnTo>
                    <a:pt x="499472" y="491622"/>
                  </a:lnTo>
                  <a:lnTo>
                    <a:pt x="0" y="491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62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8261" t="-2277"/>
              </a:stretch>
            </a:blipFill>
          </p:spPr>
          <p:txBody>
            <a:bodyPr/>
            <a:lstStyle/>
            <a:p>
              <a:endParaRPr lang="en-RO"/>
            </a:p>
          </p:txBody>
        </p:sp>
        <p:sp>
          <p:nvSpPr>
            <p:cNvPr id="84" name="Freeform 25">
              <a:extLst>
                <a:ext uri="{FF2B5EF4-FFF2-40B4-BE49-F238E27FC236}">
                  <a16:creationId xmlns:a16="http://schemas.microsoft.com/office/drawing/2014/main" id="{DFA9FC89-5C84-2C7E-0463-DC197161CA3C}"/>
                </a:ext>
              </a:extLst>
            </p:cNvPr>
            <p:cNvSpPr/>
            <p:nvPr/>
          </p:nvSpPr>
          <p:spPr>
            <a:xfrm rot="5400000">
              <a:off x="548137" y="440248"/>
              <a:ext cx="479530" cy="502817"/>
            </a:xfrm>
            <a:custGeom>
              <a:avLst/>
              <a:gdLst/>
              <a:ahLst/>
              <a:cxnLst/>
              <a:rect l="l" t="t" r="r" b="b"/>
              <a:pathLst>
                <a:path w="479530" h="502817">
                  <a:moveTo>
                    <a:pt x="0" y="0"/>
                  </a:moveTo>
                  <a:lnTo>
                    <a:pt x="479531" y="0"/>
                  </a:lnTo>
                  <a:lnTo>
                    <a:pt x="479531" y="502817"/>
                  </a:lnTo>
                  <a:lnTo>
                    <a:pt x="0" y="5028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62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3178"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  <p:sp>
        <p:nvSpPr>
          <p:cNvPr id="85" name="Freeform 26">
            <a:extLst>
              <a:ext uri="{FF2B5EF4-FFF2-40B4-BE49-F238E27FC236}">
                <a16:creationId xmlns:a16="http://schemas.microsoft.com/office/drawing/2014/main" id="{3E3C8BC1-AA34-9135-A408-37B7F3C2838F}"/>
              </a:ext>
            </a:extLst>
          </p:cNvPr>
          <p:cNvSpPr/>
          <p:nvPr/>
        </p:nvSpPr>
        <p:spPr>
          <a:xfrm>
            <a:off x="6879048" y="3189981"/>
            <a:ext cx="801484" cy="752393"/>
          </a:xfrm>
          <a:custGeom>
            <a:avLst/>
            <a:gdLst/>
            <a:ahLst/>
            <a:cxnLst/>
            <a:rect l="l" t="t" r="r" b="b"/>
            <a:pathLst>
              <a:path w="801484" h="752393">
                <a:moveTo>
                  <a:pt x="0" y="0"/>
                </a:moveTo>
                <a:lnTo>
                  <a:pt x="801484" y="0"/>
                </a:lnTo>
                <a:lnTo>
                  <a:pt x="801484" y="752393"/>
                </a:lnTo>
                <a:lnTo>
                  <a:pt x="0" y="7523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86" name="TextBox 27">
            <a:extLst>
              <a:ext uri="{FF2B5EF4-FFF2-40B4-BE49-F238E27FC236}">
                <a16:creationId xmlns:a16="http://schemas.microsoft.com/office/drawing/2014/main" id="{545EAB64-3E2E-9F00-7B56-E26E0B14A2EF}"/>
              </a:ext>
            </a:extLst>
          </p:cNvPr>
          <p:cNvSpPr txBox="1"/>
          <p:nvPr/>
        </p:nvSpPr>
        <p:spPr>
          <a:xfrm>
            <a:off x="855891" y="5681191"/>
            <a:ext cx="5163317" cy="3384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0389" lvl="1" indent="-342900" algn="l"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00BE7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Program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de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finanțare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a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investițiilor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pentru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integrarea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digitală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a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fermelor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automatizare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&amp;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robotizare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în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procesare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(MADR, MIPE)</a:t>
            </a:r>
          </a:p>
          <a:p>
            <a:pPr marL="580389" lvl="1" indent="-342900" algn="l"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00BE7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Program </a:t>
            </a:r>
            <a:r>
              <a:rPr lang="en-US" sz="2199" dirty="0"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de </a:t>
            </a:r>
            <a:r>
              <a:rPr lang="en-US" sz="2199" dirty="0" err="1"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formare</a:t>
            </a:r>
            <a:r>
              <a:rPr lang="en-US" sz="2199" dirty="0"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post-</a:t>
            </a:r>
            <a:r>
              <a:rPr lang="en-US" sz="2199" dirty="0" err="1"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universitar</a:t>
            </a:r>
            <a:r>
              <a:rPr lang="en-US" sz="2199" dirty="0">
                <a:solidFill>
                  <a:srgbClr val="00BE7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: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Managementul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Digitalizării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Fermelor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(SIA)</a:t>
            </a:r>
          </a:p>
          <a:p>
            <a:pPr marL="580389" lvl="1" indent="-342900" algn="l"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00BE7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Program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de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sprijinire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a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inserției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pe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piața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muncii</a:t>
            </a: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marL="580389" lvl="1" indent="-342900" algn="l">
              <a:buFont typeface="Arial" panose="020B0604020202020204" pitchFamily="34" charset="0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Centru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de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Formare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și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Suport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pentru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digitalizare</a:t>
            </a: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</p:txBody>
      </p:sp>
      <p:sp>
        <p:nvSpPr>
          <p:cNvPr id="87" name="TextBox 28">
            <a:extLst>
              <a:ext uri="{FF2B5EF4-FFF2-40B4-BE49-F238E27FC236}">
                <a16:creationId xmlns:a16="http://schemas.microsoft.com/office/drawing/2014/main" id="{5A4D6B5E-8B24-F704-ECBD-5793B5772984}"/>
              </a:ext>
            </a:extLst>
          </p:cNvPr>
          <p:cNvSpPr txBox="1"/>
          <p:nvPr/>
        </p:nvSpPr>
        <p:spPr>
          <a:xfrm>
            <a:off x="642618" y="1011420"/>
            <a:ext cx="14895487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68"/>
              </a:lnSpc>
            </a:pP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O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abordare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strategică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a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României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privind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ecosistemul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agroalimentar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: </a:t>
            </a:r>
            <a:r>
              <a:rPr lang="en-US" sz="5016" dirty="0" err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Obiectiv</a:t>
            </a:r>
            <a:r>
              <a:rPr lang="en-US" sz="5016" dirty="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2035</a:t>
            </a:r>
          </a:p>
        </p:txBody>
      </p:sp>
      <p:sp>
        <p:nvSpPr>
          <p:cNvPr id="88" name="TextBox 29">
            <a:extLst>
              <a:ext uri="{FF2B5EF4-FFF2-40B4-BE49-F238E27FC236}">
                <a16:creationId xmlns:a16="http://schemas.microsoft.com/office/drawing/2014/main" id="{FC8564AF-3F8F-9C42-547A-0E2834E8EB69}"/>
              </a:ext>
            </a:extLst>
          </p:cNvPr>
          <p:cNvSpPr txBox="1"/>
          <p:nvPr/>
        </p:nvSpPr>
        <p:spPr>
          <a:xfrm>
            <a:off x="961404" y="4105405"/>
            <a:ext cx="505780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4"/>
              </a:lnSpc>
            </a:pPr>
            <a:r>
              <a:rPr lang="en-US" sz="2800">
                <a:solidFill>
                  <a:srgbClr val="01695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PROGRAM NAȚIONAL DE DIGITALIZARE  ȘI TRANZIȚIA CĂTRE AGRI 4.0</a:t>
            </a:r>
          </a:p>
        </p:txBody>
      </p:sp>
      <p:sp>
        <p:nvSpPr>
          <p:cNvPr id="89" name="TextBox 30">
            <a:extLst>
              <a:ext uri="{FF2B5EF4-FFF2-40B4-BE49-F238E27FC236}">
                <a16:creationId xmlns:a16="http://schemas.microsoft.com/office/drawing/2014/main" id="{5075F934-F016-EEDD-B18E-65F4F2EFE0D2}"/>
              </a:ext>
            </a:extLst>
          </p:cNvPr>
          <p:cNvSpPr txBox="1"/>
          <p:nvPr/>
        </p:nvSpPr>
        <p:spPr>
          <a:xfrm>
            <a:off x="6879048" y="4105405"/>
            <a:ext cx="466519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4"/>
              </a:lnSpc>
            </a:pPr>
            <a:r>
              <a:rPr lang="en-US" sz="2800">
                <a:solidFill>
                  <a:srgbClr val="01695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PROGRAM NAȚIONAL DE DEZVOLTARE A SECTORULUI DE PROCESARE ÎN AGRICULTURĂ</a:t>
            </a:r>
          </a:p>
        </p:txBody>
      </p:sp>
      <p:sp>
        <p:nvSpPr>
          <p:cNvPr id="90" name="TextBox 31">
            <a:extLst>
              <a:ext uri="{FF2B5EF4-FFF2-40B4-BE49-F238E27FC236}">
                <a16:creationId xmlns:a16="http://schemas.microsoft.com/office/drawing/2014/main" id="{B3D58C29-F5E2-4BF6-D8BE-22C324811B33}"/>
              </a:ext>
            </a:extLst>
          </p:cNvPr>
          <p:cNvSpPr txBox="1"/>
          <p:nvPr/>
        </p:nvSpPr>
        <p:spPr>
          <a:xfrm>
            <a:off x="6829615" y="5681191"/>
            <a:ext cx="4900587" cy="3722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Finanțare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publică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și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privată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multi-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anuală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: grant-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uri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fonduri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investiții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instrumente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garantare</a:t>
            </a: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marL="474979" lvl="1" indent="-237490" algn="l"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Focus pe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sectoarele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cu deficit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comercial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&amp;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afectate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de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amenințări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de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biosecuritate</a:t>
            </a: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marL="474979" lvl="1" indent="-237490" algn="l"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Corelarea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planificării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investițiilor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în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procesare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cu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nevoile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și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evoluțiile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pieței</a:t>
            </a: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marL="474979" lvl="1" indent="-237490" algn="l"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Corelarea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investițiilor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în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procesare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cu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planurile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regionale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AGRIFOOD HUB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și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branduri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comerciale</a:t>
            </a: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</p:txBody>
      </p:sp>
      <p:sp>
        <p:nvSpPr>
          <p:cNvPr id="91" name="TextBox 32">
            <a:extLst>
              <a:ext uri="{FF2B5EF4-FFF2-40B4-BE49-F238E27FC236}">
                <a16:creationId xmlns:a16="http://schemas.microsoft.com/office/drawing/2014/main" id="{86D2EDA2-62FF-1179-D945-9188391363E4}"/>
              </a:ext>
            </a:extLst>
          </p:cNvPr>
          <p:cNvSpPr txBox="1"/>
          <p:nvPr/>
        </p:nvSpPr>
        <p:spPr>
          <a:xfrm>
            <a:off x="12496747" y="4105405"/>
            <a:ext cx="476255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4"/>
              </a:lnSpc>
            </a:pPr>
            <a:r>
              <a:rPr lang="en-US" sz="2800">
                <a:solidFill>
                  <a:srgbClr val="01695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PROGRAM NAȚIONAL MULTI-ANUAL DE GESTIUNE INTEGRATĂ A APEI, SOLULUI ȘI ENERGIEI</a:t>
            </a:r>
          </a:p>
        </p:txBody>
      </p:sp>
      <p:sp>
        <p:nvSpPr>
          <p:cNvPr id="92" name="TextBox 33">
            <a:extLst>
              <a:ext uri="{FF2B5EF4-FFF2-40B4-BE49-F238E27FC236}">
                <a16:creationId xmlns:a16="http://schemas.microsoft.com/office/drawing/2014/main" id="{1B3D8F8F-DCF3-95BE-697D-F24349F12DD9}"/>
              </a:ext>
            </a:extLst>
          </p:cNvPr>
          <p:cNvSpPr txBox="1"/>
          <p:nvPr/>
        </p:nvSpPr>
        <p:spPr>
          <a:xfrm>
            <a:off x="12471347" y="5681191"/>
            <a:ext cx="5044574" cy="3661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4979" lvl="1" indent="-237490" algn="l">
              <a:buFont typeface="Arial"/>
              <a:buChar char="•"/>
            </a:pPr>
            <a:r>
              <a:rPr lang="en-US" sz="2199" dirty="0" err="1">
                <a:solidFill>
                  <a:srgbClr val="00B05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Proiect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-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Agricultură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Inteligentă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Climatic </a:t>
            </a:r>
            <a:r>
              <a:rPr lang="en-US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(WB, </a:t>
            </a:r>
            <a:r>
              <a:rPr lang="en-US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Guvern</a:t>
            </a:r>
            <a:r>
              <a:rPr lang="en-US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)</a:t>
            </a:r>
          </a:p>
          <a:p>
            <a:pPr marL="474979" lvl="1" indent="-237490" algn="l">
              <a:buFont typeface="Arial"/>
              <a:buChar char="•"/>
            </a:pPr>
            <a:r>
              <a:rPr lang="en-US" sz="2199" dirty="0" err="1">
                <a:solidFill>
                  <a:srgbClr val="00B05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Proiect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-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Dezvoltare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irigații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de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precizie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și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gestiune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sustenabilă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a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apei</a:t>
            </a: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marL="474979" lvl="1" indent="-237490">
              <a:buFont typeface="Arial"/>
              <a:buChar char="•"/>
            </a:pPr>
            <a:r>
              <a:rPr lang="en-US" sz="2199" dirty="0" err="1">
                <a:solidFill>
                  <a:srgbClr val="00B05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Proiect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-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Sisteme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duale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desecare-irigații</a:t>
            </a: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marL="474979" lvl="1" indent="-237490" algn="l"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Stimularea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precipitațiilor</a:t>
            </a: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  <a:p>
            <a:pPr marL="474979" lvl="1" indent="-237490" algn="l"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Integrarea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surselor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de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energie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regenerabilă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</a:p>
          <a:p>
            <a:pPr marL="474979" lvl="1" indent="-237490" algn="l">
              <a:buFont typeface="Arial"/>
              <a:buChar char="•"/>
            </a:pPr>
            <a:r>
              <a:rPr lang="en-US" sz="2199" dirty="0" err="1">
                <a:solidFill>
                  <a:srgbClr val="00B05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Proiect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-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Protejarea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conservarea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și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imbunătățirea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solului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refacerea</a:t>
            </a:r>
            <a:r>
              <a:rPr lang="en-US" sz="2199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biodiversității</a:t>
            </a:r>
            <a:endParaRPr lang="en-US" sz="2199" dirty="0">
              <a:solidFill>
                <a:srgbClr val="000000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</p:txBody>
      </p:sp>
      <p:sp>
        <p:nvSpPr>
          <p:cNvPr id="93" name="Freeform 34">
            <a:extLst>
              <a:ext uri="{FF2B5EF4-FFF2-40B4-BE49-F238E27FC236}">
                <a16:creationId xmlns:a16="http://schemas.microsoft.com/office/drawing/2014/main" id="{084307B8-7448-E54B-50D5-5E1D6D347BAF}"/>
              </a:ext>
            </a:extLst>
          </p:cNvPr>
          <p:cNvSpPr/>
          <p:nvPr/>
        </p:nvSpPr>
        <p:spPr>
          <a:xfrm>
            <a:off x="12496747" y="3252349"/>
            <a:ext cx="557195" cy="690025"/>
          </a:xfrm>
          <a:custGeom>
            <a:avLst/>
            <a:gdLst/>
            <a:ahLst/>
            <a:cxnLst/>
            <a:rect l="l" t="t" r="r" b="b"/>
            <a:pathLst>
              <a:path w="557195" h="690025">
                <a:moveTo>
                  <a:pt x="0" y="0"/>
                </a:moveTo>
                <a:lnTo>
                  <a:pt x="557195" y="0"/>
                </a:lnTo>
                <a:lnTo>
                  <a:pt x="557195" y="690025"/>
                </a:lnTo>
                <a:lnTo>
                  <a:pt x="0" y="6900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pic>
        <p:nvPicPr>
          <p:cNvPr id="11" name="Picture 10" descr="A white rectangle with black text and green leaf&#10;&#10;AI-generated content may be incorrect.">
            <a:extLst>
              <a:ext uri="{FF2B5EF4-FFF2-40B4-BE49-F238E27FC236}">
                <a16:creationId xmlns:a16="http://schemas.microsoft.com/office/drawing/2014/main" id="{1A57B783-1BCD-57CD-D7A1-37F9FB5C6C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t="29529" r="15873" b="29980"/>
          <a:stretch>
            <a:fillRect/>
          </a:stretch>
        </p:blipFill>
        <p:spPr>
          <a:xfrm>
            <a:off x="4505012" y="3286759"/>
            <a:ext cx="1491388" cy="499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A white rectangle with black text and green leaf&#10;&#10;AI-generated content may be incorrect.">
            <a:extLst>
              <a:ext uri="{FF2B5EF4-FFF2-40B4-BE49-F238E27FC236}">
                <a16:creationId xmlns:a16="http://schemas.microsoft.com/office/drawing/2014/main" id="{060AE477-F008-B4B9-C686-1877C577FF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t="29529" r="15873" b="29980"/>
          <a:stretch>
            <a:fillRect/>
          </a:stretch>
        </p:blipFill>
        <p:spPr>
          <a:xfrm>
            <a:off x="10174090" y="3249470"/>
            <a:ext cx="1491388" cy="499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A white rectangle with black text and green leaf&#10;&#10;AI-generated content may be incorrect.">
            <a:extLst>
              <a:ext uri="{FF2B5EF4-FFF2-40B4-BE49-F238E27FC236}">
                <a16:creationId xmlns:a16="http://schemas.microsoft.com/office/drawing/2014/main" id="{42E8CB3D-7B55-38AE-57E9-7C7DE303A7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t="29529" r="15873" b="29980"/>
          <a:stretch>
            <a:fillRect/>
          </a:stretch>
        </p:blipFill>
        <p:spPr>
          <a:xfrm>
            <a:off x="15830798" y="3286759"/>
            <a:ext cx="1491388" cy="499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991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886</Words>
  <Application>Microsoft Macintosh PowerPoint</Application>
  <PresentationFormat>Custom</PresentationFormat>
  <Paragraphs>126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Barlow SemiCondensed Semi-Bold</vt:lpstr>
      <vt:lpstr>Calibri</vt:lpstr>
      <vt:lpstr>Barlow SemiCondensed Bold</vt:lpstr>
      <vt:lpstr>Barlow SemiCondensed Bold Italics</vt:lpstr>
      <vt:lpstr>Barlow SemiCondensed Medium</vt:lpstr>
      <vt:lpstr>Barlow Semi Condensed Light</vt:lpstr>
      <vt:lpstr>Barlow SemiCondensed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Sesiune Plenară_FC_2</dc:title>
  <dc:creator>Florian Ciolacu</dc:creator>
  <cp:lastModifiedBy>Patricia Ghita</cp:lastModifiedBy>
  <cp:revision>6</cp:revision>
  <dcterms:created xsi:type="dcterms:W3CDTF">2006-08-16T00:00:00Z</dcterms:created>
  <dcterms:modified xsi:type="dcterms:W3CDTF">2026-02-25T12:46:45Z</dcterms:modified>
  <dc:identifier>DAG1Ay1BmRQ</dc:identifier>
</cp:coreProperties>
</file>