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4" r:id="rId2"/>
    <p:sldId id="302" r:id="rId3"/>
    <p:sldId id="313" r:id="rId4"/>
    <p:sldId id="315" r:id="rId5"/>
    <p:sldId id="314" r:id="rId6"/>
    <p:sldId id="316" r:id="rId7"/>
    <p:sldId id="317" r:id="rId8"/>
    <p:sldId id="319" r:id="rId9"/>
    <p:sldId id="318" r:id="rId10"/>
    <p:sldId id="320" r:id="rId11"/>
    <p:sldId id="312" r:id="rId12"/>
    <p:sldId id="321" r:id="rId13"/>
    <p:sldId id="256" r:id="rId14"/>
    <p:sldId id="311" r:id="rId15"/>
    <p:sldId id="322" r:id="rId16"/>
    <p:sldId id="32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0A30"/>
    <a:srgbClr val="F5F7F9"/>
    <a:srgbClr val="D3B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61" autoAdjust="0"/>
    <p:restoredTop sz="94577"/>
  </p:normalViewPr>
  <p:slideViewPr>
    <p:cSldViewPr snapToGrid="0">
      <p:cViewPr varScale="1">
        <p:scale>
          <a:sx n="110" d="100"/>
          <a:sy n="110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psd_eu_area_prod_USDA_ROMANIA_HISTORY_2002-2025_final+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psd_eu_area_prod_USDA_ROMANIA_HISTORY_2002-2025_final+2026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psd_eu_area_prod_USDA_ROMANIA_HISTORY_2002-2025_final+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psd_eu_area_prod_USDA_ROMANIA_HISTORY_2002-2025_final+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psd_eu_area_prod_USDA_ROMANIA_HISTORY_2002-2025_final+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psd_eu_area_prod_USDA_ROMANIA_HISTORY_2002-2025_final+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psd_eu_area_prod_USDA_ROMANIA_HISTORY_2002-2025_final+202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work%20distribution%20in%20agri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work%20distribution%20in%20agri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psd_eu_area_prod_USDA_ROMANIA_HISTORY_2002-2025_final+2026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18838300749861"/>
          <c:y val="3.5834279156088618E-2"/>
          <c:w val="0.82176500644409978"/>
          <c:h val="0.83843724921589002"/>
        </c:manualLayout>
      </c:layout>
      <c:scatterChart>
        <c:scatterStyle val="lineMarker"/>
        <c:varyColors val="0"/>
        <c:ser>
          <c:idx val="0"/>
          <c:order val="0"/>
          <c:tx>
            <c:strRef>
              <c:f>WHEAT!$B$1</c:f>
              <c:strCache>
                <c:ptCount val="1"/>
                <c:pt idx="0">
                  <c:v>AREA HECTARES</c:v>
                </c:pt>
              </c:strCache>
            </c:strRef>
          </c:tx>
          <c:spPr>
            <a:ln w="25400" cap="rnd">
              <a:solidFill>
                <a:srgbClr val="00FF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4.3410847413679156E-2"/>
                  <c:y val="5.7041004622342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F3-4662-90C4-7416350E7100}"/>
                </c:ext>
              </c:extLst>
            </c:dLbl>
            <c:dLbl>
              <c:idx val="25"/>
              <c:layout>
                <c:manualLayout>
                  <c:x val="-1.72506728781163E-2"/>
                  <c:y val="6.27099885231550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F3-4662-90C4-7416350E7100}"/>
                </c:ext>
              </c:extLst>
            </c:dLbl>
            <c:dLbl>
              <c:idx val="2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F3-4662-90C4-7416350E71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25400" cap="rnd">
                <a:noFill/>
                <a:prstDash val="sysDash"/>
              </a:ln>
              <a:effectLst/>
            </c:spPr>
            <c:trendlineType val="poly"/>
            <c:order val="4"/>
            <c:dispRSqr val="0"/>
            <c:dispEq val="0"/>
          </c:trendline>
          <c:xVal>
            <c:numRef>
              <c:f>WHEAT!$A$2:$A$28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WHEAT!$B$2:$B$28</c:f>
              <c:numCache>
                <c:formatCode>#,##0</c:formatCode>
                <c:ptCount val="27"/>
                <c:pt idx="0">
                  <c:v>1942000</c:v>
                </c:pt>
                <c:pt idx="1">
                  <c:v>2543000</c:v>
                </c:pt>
                <c:pt idx="2">
                  <c:v>2190000</c:v>
                </c:pt>
                <c:pt idx="3">
                  <c:v>1500000</c:v>
                </c:pt>
                <c:pt idx="4">
                  <c:v>1800000</c:v>
                </c:pt>
                <c:pt idx="5">
                  <c:v>2100000</c:v>
                </c:pt>
                <c:pt idx="6">
                  <c:v>1800000</c:v>
                </c:pt>
                <c:pt idx="7">
                  <c:v>1850000</c:v>
                </c:pt>
                <c:pt idx="8">
                  <c:v>2173000</c:v>
                </c:pt>
                <c:pt idx="9">
                  <c:v>2150000</c:v>
                </c:pt>
                <c:pt idx="10">
                  <c:v>2150000</c:v>
                </c:pt>
                <c:pt idx="11">
                  <c:v>1945000</c:v>
                </c:pt>
                <c:pt idx="12">
                  <c:v>1991000</c:v>
                </c:pt>
                <c:pt idx="13">
                  <c:v>2100000</c:v>
                </c:pt>
                <c:pt idx="14">
                  <c:v>2109000</c:v>
                </c:pt>
                <c:pt idx="15">
                  <c:v>2106000</c:v>
                </c:pt>
                <c:pt idx="16">
                  <c:v>2138000</c:v>
                </c:pt>
                <c:pt idx="17">
                  <c:v>2053000</c:v>
                </c:pt>
                <c:pt idx="18">
                  <c:v>2116000</c:v>
                </c:pt>
                <c:pt idx="19">
                  <c:v>2168000</c:v>
                </c:pt>
                <c:pt idx="20">
                  <c:v>2145000</c:v>
                </c:pt>
                <c:pt idx="21">
                  <c:v>2175000</c:v>
                </c:pt>
                <c:pt idx="22">
                  <c:v>2169000</c:v>
                </c:pt>
                <c:pt idx="23">
                  <c:v>2314000</c:v>
                </c:pt>
                <c:pt idx="24">
                  <c:v>2270000</c:v>
                </c:pt>
                <c:pt idx="25">
                  <c:v>2370000</c:v>
                </c:pt>
                <c:pt idx="26">
                  <c:v>2480000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AEF3-4662-90C4-7416350E7100}"/>
            </c:ext>
          </c:extLst>
        </c:ser>
        <c:ser>
          <c:idx val="1"/>
          <c:order val="1"/>
          <c:tx>
            <c:strRef>
              <c:f>WHEAT!$C$1</c:f>
              <c:strCache>
                <c:ptCount val="1"/>
                <c:pt idx="0">
                  <c:v>PRODUCTION TONS</c:v>
                </c:pt>
              </c:strCache>
            </c:strRef>
          </c:tx>
          <c:spPr>
            <a:ln w="25400" cap="rnd">
              <a:solidFill>
                <a:srgbClr val="FF66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8.0620145196832693E-2"/>
                  <c:y val="1.1408200924468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F3-4662-90C4-7416350E7100}"/>
                </c:ext>
              </c:extLst>
            </c:dLbl>
            <c:dLbl>
              <c:idx val="3"/>
              <c:layout>
                <c:manualLayout>
                  <c:x val="-1.5503874076313975E-3"/>
                  <c:y val="-3.7076653004522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EF3-4662-90C4-7416350E7100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EF3-4662-90C4-7416350E7100}"/>
                </c:ext>
              </c:extLst>
            </c:dLbl>
            <c:dLbl>
              <c:idx val="25"/>
              <c:layout>
                <c:manualLayout>
                  <c:x val="1.1500448585410866E-2"/>
                  <c:y val="2.6875709367066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EF3-4662-90C4-7416350E7100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FF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EF3-4662-90C4-7416350E71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rgbClr val="00FF00"/>
                </a:solidFill>
                <a:prstDash val="sysDash"/>
              </a:ln>
              <a:effectLst/>
            </c:spPr>
            <c:trendlineType val="poly"/>
            <c:order val="4"/>
            <c:dispRSqr val="0"/>
            <c:dispEq val="0"/>
          </c:trendline>
          <c:xVal>
            <c:numRef>
              <c:f>WHEAT!$A$2:$A$28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WHEAT!$C$2:$C$28</c:f>
              <c:numCache>
                <c:formatCode>#,##0</c:formatCode>
                <c:ptCount val="27"/>
                <c:pt idx="0">
                  <c:v>4600000</c:v>
                </c:pt>
                <c:pt idx="1">
                  <c:v>6700000</c:v>
                </c:pt>
                <c:pt idx="2">
                  <c:v>4300000</c:v>
                </c:pt>
                <c:pt idx="3">
                  <c:v>2000000</c:v>
                </c:pt>
                <c:pt idx="4">
                  <c:v>6500000</c:v>
                </c:pt>
                <c:pt idx="5">
                  <c:v>5900000</c:v>
                </c:pt>
                <c:pt idx="6">
                  <c:v>4750000</c:v>
                </c:pt>
                <c:pt idx="7">
                  <c:v>3000000</c:v>
                </c:pt>
                <c:pt idx="8">
                  <c:v>7560000</c:v>
                </c:pt>
                <c:pt idx="9">
                  <c:v>5300000</c:v>
                </c:pt>
                <c:pt idx="10">
                  <c:v>5775000</c:v>
                </c:pt>
                <c:pt idx="11">
                  <c:v>7100000</c:v>
                </c:pt>
                <c:pt idx="12">
                  <c:v>5300000</c:v>
                </c:pt>
                <c:pt idx="13">
                  <c:v>7850000</c:v>
                </c:pt>
                <c:pt idx="14">
                  <c:v>7700000</c:v>
                </c:pt>
                <c:pt idx="15">
                  <c:v>7962000</c:v>
                </c:pt>
                <c:pt idx="16">
                  <c:v>8700000</c:v>
                </c:pt>
                <c:pt idx="17">
                  <c:v>9100000</c:v>
                </c:pt>
                <c:pt idx="18">
                  <c:v>8800000</c:v>
                </c:pt>
                <c:pt idx="19">
                  <c:v>8750000</c:v>
                </c:pt>
                <c:pt idx="20">
                  <c:v>6410000</c:v>
                </c:pt>
                <c:pt idx="21">
                  <c:v>11000000</c:v>
                </c:pt>
                <c:pt idx="22">
                  <c:v>8684000</c:v>
                </c:pt>
                <c:pt idx="23">
                  <c:v>10400000</c:v>
                </c:pt>
                <c:pt idx="24">
                  <c:v>9800000</c:v>
                </c:pt>
                <c:pt idx="25">
                  <c:v>13000000</c:v>
                </c:pt>
                <c:pt idx="26">
                  <c:v>13640000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AEF3-4662-90C4-7416350E7100}"/>
            </c:ext>
          </c:extLst>
        </c:ser>
        <c:ser>
          <c:idx val="2"/>
          <c:order val="2"/>
          <c:tx>
            <c:strRef>
              <c:f>WHEAT!$C$1</c:f>
              <c:strCache>
                <c:ptCount val="1"/>
                <c:pt idx="0">
                  <c:v>PRODUCTION TONS</c:v>
                </c:pt>
              </c:strCache>
            </c:strRef>
          </c:tx>
          <c:spPr>
            <a:ln w="95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3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xVal>
            <c:numRef>
              <c:f>WHEAT!$K$10</c:f>
              <c:numCache>
                <c:formatCode>General</c:formatCode>
                <c:ptCount val="1"/>
              </c:numCache>
            </c:numRef>
          </c:xVal>
          <c:yVal>
            <c:numRef>
              <c:f>WHEAT!$C$2:$C$27</c:f>
              <c:numCache>
                <c:formatCode>#,##0</c:formatCode>
                <c:ptCount val="26"/>
                <c:pt idx="0">
                  <c:v>4600000</c:v>
                </c:pt>
                <c:pt idx="1">
                  <c:v>6700000</c:v>
                </c:pt>
                <c:pt idx="2">
                  <c:v>4300000</c:v>
                </c:pt>
                <c:pt idx="3">
                  <c:v>2000000</c:v>
                </c:pt>
                <c:pt idx="4">
                  <c:v>6500000</c:v>
                </c:pt>
                <c:pt idx="5">
                  <c:v>5900000</c:v>
                </c:pt>
                <c:pt idx="6">
                  <c:v>4750000</c:v>
                </c:pt>
                <c:pt idx="7">
                  <c:v>3000000</c:v>
                </c:pt>
                <c:pt idx="8">
                  <c:v>7560000</c:v>
                </c:pt>
                <c:pt idx="9">
                  <c:v>5300000</c:v>
                </c:pt>
                <c:pt idx="10">
                  <c:v>5775000</c:v>
                </c:pt>
                <c:pt idx="11">
                  <c:v>7100000</c:v>
                </c:pt>
                <c:pt idx="12">
                  <c:v>5300000</c:v>
                </c:pt>
                <c:pt idx="13">
                  <c:v>7850000</c:v>
                </c:pt>
                <c:pt idx="14">
                  <c:v>7700000</c:v>
                </c:pt>
                <c:pt idx="15">
                  <c:v>7962000</c:v>
                </c:pt>
                <c:pt idx="16">
                  <c:v>8700000</c:v>
                </c:pt>
                <c:pt idx="17">
                  <c:v>9100000</c:v>
                </c:pt>
                <c:pt idx="18">
                  <c:v>8800000</c:v>
                </c:pt>
                <c:pt idx="19">
                  <c:v>8750000</c:v>
                </c:pt>
                <c:pt idx="20">
                  <c:v>6410000</c:v>
                </c:pt>
                <c:pt idx="21">
                  <c:v>11000000</c:v>
                </c:pt>
                <c:pt idx="22">
                  <c:v>8684000</c:v>
                </c:pt>
                <c:pt idx="23">
                  <c:v>10400000</c:v>
                </c:pt>
                <c:pt idx="24">
                  <c:v>9800000</c:v>
                </c:pt>
                <c:pt idx="25">
                  <c:v>13000000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AEF3-4662-90C4-7416350E71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9808719"/>
        <c:axId val="109813039"/>
      </c:scatterChart>
      <c:valAx>
        <c:axId val="109808719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>
              <a:noFill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bg1"/>
                    </a:solidFill>
                  </a:rPr>
                  <a:t>YEARS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813039"/>
        <c:crosses val="autoZero"/>
        <c:crossBetween val="midCat"/>
      </c:valAx>
      <c:valAx>
        <c:axId val="10981303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>
              <a:noFill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bg1"/>
                    </a:solidFill>
                  </a:rPr>
                  <a:t>RPODUCTION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80871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600" dirty="0"/>
              <a:t>ROMANIA PRODUCTII</a:t>
            </a:r>
            <a:r>
              <a:rPr lang="en-US" sz="1600" baseline="0" dirty="0"/>
              <a:t> 2025 VERSUS PROIECTII 2026|mil tone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5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'MAIN DATA'!$L$2</c:f>
              <c:strCache>
                <c:ptCount val="1"/>
                <c:pt idx="0">
                  <c:v>PROD 2025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'MAIN DATA'!$K$3:$K$8</c:f>
              <c:strCache>
                <c:ptCount val="6"/>
                <c:pt idx="0">
                  <c:v>GRAU</c:v>
                </c:pt>
                <c:pt idx="1">
                  <c:v>ORZ  TTL</c:v>
                </c:pt>
                <c:pt idx="2">
                  <c:v>PORUMB</c:v>
                </c:pt>
                <c:pt idx="3">
                  <c:v>RAPITA</c:v>
                </c:pt>
                <c:pt idx="4">
                  <c:v>SFS</c:v>
                </c:pt>
                <c:pt idx="5">
                  <c:v>SOIA</c:v>
                </c:pt>
              </c:strCache>
            </c:strRef>
          </c:cat>
          <c:val>
            <c:numRef>
              <c:f>'MAIN DATA'!$L$3:$L$8</c:f>
              <c:numCache>
                <c:formatCode>#,##0.00</c:formatCode>
                <c:ptCount val="6"/>
                <c:pt idx="0">
                  <c:v>13</c:v>
                </c:pt>
                <c:pt idx="1">
                  <c:v>3.4</c:v>
                </c:pt>
                <c:pt idx="2">
                  <c:v>6.1</c:v>
                </c:pt>
                <c:pt idx="3">
                  <c:v>2.8</c:v>
                </c:pt>
                <c:pt idx="4">
                  <c:v>1.9</c:v>
                </c:pt>
                <c:pt idx="5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DC-4BB8-8D74-D9486C3BEA92}"/>
            </c:ext>
          </c:extLst>
        </c:ser>
        <c:ser>
          <c:idx val="1"/>
          <c:order val="1"/>
          <c:tx>
            <c:strRef>
              <c:f>'MAIN DATA'!$M$2</c:f>
              <c:strCache>
                <c:ptCount val="1"/>
                <c:pt idx="0">
                  <c:v>PROD 2026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07DC-4BB8-8D74-D9486C3BEA92}"/>
              </c:ext>
            </c:extLst>
          </c:dPt>
          <c:dPt>
            <c:idx val="1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07DC-4BB8-8D74-D9486C3BEA92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07DC-4BB8-8D74-D9486C3BEA92}"/>
              </c:ext>
            </c:extLst>
          </c:dPt>
          <c:dPt>
            <c:idx val="3"/>
            <c:invertIfNegative val="0"/>
            <c:bubble3D val="0"/>
            <c:spPr>
              <a:solidFill>
                <a:srgbClr val="CC00FF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07DC-4BB8-8D74-D9486C3BEA92}"/>
              </c:ext>
            </c:extLst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A-07DC-4BB8-8D74-D9486C3BEA92}"/>
              </c:ext>
            </c:extLst>
          </c:dPt>
          <c:dLbls>
            <c:dLbl>
              <c:idx val="0"/>
              <c:layout>
                <c:manualLayout>
                  <c:x val="9.5693779904306216E-3"/>
                  <c:y val="-1.7801510633388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DC-4BB8-8D74-D9486C3BEA92}"/>
                </c:ext>
              </c:extLst>
            </c:dLbl>
            <c:dLbl>
              <c:idx val="1"/>
              <c:layout>
                <c:manualLayout>
                  <c:x val="7.9744816586921844E-3"/>
                  <c:y val="-2.1361812760066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DC-4BB8-8D74-D9486C3BEA92}"/>
                </c:ext>
              </c:extLst>
            </c:dLbl>
            <c:dLbl>
              <c:idx val="2"/>
              <c:layout>
                <c:manualLayout>
                  <c:x val="9.5693779904305644E-3"/>
                  <c:y val="-3.204271914010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7DC-4BB8-8D74-D9486C3BEA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'MAIN DATA'!$K$3:$K$8</c:f>
              <c:strCache>
                <c:ptCount val="6"/>
                <c:pt idx="0">
                  <c:v>GRAU</c:v>
                </c:pt>
                <c:pt idx="1">
                  <c:v>ORZ  TTL</c:v>
                </c:pt>
                <c:pt idx="2">
                  <c:v>PORUMB</c:v>
                </c:pt>
                <c:pt idx="3">
                  <c:v>RAPITA</c:v>
                </c:pt>
                <c:pt idx="4">
                  <c:v>SFS</c:v>
                </c:pt>
                <c:pt idx="5">
                  <c:v>SOIA</c:v>
                </c:pt>
              </c:strCache>
            </c:strRef>
          </c:cat>
          <c:val>
            <c:numRef>
              <c:f>'MAIN DATA'!$M$3:$M$8</c:f>
              <c:numCache>
                <c:formatCode>#,##0.00</c:formatCode>
                <c:ptCount val="6"/>
                <c:pt idx="0">
                  <c:v>13.65</c:v>
                </c:pt>
                <c:pt idx="1">
                  <c:v>3.9</c:v>
                </c:pt>
                <c:pt idx="2">
                  <c:v>11.55</c:v>
                </c:pt>
                <c:pt idx="3">
                  <c:v>3.35</c:v>
                </c:pt>
                <c:pt idx="4">
                  <c:v>2.57</c:v>
                </c:pt>
                <c:pt idx="5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7DC-4BB8-8D74-D9486C3BEA9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17114975"/>
        <c:axId val="1117143775"/>
        <c:axId val="0"/>
      </c:bar3DChart>
      <c:catAx>
        <c:axId val="1117114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7143775"/>
        <c:crosses val="autoZero"/>
        <c:auto val="1"/>
        <c:lblAlgn val="ctr"/>
        <c:lblOffset val="100"/>
        <c:noMultiLvlLbl val="0"/>
      </c:catAx>
      <c:valAx>
        <c:axId val="1117143775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11171149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4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0CA-4A81-868C-FA99538A9A86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B0CA-4A81-868C-FA99538A9A86}"/>
              </c:ext>
            </c:extLst>
          </c:dPt>
          <c:dPt>
            <c:idx val="2"/>
            <c:invertIfNegative val="0"/>
            <c:bubble3D val="0"/>
            <c:spPr>
              <a:solidFill>
                <a:srgbClr val="CC00CC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B0CA-4A81-868C-FA99538A9A86}"/>
              </c:ext>
            </c:extLst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B0CA-4A81-868C-FA99538A9A86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B0CA-4A81-868C-FA99538A9A86}"/>
              </c:ext>
            </c:extLst>
          </c:dPt>
          <c:dPt>
            <c:idx val="5"/>
            <c:invertIfNegative val="0"/>
            <c:bubble3D val="0"/>
            <c:spPr>
              <a:solidFill>
                <a:srgbClr val="CC00CC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B0CA-4A81-868C-FA99538A9A86}"/>
              </c:ext>
            </c:extLst>
          </c:dPt>
          <c:dPt>
            <c:idx val="6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B0CA-4A81-868C-FA99538A9A86}"/>
              </c:ext>
            </c:extLst>
          </c:dPt>
          <c:dPt>
            <c:idx val="7"/>
            <c:invertIfNegative val="0"/>
            <c:bubble3D val="0"/>
            <c:spPr>
              <a:solidFill>
                <a:srgbClr val="00FF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B0CA-4A81-868C-FA99538A9A86}"/>
              </c:ext>
            </c:extLst>
          </c:dPt>
          <c:dLbls>
            <c:dLbl>
              <c:idx val="0"/>
              <c:layout>
                <c:manualLayout>
                  <c:x val="2.017804154302670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CA-4A81-868C-FA99538A9A86}"/>
                </c:ext>
              </c:extLst>
            </c:dLbl>
            <c:dLbl>
              <c:idx val="1"/>
              <c:layout>
                <c:manualLayout>
                  <c:x val="1.06824925816023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CA-4A81-868C-FA99538A9A86}"/>
                </c:ext>
              </c:extLst>
            </c:dLbl>
            <c:dLbl>
              <c:idx val="2"/>
              <c:layout>
                <c:manualLayout>
                  <c:x val="1.7804154302670624E-2"/>
                  <c:y val="-8.828056924898958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0CA-4A81-868C-FA99538A9A86}"/>
                </c:ext>
              </c:extLst>
            </c:dLbl>
            <c:dLbl>
              <c:idx val="3"/>
              <c:layout>
                <c:manualLayout>
                  <c:x val="1.54302670623145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0CA-4A81-868C-FA99538A9A86}"/>
                </c:ext>
              </c:extLst>
            </c:dLbl>
            <c:dLbl>
              <c:idx val="4"/>
              <c:layout>
                <c:manualLayout>
                  <c:x val="1.7804154302670624E-2"/>
                  <c:y val="2.40767970200887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0CA-4A81-868C-FA99538A9A86}"/>
                </c:ext>
              </c:extLst>
            </c:dLbl>
            <c:dLbl>
              <c:idx val="5"/>
              <c:layout>
                <c:manualLayout>
                  <c:x val="8.3086053412462901E-3"/>
                  <c:y val="2.40767970200887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0CA-4A81-868C-FA99538A9A86}"/>
                </c:ext>
              </c:extLst>
            </c:dLbl>
            <c:dLbl>
              <c:idx val="6"/>
              <c:layout>
                <c:manualLayout>
                  <c:x val="9.49554896142433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0CA-4A81-868C-FA99538A9A86}"/>
                </c:ext>
              </c:extLst>
            </c:dLbl>
            <c:dLbl>
              <c:idx val="7"/>
              <c:layout>
                <c:manualLayout>
                  <c:x val="-5.4663483845865807E-3"/>
                  <c:y val="4.3117744610281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0CA-4A81-868C-FA99538A9A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Sheet1!$A$4:$A$11</c:f>
              <c:strCache>
                <c:ptCount val="8"/>
                <c:pt idx="0">
                  <c:v>ULEI SFS</c:v>
                </c:pt>
                <c:pt idx="1">
                  <c:v>SROT SFS</c:v>
                </c:pt>
                <c:pt idx="2">
                  <c:v>SROT RPS</c:v>
                </c:pt>
                <c:pt idx="3">
                  <c:v>SFS</c:v>
                </c:pt>
                <c:pt idx="4">
                  <c:v>PORUMB</c:v>
                </c:pt>
                <c:pt idx="5">
                  <c:v>RPS</c:v>
                </c:pt>
                <c:pt idx="6">
                  <c:v>ORZ</c:v>
                </c:pt>
                <c:pt idx="7">
                  <c:v>GRAU</c:v>
                </c:pt>
              </c:strCache>
            </c:strRef>
          </c:cat>
          <c:val>
            <c:numRef>
              <c:f>Sheet1!$B$4:$B$11</c:f>
              <c:numCache>
                <c:formatCode>#,##0</c:formatCode>
                <c:ptCount val="8"/>
                <c:pt idx="0">
                  <c:v>51500</c:v>
                </c:pt>
                <c:pt idx="1">
                  <c:v>126000</c:v>
                </c:pt>
                <c:pt idx="2">
                  <c:v>204000</c:v>
                </c:pt>
                <c:pt idx="3">
                  <c:v>658000</c:v>
                </c:pt>
                <c:pt idx="4">
                  <c:v>753500</c:v>
                </c:pt>
                <c:pt idx="5">
                  <c:v>2024500</c:v>
                </c:pt>
                <c:pt idx="6">
                  <c:v>2326000</c:v>
                </c:pt>
                <c:pt idx="7">
                  <c:v>6000000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0CA-4A81-868C-FA99538A9A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22067071"/>
        <c:axId val="1122066591"/>
        <c:axId val="0"/>
      </c:bar3DChart>
      <c:catAx>
        <c:axId val="11220670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2066591"/>
        <c:crosses val="autoZero"/>
        <c:auto val="1"/>
        <c:lblAlgn val="ctr"/>
        <c:lblOffset val="100"/>
        <c:noMultiLvlLbl val="0"/>
      </c:catAx>
      <c:valAx>
        <c:axId val="1122066591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1122067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302108479663366E-2"/>
          <c:y val="2.8368794326241134E-2"/>
          <c:w val="0.88747535469892302"/>
          <c:h val="0.82035181772491206"/>
        </c:manualLayout>
      </c:layout>
      <c:scatterChart>
        <c:scatterStyle val="lineMarker"/>
        <c:varyColors val="0"/>
        <c:ser>
          <c:idx val="0"/>
          <c:order val="0"/>
          <c:tx>
            <c:strRef>
              <c:f>BARLEY!$B$1</c:f>
              <c:strCache>
                <c:ptCount val="1"/>
                <c:pt idx="0">
                  <c:v>AREA HECTARES</c:v>
                </c:pt>
              </c:strCache>
            </c:strRef>
          </c:tx>
          <c:spPr>
            <a:ln w="19050" cap="rnd">
              <a:solidFill>
                <a:srgbClr val="00B05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chemeClr val="accent5">
                  <a:lumMod val="60000"/>
                  <a:lumOff val="40000"/>
                </a:schemeClr>
              </a:soli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2.7542719446997668E-17"/>
                  <c:y val="1.89125295508274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AD-4629-B3E4-C49DB38EA0C0}"/>
                </c:ext>
              </c:extLst>
            </c:dLbl>
            <c:dLbl>
              <c:idx val="25"/>
              <c:layout>
                <c:manualLayout>
                  <c:x val="0"/>
                  <c:y val="5.04334121355397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AD-4629-B3E4-C49DB38EA0C0}"/>
                </c:ext>
              </c:extLst>
            </c:dLbl>
            <c:dLbl>
              <c:idx val="2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AD-4629-B3E4-C49DB38EA0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BARLEY!$A$2:$A$28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BARLEY!$B$2:$B$28</c:f>
              <c:numCache>
                <c:formatCode>_(* #,##0_);_(* \(#,##0\);_(* "-"??_);_(@_)</c:formatCode>
                <c:ptCount val="27"/>
                <c:pt idx="0">
                  <c:v>213000</c:v>
                </c:pt>
                <c:pt idx="1">
                  <c:v>316000</c:v>
                </c:pt>
                <c:pt idx="2">
                  <c:v>296000</c:v>
                </c:pt>
                <c:pt idx="3">
                  <c:v>317000</c:v>
                </c:pt>
                <c:pt idx="4">
                  <c:v>400000</c:v>
                </c:pt>
                <c:pt idx="5">
                  <c:v>460000</c:v>
                </c:pt>
                <c:pt idx="6">
                  <c:v>325000</c:v>
                </c:pt>
                <c:pt idx="7">
                  <c:v>381000</c:v>
                </c:pt>
                <c:pt idx="8">
                  <c:v>412000</c:v>
                </c:pt>
                <c:pt idx="9">
                  <c:v>520000</c:v>
                </c:pt>
                <c:pt idx="10">
                  <c:v>517000</c:v>
                </c:pt>
                <c:pt idx="11">
                  <c:v>425000</c:v>
                </c:pt>
                <c:pt idx="12">
                  <c:v>410000</c:v>
                </c:pt>
                <c:pt idx="13">
                  <c:v>500000</c:v>
                </c:pt>
                <c:pt idx="14">
                  <c:v>512000</c:v>
                </c:pt>
                <c:pt idx="15">
                  <c:v>470000</c:v>
                </c:pt>
                <c:pt idx="16">
                  <c:v>482000</c:v>
                </c:pt>
                <c:pt idx="17">
                  <c:v>460000</c:v>
                </c:pt>
                <c:pt idx="18">
                  <c:v>423000</c:v>
                </c:pt>
                <c:pt idx="19">
                  <c:v>449000</c:v>
                </c:pt>
                <c:pt idx="20">
                  <c:v>438000</c:v>
                </c:pt>
                <c:pt idx="21">
                  <c:v>450000</c:v>
                </c:pt>
                <c:pt idx="22">
                  <c:v>426000</c:v>
                </c:pt>
                <c:pt idx="23">
                  <c:v>482000</c:v>
                </c:pt>
                <c:pt idx="24">
                  <c:v>540000</c:v>
                </c:pt>
                <c:pt idx="25">
                  <c:v>480000</c:v>
                </c:pt>
                <c:pt idx="26">
                  <c:v>520000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79AD-4629-B3E4-C49DB38EA0C0}"/>
            </c:ext>
          </c:extLst>
        </c:ser>
        <c:ser>
          <c:idx val="1"/>
          <c:order val="1"/>
          <c:tx>
            <c:strRef>
              <c:f>BARLEY!$C$1</c:f>
              <c:strCache>
                <c:ptCount val="1"/>
                <c:pt idx="0">
                  <c:v>PRODUCTION TONS</c:v>
                </c:pt>
              </c:strCache>
            </c:strRef>
          </c:tx>
          <c:spPr>
            <a:ln w="25400" cap="rnd" cmpd="sng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7.6619722841727009E-2"/>
                  <c:y val="3.7825059101654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AD-4629-B3E4-C49DB38EA0C0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9AD-4629-B3E4-C49DB38EA0C0}"/>
                </c:ext>
              </c:extLst>
            </c:dLbl>
            <c:dLbl>
              <c:idx val="7"/>
              <c:layout>
                <c:manualLayout>
                  <c:x val="6.009390026802116E-3"/>
                  <c:y val="-2.83687943262411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9AD-4629-B3E4-C49DB38EA0C0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9AD-4629-B3E4-C49DB38EA0C0}"/>
                </c:ext>
              </c:extLst>
            </c:dLbl>
            <c:dLbl>
              <c:idx val="2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9AD-4629-B3E4-C49DB38EA0C0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FF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9AD-4629-B3E4-C49DB38EA0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rgbClr val="00FF00"/>
                </a:solidFill>
                <a:prstDash val="sysDash"/>
              </a:ln>
              <a:effectLst/>
            </c:spPr>
            <c:trendlineType val="poly"/>
            <c:order val="4"/>
            <c:dispRSqr val="0"/>
            <c:dispEq val="0"/>
          </c:trendline>
          <c:xVal>
            <c:numRef>
              <c:f>BARLEY!$A$2:$A$28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BARLEY!$C$2:$C$28</c:f>
              <c:numCache>
                <c:formatCode>_(* #,##0_);_(* \(#,##0\);_(* "-"??_);_(@_)</c:formatCode>
                <c:ptCount val="27"/>
                <c:pt idx="0">
                  <c:v>570000</c:v>
                </c:pt>
                <c:pt idx="1">
                  <c:v>1055000</c:v>
                </c:pt>
                <c:pt idx="2">
                  <c:v>660000</c:v>
                </c:pt>
                <c:pt idx="3">
                  <c:v>540000</c:v>
                </c:pt>
                <c:pt idx="4">
                  <c:v>1400000</c:v>
                </c:pt>
                <c:pt idx="5">
                  <c:v>1134000</c:v>
                </c:pt>
                <c:pt idx="6">
                  <c:v>758000</c:v>
                </c:pt>
                <c:pt idx="7">
                  <c:v>537000</c:v>
                </c:pt>
                <c:pt idx="8">
                  <c:v>1250000</c:v>
                </c:pt>
                <c:pt idx="9">
                  <c:v>1180000</c:v>
                </c:pt>
                <c:pt idx="10">
                  <c:v>1250000</c:v>
                </c:pt>
                <c:pt idx="11">
                  <c:v>1300000</c:v>
                </c:pt>
                <c:pt idx="12">
                  <c:v>970000</c:v>
                </c:pt>
                <c:pt idx="13">
                  <c:v>1550000</c:v>
                </c:pt>
                <c:pt idx="14">
                  <c:v>1800000</c:v>
                </c:pt>
                <c:pt idx="15">
                  <c:v>1750000</c:v>
                </c:pt>
                <c:pt idx="16">
                  <c:v>1817000</c:v>
                </c:pt>
                <c:pt idx="17">
                  <c:v>1750000</c:v>
                </c:pt>
                <c:pt idx="18">
                  <c:v>1550000</c:v>
                </c:pt>
                <c:pt idx="19">
                  <c:v>1600000</c:v>
                </c:pt>
                <c:pt idx="20">
                  <c:v>1121000</c:v>
                </c:pt>
                <c:pt idx="21">
                  <c:v>2200000</c:v>
                </c:pt>
                <c:pt idx="22">
                  <c:v>1800000</c:v>
                </c:pt>
                <c:pt idx="23">
                  <c:v>2300000</c:v>
                </c:pt>
                <c:pt idx="24">
                  <c:v>2400000</c:v>
                </c:pt>
                <c:pt idx="25">
                  <c:v>3000000</c:v>
                </c:pt>
                <c:pt idx="26">
                  <c:v>3380000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79AD-4629-B3E4-C49DB38EA0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85275696"/>
        <c:axId val="1885272336"/>
      </c:scatterChart>
      <c:valAx>
        <c:axId val="188527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5272336"/>
        <c:crosses val="autoZero"/>
        <c:crossBetween val="midCat"/>
      </c:valAx>
      <c:valAx>
        <c:axId val="1885272336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52756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RPS!$B$1</c:f>
              <c:strCache>
                <c:ptCount val="1"/>
                <c:pt idx="0">
                  <c:v>AREA HECTARES</c:v>
                </c:pt>
              </c:strCache>
            </c:strRef>
          </c:tx>
          <c:spPr>
            <a:ln w="22225" cap="rnd">
              <a:solidFill>
                <a:srgbClr val="00B05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7.0704025080949653E-2"/>
                  <c:y val="-3.3044192314076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A7-4F4E-A8A3-10E3C904B347}"/>
                </c:ext>
              </c:extLst>
            </c:dLbl>
            <c:dLbl>
              <c:idx val="25"/>
              <c:layout>
                <c:manualLayout>
                  <c:x val="-1.7676006270237531E-2"/>
                  <c:y val="6.60883846281538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A7-4F4E-A8A3-10E3C904B347}"/>
                </c:ext>
              </c:extLst>
            </c:dLbl>
            <c:dLbl>
              <c:idx val="2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DA7-4F4E-A8A3-10E3C904B3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RPS!$A$2:$A$28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RPS!$B$2:$B$28</c:f>
              <c:numCache>
                <c:formatCode>_(* #,##0_);_(* \(#,##0\);_(* "-"??_);_(@_)</c:formatCode>
                <c:ptCount val="27"/>
                <c:pt idx="0">
                  <c:v>58000</c:v>
                </c:pt>
                <c:pt idx="1">
                  <c:v>81000</c:v>
                </c:pt>
                <c:pt idx="2">
                  <c:v>80000</c:v>
                </c:pt>
                <c:pt idx="3">
                  <c:v>20000</c:v>
                </c:pt>
                <c:pt idx="4">
                  <c:v>75000</c:v>
                </c:pt>
                <c:pt idx="5">
                  <c:v>70000</c:v>
                </c:pt>
                <c:pt idx="6">
                  <c:v>104000</c:v>
                </c:pt>
                <c:pt idx="7">
                  <c:v>340000</c:v>
                </c:pt>
                <c:pt idx="8">
                  <c:v>385000</c:v>
                </c:pt>
                <c:pt idx="9">
                  <c:v>438000</c:v>
                </c:pt>
                <c:pt idx="10">
                  <c:v>580000</c:v>
                </c:pt>
                <c:pt idx="11">
                  <c:v>382000</c:v>
                </c:pt>
                <c:pt idx="12">
                  <c:v>108000</c:v>
                </c:pt>
                <c:pt idx="13">
                  <c:v>290000</c:v>
                </c:pt>
                <c:pt idx="14">
                  <c:v>430000</c:v>
                </c:pt>
                <c:pt idx="15">
                  <c:v>410000</c:v>
                </c:pt>
                <c:pt idx="16">
                  <c:v>480000</c:v>
                </c:pt>
                <c:pt idx="17">
                  <c:v>650000</c:v>
                </c:pt>
                <c:pt idx="18">
                  <c:v>750000</c:v>
                </c:pt>
                <c:pt idx="19">
                  <c:v>290000</c:v>
                </c:pt>
                <c:pt idx="20">
                  <c:v>345000</c:v>
                </c:pt>
                <c:pt idx="21">
                  <c:v>480000</c:v>
                </c:pt>
                <c:pt idx="22">
                  <c:v>520000</c:v>
                </c:pt>
                <c:pt idx="23">
                  <c:v>700000</c:v>
                </c:pt>
                <c:pt idx="24">
                  <c:v>380000</c:v>
                </c:pt>
                <c:pt idx="25">
                  <c:v>880000</c:v>
                </c:pt>
                <c:pt idx="26">
                  <c:v>1000000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7DA7-4F4E-A8A3-10E3C904B347}"/>
            </c:ext>
          </c:extLst>
        </c:ser>
        <c:ser>
          <c:idx val="1"/>
          <c:order val="1"/>
          <c:tx>
            <c:strRef>
              <c:f>RPS!$C$1</c:f>
              <c:strCache>
                <c:ptCount val="1"/>
                <c:pt idx="0">
                  <c:v>PRODUCTION TONS</c:v>
                </c:pt>
              </c:strCache>
            </c:strRef>
          </c:tx>
          <c:spPr>
            <a:ln w="22225" cap="rnd">
              <a:solidFill>
                <a:srgbClr val="CC00CC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5.3357751612002423E-2"/>
                  <c:y val="-7.9125229162774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DA7-4F4E-A8A3-10E3C904B347}"/>
                </c:ext>
              </c:extLst>
            </c:dLbl>
            <c:dLbl>
              <c:idx val="23"/>
              <c:layout>
                <c:manualLayout>
                  <c:x val="-0.1060656170346392"/>
                  <c:y val="9.73236009732360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A7-4F4E-A8A3-10E3C904B347}"/>
                </c:ext>
              </c:extLst>
            </c:dLbl>
            <c:dLbl>
              <c:idx val="2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DA7-4F4E-A8A3-10E3C904B347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FF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DA7-4F4E-A8A3-10E3C904B3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rgbClr val="00FF00"/>
                </a:solidFill>
                <a:prstDash val="sysDash"/>
              </a:ln>
              <a:effectLst/>
            </c:spPr>
            <c:trendlineType val="poly"/>
            <c:order val="4"/>
            <c:dispRSqr val="0"/>
            <c:dispEq val="0"/>
          </c:trendline>
          <c:xVal>
            <c:numRef>
              <c:f>RPS!$A$2:$A$28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RPS!$C$2:$C$28</c:f>
              <c:numCache>
                <c:formatCode>_(* #,##0_);_(* \(#,##0\);_(* "-"??_);_(@_)</c:formatCode>
                <c:ptCount val="27"/>
                <c:pt idx="0">
                  <c:v>76000</c:v>
                </c:pt>
                <c:pt idx="1">
                  <c:v>102000</c:v>
                </c:pt>
                <c:pt idx="2">
                  <c:v>100000</c:v>
                </c:pt>
                <c:pt idx="3">
                  <c:v>20000</c:v>
                </c:pt>
                <c:pt idx="4">
                  <c:v>101000</c:v>
                </c:pt>
                <c:pt idx="5">
                  <c:v>90000</c:v>
                </c:pt>
                <c:pt idx="6">
                  <c:v>175000</c:v>
                </c:pt>
                <c:pt idx="7">
                  <c:v>375000</c:v>
                </c:pt>
                <c:pt idx="8">
                  <c:v>720000</c:v>
                </c:pt>
                <c:pt idx="9">
                  <c:v>680000</c:v>
                </c:pt>
                <c:pt idx="10">
                  <c:v>1050000</c:v>
                </c:pt>
                <c:pt idx="11">
                  <c:v>750000</c:v>
                </c:pt>
                <c:pt idx="12">
                  <c:v>165000</c:v>
                </c:pt>
                <c:pt idx="13">
                  <c:v>710000</c:v>
                </c:pt>
                <c:pt idx="14">
                  <c:v>1360000</c:v>
                </c:pt>
                <c:pt idx="15">
                  <c:v>1125000</c:v>
                </c:pt>
                <c:pt idx="16">
                  <c:v>1750000</c:v>
                </c:pt>
                <c:pt idx="17">
                  <c:v>1900000</c:v>
                </c:pt>
                <c:pt idx="18">
                  <c:v>1640000</c:v>
                </c:pt>
                <c:pt idx="19">
                  <c:v>686000</c:v>
                </c:pt>
                <c:pt idx="20">
                  <c:v>800000</c:v>
                </c:pt>
                <c:pt idx="21">
                  <c:v>1630000</c:v>
                </c:pt>
                <c:pt idx="22">
                  <c:v>1300000</c:v>
                </c:pt>
                <c:pt idx="23">
                  <c:v>2473000</c:v>
                </c:pt>
                <c:pt idx="24">
                  <c:v>1100000</c:v>
                </c:pt>
                <c:pt idx="25">
                  <c:v>2800000</c:v>
                </c:pt>
                <c:pt idx="26">
                  <c:v>3350000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7DA7-4F4E-A8A3-10E3C904B3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99136511"/>
        <c:axId val="1499130751"/>
      </c:scatterChart>
      <c:valAx>
        <c:axId val="1499136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130751"/>
        <c:crosses val="autoZero"/>
        <c:crossBetween val="midCat"/>
      </c:valAx>
      <c:valAx>
        <c:axId val="1499130751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13651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8707072895115995"/>
          <c:y val="1.9826515388446188E-2"/>
          <c:w val="0.69656244065031003"/>
          <c:h val="6.23713032785562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SFS!$B$1</c:f>
              <c:strCache>
                <c:ptCount val="1"/>
                <c:pt idx="0">
                  <c:v>AREA HECTARES</c:v>
                </c:pt>
              </c:strCache>
            </c:strRef>
          </c:tx>
          <c:spPr>
            <a:ln w="22225" cap="rnd">
              <a:solidFill>
                <a:srgbClr val="00B05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1.5972843650385867E-2"/>
                  <c:y val="7.494145199063231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FF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622-4CBD-8D22-EAAC5D2E6FCC}"/>
                </c:ext>
              </c:extLst>
            </c:dLbl>
            <c:dLbl>
              <c:idx val="25"/>
              <c:layout>
                <c:manualLayout>
                  <c:x val="-5.4307668411311925E-2"/>
                  <c:y val="6.86963309914129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FF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22-4CBD-8D22-EAAC5D2E6FCC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FF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622-4CBD-8D22-EAAC5D2E6F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SFS!$A$2:$A$28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SFS!$B$2:$B$28</c:f>
              <c:numCache>
                <c:formatCode>_(* #,##0_);_(* \(#,##0\);_(* "-"??_);_(@_)</c:formatCode>
                <c:ptCount val="27"/>
                <c:pt idx="0">
                  <c:v>822000</c:v>
                </c:pt>
                <c:pt idx="1">
                  <c:v>790000</c:v>
                </c:pt>
                <c:pt idx="2">
                  <c:v>880000</c:v>
                </c:pt>
                <c:pt idx="3">
                  <c:v>1100000</c:v>
                </c:pt>
                <c:pt idx="4">
                  <c:v>950000</c:v>
                </c:pt>
                <c:pt idx="5">
                  <c:v>962000</c:v>
                </c:pt>
                <c:pt idx="6">
                  <c:v>1050000</c:v>
                </c:pt>
                <c:pt idx="7">
                  <c:v>800000</c:v>
                </c:pt>
                <c:pt idx="8">
                  <c:v>810000</c:v>
                </c:pt>
                <c:pt idx="9">
                  <c:v>770000</c:v>
                </c:pt>
                <c:pt idx="10">
                  <c:v>795000</c:v>
                </c:pt>
                <c:pt idx="11">
                  <c:v>995000</c:v>
                </c:pt>
                <c:pt idx="12">
                  <c:v>1120000</c:v>
                </c:pt>
                <c:pt idx="13">
                  <c:v>1100000</c:v>
                </c:pt>
                <c:pt idx="14">
                  <c:v>1025000</c:v>
                </c:pt>
                <c:pt idx="15">
                  <c:v>1012000</c:v>
                </c:pt>
                <c:pt idx="16">
                  <c:v>1040000</c:v>
                </c:pt>
                <c:pt idx="17">
                  <c:v>1100000</c:v>
                </c:pt>
                <c:pt idx="18">
                  <c:v>1007000</c:v>
                </c:pt>
                <c:pt idx="19">
                  <c:v>1283000</c:v>
                </c:pt>
                <c:pt idx="20">
                  <c:v>1194000</c:v>
                </c:pt>
                <c:pt idx="21">
                  <c:v>1124000</c:v>
                </c:pt>
                <c:pt idx="22">
                  <c:v>1093000</c:v>
                </c:pt>
                <c:pt idx="23">
                  <c:v>1072000</c:v>
                </c:pt>
                <c:pt idx="24">
                  <c:v>1300000</c:v>
                </c:pt>
                <c:pt idx="25">
                  <c:v>1080000</c:v>
                </c:pt>
                <c:pt idx="26">
                  <c:v>1165000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622-4CBD-8D22-EAAC5D2E6FCC}"/>
            </c:ext>
          </c:extLst>
        </c:ser>
        <c:ser>
          <c:idx val="1"/>
          <c:order val="1"/>
          <c:tx>
            <c:strRef>
              <c:f>SFS!$C$1</c:f>
              <c:strCache>
                <c:ptCount val="1"/>
                <c:pt idx="0">
                  <c:v>PRODUCTION TONS</c:v>
                </c:pt>
              </c:strCache>
            </c:strRef>
          </c:tx>
          <c:spPr>
            <a:ln w="25400" cap="rnd">
              <a:solidFill>
                <a:srgbClr val="FF00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0.10890410571255549"/>
                  <c:y val="-1.8216821257998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622-4CBD-8D22-EAAC5D2E6FCC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622-4CBD-8D22-EAAC5D2E6FCC}"/>
                </c:ext>
              </c:extLst>
            </c:dLbl>
            <c:dLbl>
              <c:idx val="19"/>
              <c:layout>
                <c:manualLayout>
                  <c:x val="-0.10073073691077582"/>
                  <c:y val="-3.5298841202465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622-4CBD-8D22-EAAC5D2E6FCC}"/>
                </c:ext>
              </c:extLst>
            </c:dLbl>
            <c:dLbl>
              <c:idx val="24"/>
              <c:layout>
                <c:manualLayout>
                  <c:x val="1.4375559285347188E-2"/>
                  <c:y val="3.434816549570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622-4CBD-8D22-EAAC5D2E6FCC}"/>
                </c:ext>
              </c:extLst>
            </c:dLbl>
            <c:dLbl>
              <c:idx val="25"/>
              <c:layout>
                <c:manualLayout>
                  <c:x val="-4.791853095115651E-3"/>
                  <c:y val="-3.4348165495706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622-4CBD-8D22-EAAC5D2E6FCC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FF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622-4CBD-8D22-EAAC5D2E6F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rgbClr val="00FF00"/>
                </a:solidFill>
                <a:prstDash val="sysDash"/>
              </a:ln>
              <a:effectLst/>
            </c:spPr>
            <c:trendlineType val="poly"/>
            <c:order val="4"/>
            <c:dispRSqr val="0"/>
            <c:dispEq val="0"/>
          </c:trendline>
          <c:xVal>
            <c:numRef>
              <c:f>SFS!$A$2:$A$28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SFS!$C$2:$C$28</c:f>
              <c:numCache>
                <c:formatCode>_(* #,##0_);_(* \(#,##0\);_(* "-"??_);_(@_)</c:formatCode>
                <c:ptCount val="27"/>
                <c:pt idx="0">
                  <c:v>717000</c:v>
                </c:pt>
                <c:pt idx="1">
                  <c:v>744000</c:v>
                </c:pt>
                <c:pt idx="2">
                  <c:v>890000</c:v>
                </c:pt>
                <c:pt idx="3">
                  <c:v>1400000</c:v>
                </c:pt>
                <c:pt idx="4">
                  <c:v>1425000</c:v>
                </c:pt>
                <c:pt idx="5">
                  <c:v>1335000</c:v>
                </c:pt>
                <c:pt idx="6">
                  <c:v>1500000</c:v>
                </c:pt>
                <c:pt idx="7">
                  <c:v>540000</c:v>
                </c:pt>
                <c:pt idx="8">
                  <c:v>1200000</c:v>
                </c:pt>
                <c:pt idx="9">
                  <c:v>1100000</c:v>
                </c:pt>
                <c:pt idx="10">
                  <c:v>1270000</c:v>
                </c:pt>
                <c:pt idx="11">
                  <c:v>1790000</c:v>
                </c:pt>
                <c:pt idx="12">
                  <c:v>1480000</c:v>
                </c:pt>
                <c:pt idx="13">
                  <c:v>2150000</c:v>
                </c:pt>
                <c:pt idx="14">
                  <c:v>2000000</c:v>
                </c:pt>
                <c:pt idx="15">
                  <c:v>1750000</c:v>
                </c:pt>
                <c:pt idx="16">
                  <c:v>2032000</c:v>
                </c:pt>
                <c:pt idx="17">
                  <c:v>2700000</c:v>
                </c:pt>
                <c:pt idx="18">
                  <c:v>2700000</c:v>
                </c:pt>
                <c:pt idx="19">
                  <c:v>2900000</c:v>
                </c:pt>
                <c:pt idx="20">
                  <c:v>2071000</c:v>
                </c:pt>
                <c:pt idx="21">
                  <c:v>2843000</c:v>
                </c:pt>
                <c:pt idx="22">
                  <c:v>2200000</c:v>
                </c:pt>
                <c:pt idx="23">
                  <c:v>2300000</c:v>
                </c:pt>
                <c:pt idx="24">
                  <c:v>1570000</c:v>
                </c:pt>
                <c:pt idx="25">
                  <c:v>1960000</c:v>
                </c:pt>
                <c:pt idx="26">
                  <c:v>2563000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3622-4CBD-8D22-EAAC5D2E6F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99136511"/>
        <c:axId val="1499139391"/>
      </c:scatterChart>
      <c:valAx>
        <c:axId val="1499136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139391"/>
        <c:crosses val="autoZero"/>
        <c:crossBetween val="midCat"/>
      </c:valAx>
      <c:valAx>
        <c:axId val="1499139391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13651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722467699100068"/>
          <c:y val="1.5242176076279859E-2"/>
          <c:w val="0.6520148201088124"/>
          <c:h val="5.41520104041881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179718044709725E-2"/>
          <c:y val="6.170395592541774E-2"/>
          <c:w val="0.87478000592698812"/>
          <c:h val="0.78006923264935812"/>
        </c:manualLayout>
      </c:layout>
      <c:scatterChart>
        <c:scatterStyle val="lineMarker"/>
        <c:varyColors val="0"/>
        <c:ser>
          <c:idx val="1"/>
          <c:order val="0"/>
          <c:tx>
            <c:strRef>
              <c:f>CORN!$B$1</c:f>
              <c:strCache>
                <c:ptCount val="1"/>
                <c:pt idx="0">
                  <c:v>AREA HECTARES</c:v>
                </c:pt>
              </c:strCache>
            </c:strRef>
          </c:tx>
          <c:spPr>
            <a:ln w="34925" cap="rnd">
              <a:solidFill>
                <a:srgbClr val="FF66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2.9327044934596952E-2"/>
                  <c:y val="5.83232003363661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28D-4B7C-B8C0-7A3BFD35FAA3}"/>
                </c:ext>
              </c:extLst>
            </c:dLbl>
            <c:dLbl>
              <c:idx val="25"/>
              <c:layout>
                <c:manualLayout>
                  <c:x val="-3.2120096833129996E-2"/>
                  <c:y val="7.12839115222253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8D-4B7C-B8C0-7A3BFD35FAA3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28D-4B7C-B8C0-7A3BFD35FA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CORN!$A$2:$A$28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CORN!$B$2:$B$28</c:f>
              <c:numCache>
                <c:formatCode>#,##0</c:formatCode>
                <c:ptCount val="27"/>
                <c:pt idx="0">
                  <c:v>2860000</c:v>
                </c:pt>
                <c:pt idx="1">
                  <c:v>2910000</c:v>
                </c:pt>
                <c:pt idx="2">
                  <c:v>2666000</c:v>
                </c:pt>
                <c:pt idx="3">
                  <c:v>2700000</c:v>
                </c:pt>
                <c:pt idx="4">
                  <c:v>3000000</c:v>
                </c:pt>
                <c:pt idx="5">
                  <c:v>2950000</c:v>
                </c:pt>
                <c:pt idx="6">
                  <c:v>2560000</c:v>
                </c:pt>
                <c:pt idx="7">
                  <c:v>2546000</c:v>
                </c:pt>
                <c:pt idx="8">
                  <c:v>2450000</c:v>
                </c:pt>
                <c:pt idx="9">
                  <c:v>2350000</c:v>
                </c:pt>
                <c:pt idx="10">
                  <c:v>2250000</c:v>
                </c:pt>
                <c:pt idx="11">
                  <c:v>2550000</c:v>
                </c:pt>
                <c:pt idx="12">
                  <c:v>2730000</c:v>
                </c:pt>
                <c:pt idx="13">
                  <c:v>2526000</c:v>
                </c:pt>
                <c:pt idx="14">
                  <c:v>2550000</c:v>
                </c:pt>
                <c:pt idx="15">
                  <c:v>2625000</c:v>
                </c:pt>
                <c:pt idx="16">
                  <c:v>2581000</c:v>
                </c:pt>
                <c:pt idx="17">
                  <c:v>2405000</c:v>
                </c:pt>
                <c:pt idx="18">
                  <c:v>2444000</c:v>
                </c:pt>
                <c:pt idx="19">
                  <c:v>2678000</c:v>
                </c:pt>
                <c:pt idx="20">
                  <c:v>2560000</c:v>
                </c:pt>
                <c:pt idx="21">
                  <c:v>2554000</c:v>
                </c:pt>
                <c:pt idx="22">
                  <c:v>2431000</c:v>
                </c:pt>
                <c:pt idx="23">
                  <c:v>2164000</c:v>
                </c:pt>
                <c:pt idx="24">
                  <c:v>2200000</c:v>
                </c:pt>
                <c:pt idx="25">
                  <c:v>1868000</c:v>
                </c:pt>
                <c:pt idx="26">
                  <c:v>1540000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28D-4B7C-B8C0-7A3BFD35FAA3}"/>
            </c:ext>
          </c:extLst>
        </c:ser>
        <c:ser>
          <c:idx val="2"/>
          <c:order val="1"/>
          <c:tx>
            <c:strRef>
              <c:f>CORN!$C$1</c:f>
              <c:strCache>
                <c:ptCount val="1"/>
                <c:pt idx="0">
                  <c:v>PRODUCTION TONS</c:v>
                </c:pt>
              </c:strCache>
            </c:strRef>
          </c:tx>
          <c:spPr>
            <a:ln w="34925" cap="rnd">
              <a:solidFill>
                <a:srgbClr val="FFFF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chemeClr val="accent5">
                  <a:lumMod val="60000"/>
                  <a:lumOff val="40000"/>
                </a:schemeClr>
              </a:solidFill>
              <a:ln w="9525">
                <a:solidFill>
                  <a:schemeClr val="accent3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28D-4B7C-B8C0-7A3BFD35FAA3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8D-4B7C-B8C0-7A3BFD35FAA3}"/>
                </c:ext>
              </c:extLst>
            </c:dLbl>
            <c:dLbl>
              <c:idx val="18"/>
              <c:layout>
                <c:manualLayout>
                  <c:x val="-0.12010123163692095"/>
                  <c:y val="-2.2681244575253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28D-4B7C-B8C0-7A3BFD35FAA3}"/>
                </c:ext>
              </c:extLst>
            </c:dLbl>
            <c:dLbl>
              <c:idx val="24"/>
              <c:layout>
                <c:manualLayout>
                  <c:x val="2.0947889238997718E-2"/>
                  <c:y val="1.6200888982323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8D-4B7C-B8C0-7A3BFD35FAA3}"/>
                </c:ext>
              </c:extLst>
            </c:dLbl>
            <c:dLbl>
              <c:idx val="25"/>
              <c:layout>
                <c:manualLayout>
                  <c:x val="-2.7930518985330431E-3"/>
                  <c:y val="7.12839115222253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28D-4B7C-B8C0-7A3BFD35FAA3}"/>
                </c:ext>
              </c:extLst>
            </c:dLbl>
            <c:dLbl>
              <c:idx val="2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28D-4B7C-B8C0-7A3BFD35FA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rgbClr val="00FF00"/>
                </a:solidFill>
                <a:prstDash val="sysDash"/>
              </a:ln>
              <a:effectLst/>
            </c:spPr>
            <c:trendlineType val="poly"/>
            <c:order val="4"/>
            <c:dispRSqr val="0"/>
            <c:dispEq val="0"/>
          </c:trendline>
          <c:xVal>
            <c:numRef>
              <c:f>CORN!$A$2:$A$28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CORN!$C$2:$C$28</c:f>
              <c:numCache>
                <c:formatCode>#,##0</c:formatCode>
                <c:ptCount val="27"/>
                <c:pt idx="0">
                  <c:v>4800000</c:v>
                </c:pt>
                <c:pt idx="1">
                  <c:v>7000000</c:v>
                </c:pt>
                <c:pt idx="2">
                  <c:v>7300000</c:v>
                </c:pt>
                <c:pt idx="3">
                  <c:v>7020000</c:v>
                </c:pt>
                <c:pt idx="4">
                  <c:v>12000000</c:v>
                </c:pt>
                <c:pt idx="5">
                  <c:v>10300000</c:v>
                </c:pt>
                <c:pt idx="6">
                  <c:v>8500000</c:v>
                </c:pt>
                <c:pt idx="7">
                  <c:v>3927000</c:v>
                </c:pt>
                <c:pt idx="8">
                  <c:v>7870000</c:v>
                </c:pt>
                <c:pt idx="9">
                  <c:v>7500000</c:v>
                </c:pt>
                <c:pt idx="10">
                  <c:v>8700000</c:v>
                </c:pt>
                <c:pt idx="11">
                  <c:v>10500000</c:v>
                </c:pt>
                <c:pt idx="12">
                  <c:v>6100000</c:v>
                </c:pt>
                <c:pt idx="13">
                  <c:v>10800000</c:v>
                </c:pt>
                <c:pt idx="14">
                  <c:v>11600000</c:v>
                </c:pt>
                <c:pt idx="15">
                  <c:v>9000000</c:v>
                </c:pt>
                <c:pt idx="16">
                  <c:v>10200000</c:v>
                </c:pt>
                <c:pt idx="17">
                  <c:v>11900000</c:v>
                </c:pt>
                <c:pt idx="18">
                  <c:v>14000000</c:v>
                </c:pt>
                <c:pt idx="19">
                  <c:v>14300000</c:v>
                </c:pt>
                <c:pt idx="20">
                  <c:v>10800000</c:v>
                </c:pt>
                <c:pt idx="21">
                  <c:v>13700000</c:v>
                </c:pt>
                <c:pt idx="22">
                  <c:v>8500000</c:v>
                </c:pt>
                <c:pt idx="23">
                  <c:v>10200000</c:v>
                </c:pt>
                <c:pt idx="24">
                  <c:v>6700000</c:v>
                </c:pt>
                <c:pt idx="25">
                  <c:v>6400000</c:v>
                </c:pt>
                <c:pt idx="26">
                  <c:v>11550000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E28D-4B7C-B8C0-7A3BFD35FA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1512767"/>
        <c:axId val="1397605183"/>
      </c:scatterChart>
      <c:valAx>
        <c:axId val="128151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7605183"/>
        <c:crosses val="autoZero"/>
        <c:crossBetween val="midCat"/>
      </c:valAx>
      <c:valAx>
        <c:axId val="1397605183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512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627480359421474E-2"/>
          <c:y val="2.5200458190148912E-2"/>
          <c:w val="0.9141850549313747"/>
          <c:h val="0.90067952846100419"/>
        </c:manualLayout>
      </c:layout>
      <c:scatterChart>
        <c:scatterStyle val="lineMarker"/>
        <c:varyColors val="0"/>
        <c:ser>
          <c:idx val="0"/>
          <c:order val="0"/>
          <c:tx>
            <c:strRef>
              <c:f>SOYBEAN!$B$1</c:f>
              <c:strCache>
                <c:ptCount val="1"/>
                <c:pt idx="0">
                  <c:v>AREA HECTARES</c:v>
                </c:pt>
              </c:strCache>
            </c:strRef>
          </c:tx>
          <c:spPr>
            <a:ln w="25400" cap="rnd">
              <a:solidFill>
                <a:srgbClr val="00B05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3.6504679784973397E-3"/>
                  <c:y val="0.133137563354425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C6-4F0A-9B22-4972CAEC7725}"/>
                </c:ext>
              </c:extLst>
            </c:dLbl>
            <c:dLbl>
              <c:idx val="25"/>
              <c:layout>
                <c:manualLayout>
                  <c:x val="-5.4757019677459599E-2"/>
                  <c:y val="9.006364579858165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C6-4F0A-9B22-4972CAEC7725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1C6-4F0A-9B22-4972CAEC77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SOYBEAN!$A$2:$A$28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SOYBEAN!$B$2:$B$28</c:f>
              <c:numCache>
                <c:formatCode>_(* #,##0_);_(* \(#,##0\);_(* "-"??_);_(@_)</c:formatCode>
                <c:ptCount val="27"/>
                <c:pt idx="0">
                  <c:v>91000</c:v>
                </c:pt>
                <c:pt idx="1">
                  <c:v>41000</c:v>
                </c:pt>
                <c:pt idx="2">
                  <c:v>62000</c:v>
                </c:pt>
                <c:pt idx="3">
                  <c:v>110000</c:v>
                </c:pt>
                <c:pt idx="4">
                  <c:v>122000</c:v>
                </c:pt>
                <c:pt idx="5">
                  <c:v>121000</c:v>
                </c:pt>
                <c:pt idx="6">
                  <c:v>190000</c:v>
                </c:pt>
                <c:pt idx="7">
                  <c:v>113000</c:v>
                </c:pt>
                <c:pt idx="8">
                  <c:v>52000</c:v>
                </c:pt>
                <c:pt idx="9">
                  <c:v>48000</c:v>
                </c:pt>
                <c:pt idx="10">
                  <c:v>63000</c:v>
                </c:pt>
                <c:pt idx="11">
                  <c:v>72000</c:v>
                </c:pt>
                <c:pt idx="12">
                  <c:v>75000</c:v>
                </c:pt>
                <c:pt idx="13">
                  <c:v>75000</c:v>
                </c:pt>
                <c:pt idx="14">
                  <c:v>86000</c:v>
                </c:pt>
                <c:pt idx="15">
                  <c:v>128000</c:v>
                </c:pt>
                <c:pt idx="16">
                  <c:v>127000</c:v>
                </c:pt>
                <c:pt idx="17">
                  <c:v>165000</c:v>
                </c:pt>
                <c:pt idx="18">
                  <c:v>165000</c:v>
                </c:pt>
                <c:pt idx="19">
                  <c:v>158000</c:v>
                </c:pt>
                <c:pt idx="20">
                  <c:v>165000</c:v>
                </c:pt>
                <c:pt idx="21">
                  <c:v>140000</c:v>
                </c:pt>
                <c:pt idx="22">
                  <c:v>136000</c:v>
                </c:pt>
                <c:pt idx="23">
                  <c:v>145000</c:v>
                </c:pt>
                <c:pt idx="24">
                  <c:v>155000</c:v>
                </c:pt>
                <c:pt idx="25">
                  <c:v>130000</c:v>
                </c:pt>
                <c:pt idx="26">
                  <c:v>120000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1C6-4F0A-9B22-4972CAEC7725}"/>
            </c:ext>
          </c:extLst>
        </c:ser>
        <c:ser>
          <c:idx val="1"/>
          <c:order val="1"/>
          <c:tx>
            <c:strRef>
              <c:f>SOYBEAN!$C$1</c:f>
              <c:strCache>
                <c:ptCount val="1"/>
                <c:pt idx="0">
                  <c:v>PRODUCTION TONS</c:v>
                </c:pt>
              </c:strCache>
            </c:strRef>
          </c:tx>
          <c:spPr>
            <a:ln w="25400" cap="rnd">
              <a:solidFill>
                <a:srgbClr val="FFFF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9.8562635419427294E-2"/>
                  <c:y val="3.5242296182053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1C6-4F0A-9B22-4972CAEC7725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1C6-4F0A-9B22-4972CAEC7725}"/>
                </c:ext>
              </c:extLst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1C6-4F0A-9B22-4972CAEC7725}"/>
                </c:ext>
              </c:extLst>
            </c:dLbl>
            <c:dLbl>
              <c:idx val="1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1C6-4F0A-9B22-4972CAEC7725}"/>
                </c:ext>
              </c:extLst>
            </c:dLbl>
            <c:dLbl>
              <c:idx val="2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1C6-4F0A-9B22-4972CAEC7725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FF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1C6-4F0A-9B22-4972CAEC77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38100" cap="rnd">
                <a:solidFill>
                  <a:srgbClr val="00FF00"/>
                </a:solidFill>
                <a:prstDash val="sysDash"/>
              </a:ln>
              <a:effectLst/>
            </c:spPr>
            <c:trendlineType val="poly"/>
            <c:order val="4"/>
            <c:dispRSqr val="0"/>
            <c:dispEq val="0"/>
          </c:trendline>
          <c:xVal>
            <c:numRef>
              <c:f>SOYBEAN!$A$2:$A$28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xVal>
          <c:yVal>
            <c:numRef>
              <c:f>SOYBEAN!$C$2:$C$28</c:f>
              <c:numCache>
                <c:formatCode>_(* #,##0_);_(* \(#,##0\);_(* "-"??_);_(@_)</c:formatCode>
                <c:ptCount val="27"/>
                <c:pt idx="0">
                  <c:v>70000</c:v>
                </c:pt>
                <c:pt idx="1">
                  <c:v>66000</c:v>
                </c:pt>
                <c:pt idx="2">
                  <c:v>105000</c:v>
                </c:pt>
                <c:pt idx="3">
                  <c:v>190000</c:v>
                </c:pt>
                <c:pt idx="4">
                  <c:v>300000</c:v>
                </c:pt>
                <c:pt idx="5">
                  <c:v>300000</c:v>
                </c:pt>
                <c:pt idx="6">
                  <c:v>370000</c:v>
                </c:pt>
                <c:pt idx="7">
                  <c:v>107000</c:v>
                </c:pt>
                <c:pt idx="8">
                  <c:v>93000</c:v>
                </c:pt>
                <c:pt idx="9">
                  <c:v>85000</c:v>
                </c:pt>
                <c:pt idx="10">
                  <c:v>130000</c:v>
                </c:pt>
                <c:pt idx="11">
                  <c:v>140000</c:v>
                </c:pt>
                <c:pt idx="12">
                  <c:v>100000</c:v>
                </c:pt>
                <c:pt idx="13">
                  <c:v>151000</c:v>
                </c:pt>
                <c:pt idx="14">
                  <c:v>200000</c:v>
                </c:pt>
                <c:pt idx="15">
                  <c:v>262000</c:v>
                </c:pt>
                <c:pt idx="16">
                  <c:v>263000</c:v>
                </c:pt>
                <c:pt idx="17">
                  <c:v>360000</c:v>
                </c:pt>
                <c:pt idx="18">
                  <c:v>380000</c:v>
                </c:pt>
                <c:pt idx="19">
                  <c:v>401000</c:v>
                </c:pt>
                <c:pt idx="20">
                  <c:v>280000</c:v>
                </c:pt>
                <c:pt idx="21">
                  <c:v>368000</c:v>
                </c:pt>
                <c:pt idx="22">
                  <c:v>244000</c:v>
                </c:pt>
                <c:pt idx="23">
                  <c:v>321000</c:v>
                </c:pt>
                <c:pt idx="24">
                  <c:v>228000</c:v>
                </c:pt>
                <c:pt idx="25">
                  <c:v>270000</c:v>
                </c:pt>
                <c:pt idx="26">
                  <c:v>336000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A1C6-4F0A-9B22-4972CAEC7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85273296"/>
        <c:axId val="1885269936"/>
      </c:scatterChart>
      <c:valAx>
        <c:axId val="1885273296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5269936"/>
        <c:crosses val="autoZero"/>
        <c:crossBetween val="midCat"/>
      </c:valAx>
      <c:valAx>
        <c:axId val="188526993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52732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100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400">
                <a:solidFill>
                  <a:schemeClr val="bg1"/>
                </a:solidFill>
              </a:rPr>
              <a:t>SHARE OF WORKING</a:t>
            </a:r>
            <a:r>
              <a:rPr lang="en-US" sz="1400" baseline="0">
                <a:solidFill>
                  <a:schemeClr val="bg1"/>
                </a:solidFill>
              </a:rPr>
              <a:t> FORCE IN AGRICULTURE VS POPULATION</a:t>
            </a:r>
            <a:endParaRPr lang="en-US" sz="1400">
              <a:solidFill>
                <a:schemeClr val="bg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100" baseline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CC6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8BDA-410F-AE54-9EB7977DE87F}"/>
              </c:ext>
            </c:extLst>
          </c:dPt>
          <c:dPt>
            <c:idx val="1"/>
            <c:invertIfNegative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8BDA-410F-AE54-9EB7977DE87F}"/>
              </c:ext>
            </c:extLst>
          </c:dPt>
          <c:dPt>
            <c:idx val="2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8BDA-410F-AE54-9EB7977DE87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8BDA-410F-AE54-9EB7977DE87F}"/>
              </c:ext>
            </c:extLst>
          </c:dPt>
          <c:dLbls>
            <c:dLbl>
              <c:idx val="0"/>
              <c:layout>
                <c:manualLayout>
                  <c:x val="1.774229195206843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DA-410F-AE54-9EB7977DE87F}"/>
                </c:ext>
              </c:extLst>
            </c:dLbl>
            <c:dLbl>
              <c:idx val="1"/>
              <c:layout>
                <c:manualLayout>
                  <c:x val="1.4193833561654745E-2"/>
                  <c:y val="-7.075009652527513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DA-410F-AE54-9EB7977DE87F}"/>
                </c:ext>
              </c:extLst>
            </c:dLbl>
            <c:dLbl>
              <c:idx val="2"/>
              <c:layout>
                <c:manualLayout>
                  <c:x val="1.5968062756861523E-2"/>
                  <c:y val="-7.075009652527513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DA-410F-AE54-9EB7977DE87F}"/>
                </c:ext>
              </c:extLst>
            </c:dLbl>
            <c:dLbl>
              <c:idx val="3"/>
              <c:layout>
                <c:manualLayout>
                  <c:x val="2.483920873289567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DA-410F-AE54-9EB7977DE8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Sheet1!$A$3:$A$6</c:f>
              <c:strCache>
                <c:ptCount val="4"/>
                <c:pt idx="0">
                  <c:v>GERMANY</c:v>
                </c:pt>
                <c:pt idx="1">
                  <c:v>FRANCE</c:v>
                </c:pt>
                <c:pt idx="2">
                  <c:v>POLAND </c:v>
                </c:pt>
                <c:pt idx="3">
                  <c:v>ROMANIA</c:v>
                </c:pt>
              </c:strCache>
            </c:strRef>
          </c:cat>
          <c:val>
            <c:numRef>
              <c:f>Sheet1!$B$3:$B$6</c:f>
              <c:numCache>
                <c:formatCode>0%</c:formatCode>
                <c:ptCount val="4"/>
                <c:pt idx="0">
                  <c:v>0.01</c:v>
                </c:pt>
                <c:pt idx="1">
                  <c:v>0.03</c:v>
                </c:pt>
                <c:pt idx="2">
                  <c:v>0.09</c:v>
                </c:pt>
                <c:pt idx="3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BDA-410F-AE54-9EB7977DE8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1080672"/>
        <c:axId val="191081152"/>
        <c:axId val="0"/>
      </c:bar3DChart>
      <c:catAx>
        <c:axId val="191080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081152"/>
        <c:crosses val="autoZero"/>
        <c:auto val="1"/>
        <c:lblAlgn val="ctr"/>
        <c:lblOffset val="100"/>
        <c:noMultiLvlLbl val="0"/>
      </c:catAx>
      <c:valAx>
        <c:axId val="19108115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1080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400"/>
              <a:t>ADDED VALUE PER EMPLOYEE IN AGRICULTURE | YEAR | USD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CC6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C2F-4BA6-8BA0-0FB8462F9665}"/>
              </c:ext>
            </c:extLst>
          </c:dPt>
          <c:dPt>
            <c:idx val="1"/>
            <c:invertIfNegative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C2F-4BA6-8BA0-0FB8462F9665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C2F-4BA6-8BA0-0FB8462F9665}"/>
              </c:ext>
            </c:extLst>
          </c:dPt>
          <c:dPt>
            <c:idx val="3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FC2F-4BA6-8BA0-0FB8462F9665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FC2F-4BA6-8BA0-0FB8462F9665}"/>
              </c:ext>
            </c:extLst>
          </c:dPt>
          <c:dLbls>
            <c:dLbl>
              <c:idx val="0"/>
              <c:layout>
                <c:manualLayout>
                  <c:x val="5.4218899199808736E-3"/>
                  <c:y val="-1.3908482738479648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2F-4BA6-8BA0-0FB8462F9665}"/>
                </c:ext>
              </c:extLst>
            </c:dLbl>
            <c:dLbl>
              <c:idx val="1"/>
              <c:layout>
                <c:manualLayout>
                  <c:x val="1.2651076479955373E-2"/>
                  <c:y val="-3.7932663846708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2F-4BA6-8BA0-0FB8462F9665}"/>
                </c:ext>
              </c:extLst>
            </c:dLbl>
            <c:dLbl>
              <c:idx val="2"/>
              <c:layout>
                <c:manualLayout>
                  <c:x val="1.62656697599425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C2F-4BA6-8BA0-0FB8462F9665}"/>
                </c:ext>
              </c:extLst>
            </c:dLbl>
            <c:dLbl>
              <c:idx val="3"/>
              <c:layout>
                <c:manualLayout>
                  <c:x val="9.0364831999680904E-3"/>
                  <c:y val="-6.95424136923982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C2F-4BA6-8BA0-0FB8462F9665}"/>
                </c:ext>
              </c:extLst>
            </c:dLbl>
            <c:dLbl>
              <c:idx val="4"/>
              <c:layout>
                <c:manualLayout>
                  <c:x val="1.26510764799553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C2F-4BA6-8BA0-0FB8462F96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Sheet1!$A$9:$A$13</c:f>
              <c:strCache>
                <c:ptCount val="5"/>
                <c:pt idx="0">
                  <c:v>GERMANY</c:v>
                </c:pt>
                <c:pt idx="1">
                  <c:v>FRANCE</c:v>
                </c:pt>
                <c:pt idx="2">
                  <c:v>EU 27</c:v>
                </c:pt>
                <c:pt idx="3">
                  <c:v>POLAND</c:v>
                </c:pt>
                <c:pt idx="4">
                  <c:v>ROMANIA</c:v>
                </c:pt>
              </c:strCache>
            </c:strRef>
          </c:cat>
          <c:val>
            <c:numRef>
              <c:f>Sheet1!$B$9:$B$13</c:f>
              <c:numCache>
                <c:formatCode>#,##0</c:formatCode>
                <c:ptCount val="5"/>
                <c:pt idx="0">
                  <c:v>56953</c:v>
                </c:pt>
                <c:pt idx="1">
                  <c:v>47433</c:v>
                </c:pt>
                <c:pt idx="2">
                  <c:v>27880</c:v>
                </c:pt>
                <c:pt idx="3">
                  <c:v>9469</c:v>
                </c:pt>
                <c:pt idx="4">
                  <c:v>6615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C2F-4BA6-8BA0-0FB8462F966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13538512"/>
        <c:axId val="1613555312"/>
        <c:axId val="0"/>
      </c:bar3DChart>
      <c:catAx>
        <c:axId val="1613538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3555312"/>
        <c:crosses val="autoZero"/>
        <c:auto val="1"/>
        <c:lblAlgn val="ctr"/>
        <c:lblOffset val="100"/>
        <c:noMultiLvlLbl val="0"/>
      </c:catAx>
      <c:valAx>
        <c:axId val="1613555312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161353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6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'MAIN DATA'!$G$2</c:f>
              <c:strCache>
                <c:ptCount val="1"/>
                <c:pt idx="0">
                  <c:v>2025 MIL HA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'MAIN DATA'!$F$3:$F$8</c:f>
              <c:strCache>
                <c:ptCount val="6"/>
                <c:pt idx="0">
                  <c:v>GRAU</c:v>
                </c:pt>
                <c:pt idx="1">
                  <c:v>ORZ TTL</c:v>
                </c:pt>
                <c:pt idx="2">
                  <c:v>PORUMB</c:v>
                </c:pt>
                <c:pt idx="3">
                  <c:v>RAPITA</c:v>
                </c:pt>
                <c:pt idx="4">
                  <c:v>SFS</c:v>
                </c:pt>
                <c:pt idx="5">
                  <c:v>SOIA</c:v>
                </c:pt>
              </c:strCache>
            </c:strRef>
          </c:cat>
          <c:val>
            <c:numRef>
              <c:f>'MAIN DATA'!$G$3:$G$8</c:f>
              <c:numCache>
                <c:formatCode>#,##0.00</c:formatCode>
                <c:ptCount val="6"/>
                <c:pt idx="0">
                  <c:v>2.37</c:v>
                </c:pt>
                <c:pt idx="1">
                  <c:v>0.56999999999999995</c:v>
                </c:pt>
                <c:pt idx="2">
                  <c:v>1.86</c:v>
                </c:pt>
                <c:pt idx="3">
                  <c:v>0.88</c:v>
                </c:pt>
                <c:pt idx="4">
                  <c:v>1.08</c:v>
                </c:pt>
                <c:pt idx="5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0D-42A8-B9E9-26AE3DC06F76}"/>
            </c:ext>
          </c:extLst>
        </c:ser>
        <c:ser>
          <c:idx val="1"/>
          <c:order val="1"/>
          <c:tx>
            <c:strRef>
              <c:f>'MAIN DATA'!$H$2</c:f>
              <c:strCache>
                <c:ptCount val="1"/>
                <c:pt idx="0">
                  <c:v>2026 MIL HA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A20D-42A8-B9E9-26AE3DC06F76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A20D-42A8-B9E9-26AE3DC06F76}"/>
              </c:ext>
            </c:extLst>
          </c:dPt>
          <c:dPt>
            <c:idx val="3"/>
            <c:invertIfNegative val="0"/>
            <c:bubble3D val="0"/>
            <c:spPr>
              <a:solidFill>
                <a:srgbClr val="CC00C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A20D-42A8-B9E9-26AE3DC06F76}"/>
              </c:ext>
            </c:extLst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A20D-42A8-B9E9-26AE3DC06F76}"/>
              </c:ext>
            </c:extLst>
          </c:dPt>
          <c:dLbls>
            <c:dLbl>
              <c:idx val="2"/>
              <c:layout>
                <c:manualLayout>
                  <c:x val="3.635644903164393E-2"/>
                  <c:y val="-7.61904990447691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0D-42A8-B9E9-26AE3DC06F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'MAIN DATA'!$F$3:$F$8</c:f>
              <c:strCache>
                <c:ptCount val="6"/>
                <c:pt idx="0">
                  <c:v>GRAU</c:v>
                </c:pt>
                <c:pt idx="1">
                  <c:v>ORZ TTL</c:v>
                </c:pt>
                <c:pt idx="2">
                  <c:v>PORUMB</c:v>
                </c:pt>
                <c:pt idx="3">
                  <c:v>RAPITA</c:v>
                </c:pt>
                <c:pt idx="4">
                  <c:v>SFS</c:v>
                </c:pt>
                <c:pt idx="5">
                  <c:v>SOIA</c:v>
                </c:pt>
              </c:strCache>
            </c:strRef>
          </c:cat>
          <c:val>
            <c:numRef>
              <c:f>'MAIN DATA'!$H$3:$H$8</c:f>
              <c:numCache>
                <c:formatCode>#,##0.00</c:formatCode>
                <c:ptCount val="6"/>
                <c:pt idx="0">
                  <c:v>2.48</c:v>
                </c:pt>
                <c:pt idx="1">
                  <c:v>0.6</c:v>
                </c:pt>
                <c:pt idx="2">
                  <c:v>1.54</c:v>
                </c:pt>
                <c:pt idx="3">
                  <c:v>1</c:v>
                </c:pt>
                <c:pt idx="4">
                  <c:v>1.165</c:v>
                </c:pt>
                <c:pt idx="5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0D-42A8-B9E9-26AE3DC06F7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50018880"/>
        <c:axId val="1750015040"/>
        <c:axId val="0"/>
      </c:bar3DChart>
      <c:catAx>
        <c:axId val="175001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0015040"/>
        <c:crosses val="autoZero"/>
        <c:auto val="1"/>
        <c:lblAlgn val="ctr"/>
        <c:lblOffset val="100"/>
        <c:noMultiLvlLbl val="0"/>
      </c:catAx>
      <c:valAx>
        <c:axId val="1750015040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1750018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6A26F-4F4D-A0EC-6CBE-C721F58CE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6E762-0374-56AF-B27E-0CCAC4045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0EE61-E3E5-FD76-6C25-1C9831B6F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F541-E34E-7D19-1106-846766C7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E64D8-2E24-39B1-E40D-9F75B84FA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0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BA27-F6D7-F790-ABA6-A1BCAFDA2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BFDF5-001C-C4A4-AC33-DDEE6CE53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AFA42-13A0-6EE1-BBC5-EC2AFC51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3C0A9-4CD3-4A9C-5ECF-3C2DF753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AB5FE-995F-7FBA-67F6-445BE20F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1CA311-BE48-89DB-DC01-5D607A9B2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44D1B-8BE7-EDBA-9944-A4E73A6DB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BCCC9-8B70-3DC8-E82D-803D32A9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F5B64-E4E3-AE6F-FBF9-4298991F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4554A-6BE1-AEF5-4B19-27C71613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4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EBD37-D5A6-DD80-243E-4790F4F7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38204-893A-3512-777F-B656C1B64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B6F93-D7F0-BE10-3025-47108EAD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3A798-07AB-8B1C-30A4-4750BB422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B92B8-2B1A-60A7-EE64-4CF1F379C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4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FEFE1-AF76-0B4C-E341-8C1A27175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A3E2B-1B6E-B385-040A-8EADD0F65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BFE07-FB82-D87E-2E97-54DE44C6B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553B0-08A2-F342-4B72-F1512757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2720C-6E82-84DA-3B93-35C38764D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6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4C7A-2D9B-D05E-64B6-E8A85CE7E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0CF25-232B-8B12-0711-FF3BE8C97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2286FF-2FF0-4333-54B1-7315CA873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430AB-8F3C-0C60-148A-32DF181F6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12146-C205-807D-7CE8-E12DD1D36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4524C-9D95-0896-496D-31F41CB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1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976F-996E-EB93-C3BC-8F1FD2733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815C1-9026-B2C8-5B17-A026B6B5B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A0CF8-FD20-5786-310C-7DE69D026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8F6249-C92A-421F-1B24-60721B743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DA55E5-7EB7-1FF8-B237-64B372FD7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06088-269A-77B4-84C2-9664E1D30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433DB-5CB5-CFB8-F613-2158F83B0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F7F551-4C85-6775-D43A-55FD32A7F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0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BF0C-AAD6-E1C6-0249-E479AD35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ACD8E8-2EC2-5074-5DDD-2FAE9D4D3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F5AEDC-8385-A60C-87C2-1709C313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019B4F-AA10-BFAA-D8D9-05BE8833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0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D404CA-BCB5-4AD7-47AF-33F5CE3B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8DF386-814D-554E-F90F-F7A6F8E2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3A5B4-2C72-A855-AFAD-E42CCD5D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1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A7039-A58C-F55E-B47C-0E18F2BCE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66FE2-45BB-D836-8B9C-94810E267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BE498-1A7B-2E11-F318-438B5512C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2EDF0-CF6B-C2D2-2556-BDA28C29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2972A-3E2D-6F45-7688-EC49A18A1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886FB-C6E9-DC10-CBF5-7CC882C2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79AAF-986E-1046-36B3-47D71250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1D3D6-C70D-E16A-99A3-78DA85B2D1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F4A5E-20CD-1DDB-289D-1BD675C68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44BA6C-68EB-1E58-C5E2-0EC5D423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859EB-A428-3237-F32B-AF8068017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EC724-A0CF-742D-3A8D-A00D1388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9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420039-AE81-A49E-8D76-186C6AFBA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815B1-A871-B90F-E783-DED44547B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BE526-03E8-DBEB-6867-A5047B5D7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B470C-2E2A-5CB1-2576-F8055A4C5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2B63C-AEA3-47B0-82E7-9CB9048F5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3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2.png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2.png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2.png"/><Relationship Id="rId4" Type="http://schemas.openxmlformats.org/officeDocument/2006/relationships/chart" Target="../charts/char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Relationship Id="rId5" Type="http://schemas.openxmlformats.org/officeDocument/2006/relationships/chart" Target="../charts/chart11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1EFCC48B-8F83-C526-2318-16C42265325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B3FBCD-74B1-8431-FAA2-F1CC5F6ECB03}"/>
              </a:ext>
            </a:extLst>
          </p:cNvPr>
          <p:cNvSpPr txBox="1"/>
          <p:nvPr/>
        </p:nvSpPr>
        <p:spPr>
          <a:xfrm>
            <a:off x="2898747" y="732863"/>
            <a:ext cx="726769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400" b="1" dirty="0">
                <a:solidFill>
                  <a:schemeClr val="bg1"/>
                </a:solidFill>
                <a:latin typeface=""/>
              </a:rPr>
              <a:t>ROMÂNIA</a:t>
            </a:r>
          </a:p>
          <a:p>
            <a:pPr>
              <a:buNone/>
            </a:pPr>
            <a:r>
              <a:rPr lang="en-US" sz="4400" b="1" dirty="0">
                <a:solidFill>
                  <a:schemeClr val="bg1"/>
                </a:solidFill>
                <a:latin typeface=""/>
              </a:rPr>
              <a:t>ÎN CONTEXTUL PIEȚEI GLOBALE DE CEREALE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004DA-2D0D-0461-0BE2-22828A4BAB29}"/>
              </a:ext>
            </a:extLst>
          </p:cNvPr>
          <p:cNvSpPr txBox="1"/>
          <p:nvPr/>
        </p:nvSpPr>
        <p:spPr>
          <a:xfrm>
            <a:off x="2898747" y="3294088"/>
            <a:ext cx="726769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100" b="1" dirty="0" err="1">
                <a:solidFill>
                  <a:srgbClr val="D3B038"/>
                </a:solidFill>
                <a:latin typeface=""/>
              </a:rPr>
              <a:t>Analiză</a:t>
            </a:r>
            <a:r>
              <a:rPr lang="en-US" sz="2100" b="1" dirty="0">
                <a:solidFill>
                  <a:srgbClr val="D3B038"/>
                </a:solidFill>
                <a:latin typeface=""/>
              </a:rPr>
              <a:t> </a:t>
            </a:r>
            <a:r>
              <a:rPr lang="en-US" sz="2100" b="1" dirty="0" err="1">
                <a:solidFill>
                  <a:srgbClr val="D3B038"/>
                </a:solidFill>
                <a:latin typeface=""/>
              </a:rPr>
              <a:t>și</a:t>
            </a:r>
            <a:r>
              <a:rPr lang="en-US" sz="2100" b="1" dirty="0">
                <a:solidFill>
                  <a:srgbClr val="D3B038"/>
                </a:solidFill>
                <a:latin typeface=""/>
              </a:rPr>
              <a:t> perspective 2026</a:t>
            </a:r>
          </a:p>
          <a:p>
            <a:pPr>
              <a:buNone/>
            </a:pPr>
            <a:r>
              <a:rPr lang="en-US" sz="2100" b="1" dirty="0">
                <a:solidFill>
                  <a:srgbClr val="D3B038"/>
                </a:solidFill>
                <a:latin typeface=""/>
              </a:rPr>
              <a:t>Cezar Gheorghe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117D549-9822-0648-7429-C392161F6197}"/>
              </a:ext>
            </a:extLst>
          </p:cNvPr>
          <p:cNvCxnSpPr/>
          <p:nvPr/>
        </p:nvCxnSpPr>
        <p:spPr>
          <a:xfrm>
            <a:off x="3028013" y="2983043"/>
            <a:ext cx="7378275" cy="0"/>
          </a:xfrm>
          <a:prstGeom prst="line">
            <a:avLst/>
          </a:prstGeom>
          <a:ln>
            <a:solidFill>
              <a:srgbClr val="D3B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A black and orange logo&#10;&#10;AI-generated content may be incorrect.">
            <a:extLst>
              <a:ext uri="{FF2B5EF4-FFF2-40B4-BE49-F238E27FC236}">
                <a16:creationId xmlns:a16="http://schemas.microsoft.com/office/drawing/2014/main" id="{C35FBA4C-0209-7CFF-5C82-A0AC5A940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82D303A-65EA-E013-46F1-EBB02BBCBDCA}"/>
              </a:ext>
            </a:extLst>
          </p:cNvPr>
          <p:cNvSpPr txBox="1"/>
          <p:nvPr/>
        </p:nvSpPr>
        <p:spPr>
          <a:xfrm>
            <a:off x="10291597" y="5687573"/>
            <a:ext cx="17528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1400" b="1" dirty="0">
                <a:solidFill>
                  <a:schemeClr val="bg1">
                    <a:lumMod val="85000"/>
                  </a:schemeClr>
                </a:solidFill>
                <a:latin typeface=""/>
              </a:rPr>
              <a:t>26 </a:t>
            </a:r>
            <a:r>
              <a:rPr lang="en-US" sz="1400" b="1" dirty="0" err="1">
                <a:solidFill>
                  <a:schemeClr val="bg1">
                    <a:lumMod val="85000"/>
                  </a:schemeClr>
                </a:solidFill>
                <a:latin typeface=""/>
              </a:rPr>
              <a:t>Februarie</a:t>
            </a:r>
            <a:r>
              <a:rPr lang="en-US" sz="1400" b="1" dirty="0">
                <a:solidFill>
                  <a:schemeClr val="bg1">
                    <a:lumMod val="85000"/>
                  </a:schemeClr>
                </a:solidFill>
                <a:latin typeface="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31295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FE5DBC-6E26-F824-5CAF-4DAF717BE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3F8DF61-04EA-4409-12D8-BEFA8B36D011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2771F8-D80A-C7F3-E355-0C24FF15B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5452" y="160966"/>
            <a:ext cx="7319963" cy="5330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ROMÂNIA</a:t>
            </a:r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 - DEZVOLTARE SOIA 2000-2026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F61C12A-E7AE-0815-485B-CC57EE1B4C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670639"/>
              </p:ext>
            </p:extLst>
          </p:nvPr>
        </p:nvGraphicFramePr>
        <p:xfrm>
          <a:off x="332509" y="657225"/>
          <a:ext cx="11245850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262A8369-8E1C-6C8C-0724-BAB02E831DBC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  <p:pic>
        <p:nvPicPr>
          <p:cNvPr id="8" name="Picture 7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1DE22D70-AABD-2FC7-071E-EE5E197DA66B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27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2FC94-1079-E691-EA73-86F0BD510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36F839-90BB-47A7-7A35-4A7B1E9F9807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FC1265-6B25-14FC-7A8D-448B2B6C26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5969" y="170132"/>
            <a:ext cx="10041144" cy="5625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POPULAȚIE ANGAJATĂ ÎN AGRICULTURĂ, COMPARATIV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86621BB-9E8F-267D-3753-71E572C0E5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921652"/>
              </p:ext>
            </p:extLst>
          </p:nvPr>
        </p:nvGraphicFramePr>
        <p:xfrm>
          <a:off x="523875" y="1097326"/>
          <a:ext cx="11144250" cy="4857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 descr="A black and orange logo&#10;&#10;AI-generated content may be incorrect.">
            <a:extLst>
              <a:ext uri="{FF2B5EF4-FFF2-40B4-BE49-F238E27FC236}">
                <a16:creationId xmlns:a16="http://schemas.microsoft.com/office/drawing/2014/main" id="{9EBCA7E9-2D16-A341-AE87-4AA8AC0D5DA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  <p:pic>
        <p:nvPicPr>
          <p:cNvPr id="7" name="Picture 6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7AE732A3-3779-CA13-D3FB-D2FF314E5EEB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14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Chart bld="category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D87132-29D3-E7E0-9A0C-F19C009F0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242DC53E-A27D-5C02-3520-3374F93206A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17033CD-3557-50C0-5223-DD2FA9BB9447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F5AC69-84DB-B71F-9356-1F956CC50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892" y="201944"/>
            <a:ext cx="10693545" cy="51503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VALOAREA GENERATĂ PER PERSOANĂ ANGAJATĂ ÎN AGRI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57A4479-23CE-A14E-FC05-9DE3C4584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2505781"/>
              </p:ext>
            </p:extLst>
          </p:nvPr>
        </p:nvGraphicFramePr>
        <p:xfrm>
          <a:off x="523875" y="1026139"/>
          <a:ext cx="11144250" cy="496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F3B71F06-F23A-6AE3-1987-CA70326CEC9A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486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category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0125F237-1413-AE36-BC1A-ACD8FA76FC3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F6CFB58-0AF0-2C6B-7B0D-DF6A7486AB64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957F00-3249-C7DE-97C3-1AC268C69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0088" y="219609"/>
            <a:ext cx="10961479" cy="456893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ROMÂNIA</a:t>
            </a:r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 - STRUCTURĂ CULTURI 2024-2025 VS 2025-2026 | mil ha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4580A1C-35EA-3CA1-3350-1A97ED675D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6861"/>
              </p:ext>
            </p:extLst>
          </p:nvPr>
        </p:nvGraphicFramePr>
        <p:xfrm>
          <a:off x="147527" y="896111"/>
          <a:ext cx="11514041" cy="5225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 descr="A black and orange logo&#10;&#10;AI-generated content may be incorrect.">
            <a:extLst>
              <a:ext uri="{FF2B5EF4-FFF2-40B4-BE49-F238E27FC236}">
                <a16:creationId xmlns:a16="http://schemas.microsoft.com/office/drawing/2014/main" id="{E7847709-BF25-360D-47DA-F2E4EE1946D2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2643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El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5A0284-57C2-9B5E-09BB-01D559D13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38A8DE81-ED08-DF55-239F-65A88D88CA6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84D65C-B32F-5E89-8F5B-BA4A4AD61D67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833875-E6FC-3331-D9E2-FE1EA2797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5366" y="206602"/>
            <a:ext cx="8261268" cy="5140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STRUCTURĂ VOLUME 2024-2025 VS 2025-2026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D39AB97-57D3-0D75-7497-070D93953A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3828200"/>
              </p:ext>
            </p:extLst>
          </p:nvPr>
        </p:nvGraphicFramePr>
        <p:xfrm>
          <a:off x="298450" y="1228725"/>
          <a:ext cx="11531600" cy="4893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 descr="A black and orange logo&#10;&#10;AI-generated content may be incorrect.">
            <a:extLst>
              <a:ext uri="{FF2B5EF4-FFF2-40B4-BE49-F238E27FC236}">
                <a16:creationId xmlns:a16="http://schemas.microsoft.com/office/drawing/2014/main" id="{077B2E9D-557A-08C1-4F55-FEDFFB3E5E0F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6430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categoryEl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B7622D-D6B9-1506-3BD1-48764E5C1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CCE521B-5B1E-ABDF-ABD9-F55719853E36}"/>
              </a:ext>
            </a:extLst>
          </p:cNvPr>
          <p:cNvSpPr/>
          <p:nvPr/>
        </p:nvSpPr>
        <p:spPr>
          <a:xfrm>
            <a:off x="17196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7ABC52-F2C4-2C47-8617-8995EC541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8804" y="357330"/>
            <a:ext cx="8339633" cy="5387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EXPORT </a:t>
            </a:r>
            <a:r>
              <a:rPr lang="en-US" sz="2800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ROMÂNIA</a:t>
            </a:r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 VIA CONSTANȚA ÎN SEZON</a:t>
            </a:r>
          </a:p>
        </p:txBody>
      </p:sp>
      <p:pic>
        <p:nvPicPr>
          <p:cNvPr id="8" name="Picture 7" descr="A black and orange logo&#10;&#10;AI-generated content may be incorrect.">
            <a:extLst>
              <a:ext uri="{FF2B5EF4-FFF2-40B4-BE49-F238E27FC236}">
                <a16:creationId xmlns:a16="http://schemas.microsoft.com/office/drawing/2014/main" id="{61B48872-8E75-AE3C-F0D2-11118CA9134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  <p:pic>
        <p:nvPicPr>
          <p:cNvPr id="9" name="Picture 8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FDCD8A0D-4D43-FE27-90B7-9D259C89C0DF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DF58964-BEA9-F5E3-3549-1AC4F288DF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0887529"/>
              </p:ext>
            </p:extLst>
          </p:nvPr>
        </p:nvGraphicFramePr>
        <p:xfrm>
          <a:off x="666750" y="1155700"/>
          <a:ext cx="10699750" cy="5274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211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3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3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3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3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3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3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3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3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" fill="hold"/>
                                        <p:tgtEl>
                                          <p:spTgt spid="3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"/>
                                        <p:tgtEl>
                                          <p:spTgt spid="3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3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3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"/>
                                        <p:tgtEl>
                                          <p:spTgt spid="3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3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3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"/>
                                        <p:tgtEl>
                                          <p:spTgt spid="3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3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3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300"/>
                                        <p:tgtEl>
                                          <p:spTgt spid="3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3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3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3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categoryEl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989155-67F2-0526-1068-1A3AAB7A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5BE9F4-838C-28A0-3D25-49FE065D6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5400" b="1">
                <a:latin typeface=""/>
                <a:ea typeface="+mn-ea"/>
                <a:cs typeface="Aptos Serif" panose="02020604070405020304" pitchFamily="18" charset="0"/>
              </a:rPr>
              <a:t>AGRI TRADE SUMMIT 2026</a:t>
            </a:r>
          </a:p>
        </p:txBody>
      </p:sp>
      <p:sp>
        <p:nvSpPr>
          <p:cNvPr id="24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B76249-CCAC-BE12-DAB5-D9C2F43766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4" r="12169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pic>
        <p:nvPicPr>
          <p:cNvPr id="5" name="Picture 4" descr="A black and orange logo&#10;&#10;AI-generated content may be incorrect.">
            <a:extLst>
              <a:ext uri="{FF2B5EF4-FFF2-40B4-BE49-F238E27FC236}">
                <a16:creationId xmlns:a16="http://schemas.microsoft.com/office/drawing/2014/main" id="{081B45CD-3632-5D02-54D5-B92B8BE66F47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2892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3CB1E1-86E2-5F52-55CD-A88F7749F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3CF568F7-B5F4-5C91-8688-A9CBE4FAE7C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10212714" y="6229146"/>
            <a:ext cx="1899498" cy="60912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7824E83-2664-754C-425E-B0768629A9BA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A1A19-639B-E894-50FC-8D08454F7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775" y="158922"/>
            <a:ext cx="11474450" cy="60912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AGRI TRADE SUMMIT 2026 – ROMÂNIA COMPARATĂ PRIN CIFRE</a:t>
            </a:r>
          </a:p>
        </p:txBody>
      </p:sp>
      <p:pic>
        <p:nvPicPr>
          <p:cNvPr id="6" name="Picture 5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5FC012B1-9F1C-8EB2-9723-9BE425C0863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1E8B9FC-1428-8BED-24C3-DE75E00173BA}"/>
              </a:ext>
            </a:extLst>
          </p:cNvPr>
          <p:cNvSpPr txBox="1"/>
          <p:nvPr/>
        </p:nvSpPr>
        <p:spPr>
          <a:xfrm>
            <a:off x="1515226" y="1357794"/>
            <a:ext cx="9647237" cy="4409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  <a:t>- PROFITABILITATE ÎN SEZON 2025-2026</a:t>
            </a:r>
            <a:b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  <a:t>- DEZVOLTAREA FIECĂREI CATEGORII DE MARFĂ ÎN 25 ANI</a:t>
            </a:r>
            <a:b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  <a:t>- STUDIU ATOMIZARE LA NIVEL NAȚIONAL 1930 - YTD</a:t>
            </a:r>
            <a:b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  <a:t>- STRUCTURĂ CULTURI 2024-2025 VS 2025-2026</a:t>
            </a:r>
            <a:b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  <a:t>- VOLUME 2025-2026 VS PROIECȚII 2026-2027</a:t>
            </a:r>
            <a:b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b="1" kern="100" dirty="0">
                <a:effectLst/>
                <a:latin typeface=""/>
                <a:ea typeface="Aptos" panose="020B0004020202020204" pitchFamily="34" charset="0"/>
                <a:cs typeface="Times New Roman" panose="02020603050405020304" pitchFamily="18" charset="0"/>
              </a:rPr>
              <a:t>- EXPORTURI ÎN SEZON SEGREGATE PE CATEGORII DE MARFĂ</a:t>
            </a:r>
          </a:p>
        </p:txBody>
      </p:sp>
    </p:spTree>
    <p:extLst>
      <p:ext uri="{BB962C8B-B14F-4D97-AF65-F5344CB8AC3E}">
        <p14:creationId xmlns:p14="http://schemas.microsoft.com/office/powerpoint/2010/main" val="20941055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D00050-417D-71A7-90A8-7753E0BF6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19956C1-C40B-6382-CD94-F5FEEC572110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340CA-EBC0-3D15-2EA2-6339FA870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4101" y="174260"/>
            <a:ext cx="7583797" cy="506504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PROFITABILITATE CULTURI RECOLTA 2025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9BE677A-D897-5CB8-2B43-6FE1AF24DA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10212714" y="6229146"/>
            <a:ext cx="1899498" cy="609122"/>
          </a:xfrm>
          <a:prstGeom prst="rect">
            <a:avLst/>
          </a:prstGeom>
        </p:spPr>
      </p:pic>
      <p:pic>
        <p:nvPicPr>
          <p:cNvPr id="15" name="Picture 14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05ABEDB7-9240-B193-26ED-CB271F1A11F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  <p:pic>
        <p:nvPicPr>
          <p:cNvPr id="7" name="Picture 6" descr="A black and orange sign with numbers&#10;&#10;AI-generated content may be incorrect.">
            <a:extLst>
              <a:ext uri="{FF2B5EF4-FFF2-40B4-BE49-F238E27FC236}">
                <a16:creationId xmlns:a16="http://schemas.microsoft.com/office/drawing/2014/main" id="{BD978291-C1A3-D8CF-812C-C4CADD9B6D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030" y="1164873"/>
            <a:ext cx="10173887" cy="1376917"/>
          </a:xfrm>
          <a:prstGeom prst="rect">
            <a:avLst/>
          </a:prstGeom>
        </p:spPr>
      </p:pic>
      <p:pic>
        <p:nvPicPr>
          <p:cNvPr id="9" name="Picture 8" descr="A black and orange sign&#10;&#10;AI-generated content may be incorrect.">
            <a:extLst>
              <a:ext uri="{FF2B5EF4-FFF2-40B4-BE49-F238E27FC236}">
                <a16:creationId xmlns:a16="http://schemas.microsoft.com/office/drawing/2014/main" id="{C2DBA5E6-FFB3-503D-E64C-D6D30F8748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031" y="2913421"/>
            <a:ext cx="10173886" cy="1376917"/>
          </a:xfrm>
          <a:prstGeom prst="rect">
            <a:avLst/>
          </a:prstGeom>
        </p:spPr>
      </p:pic>
      <p:pic>
        <p:nvPicPr>
          <p:cNvPr id="14" name="Picture 13" descr="A screen shot of numbers&#10;&#10;AI-generated content may be incorrect.">
            <a:extLst>
              <a:ext uri="{FF2B5EF4-FFF2-40B4-BE49-F238E27FC236}">
                <a16:creationId xmlns:a16="http://schemas.microsoft.com/office/drawing/2014/main" id="{F356ECB2-6208-F8FA-F1EF-11DC37AA37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034" y="4717850"/>
            <a:ext cx="10173879" cy="137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82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59B81B-1DB1-CE2D-930B-92E2F551B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5B75ECD-A7B3-FB49-D371-136859BE189C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0E97A4-DAFB-21AB-6202-2AF5CCDF3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8407" y="162502"/>
            <a:ext cx="7595186" cy="5300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PROFITABILITATE CULTURI RECOLTA 2025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3FD7D126-969B-1D72-7531-4B1DB7CE943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10212714" y="6229146"/>
            <a:ext cx="1899498" cy="609122"/>
          </a:xfrm>
          <a:prstGeom prst="rect">
            <a:avLst/>
          </a:prstGeom>
        </p:spPr>
      </p:pic>
      <p:pic>
        <p:nvPicPr>
          <p:cNvPr id="8" name="Picture 7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23E04046-F1A6-F076-D132-F95F6156E8A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  <p:pic>
        <p:nvPicPr>
          <p:cNvPr id="10" name="Picture 9" descr="A black and orange text on a black background&#10;&#10;AI-generated content may be incorrect.">
            <a:extLst>
              <a:ext uri="{FF2B5EF4-FFF2-40B4-BE49-F238E27FC236}">
                <a16:creationId xmlns:a16="http://schemas.microsoft.com/office/drawing/2014/main" id="{FBB705A9-1DAD-7EE4-8C9C-AA1E224C67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336" y="1788271"/>
            <a:ext cx="10177272" cy="1364246"/>
          </a:xfrm>
          <a:prstGeom prst="rect">
            <a:avLst/>
          </a:prstGeom>
        </p:spPr>
      </p:pic>
      <p:pic>
        <p:nvPicPr>
          <p:cNvPr id="12" name="Picture 11" descr="A black and orange screen with numbers and a black background&#10;&#10;AI-generated content may be incorrect.">
            <a:extLst>
              <a:ext uri="{FF2B5EF4-FFF2-40B4-BE49-F238E27FC236}">
                <a16:creationId xmlns:a16="http://schemas.microsoft.com/office/drawing/2014/main" id="{C44F7D19-A3E5-9E91-9C06-184604F29F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333" y="3705484"/>
            <a:ext cx="10177275" cy="136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16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696716-895A-A575-13CE-043976AA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5F2C4093-91AB-1D1C-76E2-83CEDFEF43B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B79F53C-BA4F-B3BC-98CE-C94726E04448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A9F2A8-DE59-3302-2411-E14049A41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7431" y="178665"/>
            <a:ext cx="7577138" cy="538782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ROMÂNIA - DEZVOLTARE GRÂU 2000-2026 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B36D379-EF77-126D-E5F1-B7293F97E1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137327"/>
              </p:ext>
            </p:extLst>
          </p:nvPr>
        </p:nvGraphicFramePr>
        <p:xfrm>
          <a:off x="285750" y="876096"/>
          <a:ext cx="11080750" cy="5353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 descr="A black and orange logo&#10;&#10;AI-generated content may be incorrect.">
            <a:extLst>
              <a:ext uri="{FF2B5EF4-FFF2-40B4-BE49-F238E27FC236}">
                <a16:creationId xmlns:a16="http://schemas.microsoft.com/office/drawing/2014/main" id="{296EE39B-2CDD-0DFA-50F6-085F05B2DCB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1338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2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64EE3C-0182-3DE6-A544-8C8D1FCBA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B2C90CE-798A-EBC6-81D6-731CDF106717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BC5801-0DFE-CD0F-42AA-7A0C6DD72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5625" y="200560"/>
            <a:ext cx="6480749" cy="49499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ROMÂNIA - DEZVOLTARE ORZ 2000-2026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4F6EF97-941B-1B69-490F-CB4A54931D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547562"/>
              </p:ext>
            </p:extLst>
          </p:nvPr>
        </p:nvGraphicFramePr>
        <p:xfrm>
          <a:off x="161433" y="803489"/>
          <a:ext cx="11341100" cy="5518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D3480617-F55B-C89B-16FD-923936E8004C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  <p:pic>
        <p:nvPicPr>
          <p:cNvPr id="8" name="Picture 7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2C095B40-DF7F-4155-46EB-4DF02BECADD6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194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A936AD-B1AF-6828-3A8C-68406945D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9CA4520-5866-A07B-034E-463B2D8AFF29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448A7-8DD3-6288-FACC-B77A6BDB8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3934" y="196478"/>
            <a:ext cx="7786255" cy="5031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ROMÂNIA - DEZVOLTARE RAPIȚĂ 2000-2026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A4412EC-33BF-F130-ACC2-8EDD43A39F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41261"/>
              </p:ext>
            </p:extLst>
          </p:nvPr>
        </p:nvGraphicFramePr>
        <p:xfrm>
          <a:off x="439387" y="915471"/>
          <a:ext cx="11055350" cy="532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71C6BC0D-B287-5EF7-92A3-A5DF5E617D01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  <p:pic>
        <p:nvPicPr>
          <p:cNvPr id="8" name="Picture 7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D7DE4C55-0FC9-4C2C-B86F-CC6698AD681B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147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E0B5AA-F039-A110-354A-31EE640C8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EB99CB-2D2B-5018-B896-902F0008ECF6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B24A8E-B587-1CF1-E591-809094DD0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8388" y="155689"/>
            <a:ext cx="7168738" cy="5457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ROMÂNIA - DEZVOLTARE SFS 2000-2026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CF7F39D-A1B3-33D0-49FD-E7A6E2F9C0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3694952"/>
              </p:ext>
            </p:extLst>
          </p:nvPr>
        </p:nvGraphicFramePr>
        <p:xfrm>
          <a:off x="261257" y="857169"/>
          <a:ext cx="11303000" cy="553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EEA4BE54-96A2-E7DC-BF24-472F89385A0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  <p:pic>
        <p:nvPicPr>
          <p:cNvPr id="8" name="Picture 7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1A3B36F3-5A73-3AB2-E1A7-33960EBEE2CF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041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D58A2D-DCE4-FF5B-311F-95C077A4F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A569009-3A88-E13F-C0D9-725B04D0A532}"/>
              </a:ext>
            </a:extLst>
          </p:cNvPr>
          <p:cNvSpPr/>
          <p:nvPr/>
        </p:nvSpPr>
        <p:spPr>
          <a:xfrm>
            <a:off x="0" y="0"/>
            <a:ext cx="12192000" cy="896112"/>
          </a:xfrm>
          <a:prstGeom prst="rect">
            <a:avLst/>
          </a:prstGeom>
          <a:solidFill>
            <a:srgbClr val="050A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CE6A1D-25AF-38C7-E5CA-A5A1FF2C5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3502" y="172727"/>
            <a:ext cx="8059387" cy="5506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800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ROMÂNIA</a:t>
            </a:r>
            <a:r>
              <a:rPr lang="en-US" sz="2800" b="1" dirty="0">
                <a:solidFill>
                  <a:srgbClr val="D3B038"/>
                </a:solidFill>
                <a:latin typeface=""/>
                <a:ea typeface="+mn-ea"/>
                <a:cs typeface="Aptos Serif" panose="02020604070405020304" pitchFamily="18" charset="0"/>
              </a:rPr>
              <a:t> - DEZVOLTARE PORUMB 2000-2026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FFA5D09-828B-A6DF-7691-C0903060F3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308432"/>
              </p:ext>
            </p:extLst>
          </p:nvPr>
        </p:nvGraphicFramePr>
        <p:xfrm>
          <a:off x="393700" y="810239"/>
          <a:ext cx="11404600" cy="539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1841E62B-9445-B9B2-5D14-57AF1879C615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  <p:pic>
        <p:nvPicPr>
          <p:cNvPr id="8" name="Picture 7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99E46BDD-8265-0A2E-8034-21D71DD03D3B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059948" y="427512"/>
            <a:ext cx="4119895" cy="683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333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251</Words>
  <Application>Microsoft Macintosh PowerPoint</Application>
  <PresentationFormat>Widescreen</PresentationFormat>
  <Paragraphs>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PROFITABILITATE CULTURI RECOLTA 2025</vt:lpstr>
      <vt:lpstr>PROFITABILITATE CULTURI RECOLTA 2025</vt:lpstr>
      <vt:lpstr>ROMÂNIA - DEZVOLTARE GRÂU 2000-2026 </vt:lpstr>
      <vt:lpstr>ROMÂNIA - DEZVOLTARE ORZ 2000-2026 </vt:lpstr>
      <vt:lpstr>ROMÂNIA - DEZVOLTARE RAPIȚĂ 2000-2026 </vt:lpstr>
      <vt:lpstr>ROMÂNIA - DEZVOLTARE SFS 2000-2026 </vt:lpstr>
      <vt:lpstr>ROMÂNIA - DEZVOLTARE PORUMB 2000-2026 </vt:lpstr>
      <vt:lpstr>ROMÂNIA - DEZVOLTARE SOIA 2000-2026 </vt:lpstr>
      <vt:lpstr>POPULAȚIE ANGAJATĂ ÎN AGRICULTURĂ, COMPARATIV</vt:lpstr>
      <vt:lpstr>VALOAREA GENERATĂ PER PERSOANĂ ANGAJATĂ ÎN AGRI</vt:lpstr>
      <vt:lpstr>ROMÂNIA - STRUCTURĂ CULTURI 2024-2025 VS 2025-2026 | mil ha</vt:lpstr>
      <vt:lpstr>STRUCTURĂ VOLUME 2024-2025 VS 2025-2026</vt:lpstr>
      <vt:lpstr>EXPORT ROMÂNIA VIA CONSTANȚA ÎN SEZON</vt:lpstr>
      <vt:lpstr>AGRI TRADE SUMMIT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Iulian Gheorghe</dc:creator>
  <cp:lastModifiedBy>Iulian Gheorghe</cp:lastModifiedBy>
  <cp:revision>17</cp:revision>
  <dcterms:created xsi:type="dcterms:W3CDTF">2026-02-09T05:13:09Z</dcterms:created>
  <dcterms:modified xsi:type="dcterms:W3CDTF">2026-02-25T07:27:26Z</dcterms:modified>
</cp:coreProperties>
</file>