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Ex1.xml" ContentType="application/vnd.ms-office.chartex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charts/chart1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charts/chartEx2.xml" ContentType="application/vnd.ms-office.chartex+xml"/>
  <Override PartName="/ppt/charts/style3.xml" ContentType="application/vnd.ms-office.chartstyle+xml"/>
  <Override PartName="/ppt/charts/colors3.xml" ContentType="application/vnd.ms-office.chartcolorstyle+xml"/>
  <Override PartName="/ppt/theme/themeOverride5.xml" ContentType="application/vnd.openxmlformats-officedocument.themeOverride+xml"/>
  <Override PartName="/ppt/charts/chart2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theme/themeOverride6.xml" ContentType="application/vnd.openxmlformats-officedocument.themeOverride+xml"/>
  <Override PartName="/ppt/charts/chartEx3.xml" ContentType="application/vnd.ms-office.chartex+xml"/>
  <Override PartName="/ppt/charts/style5.xml" ContentType="application/vnd.ms-office.chartstyle+xml"/>
  <Override PartName="/ppt/charts/colors5.xml" ContentType="application/vnd.ms-office.chartcolorstyle+xml"/>
  <Override PartName="/ppt/theme/themeOverride7.xml" ContentType="application/vnd.openxmlformats-officedocument.themeOverride+xml"/>
  <Override PartName="/ppt/charts/chart3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theme/themeOverride8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07" r:id="rId2"/>
    <p:sldId id="302" r:id="rId3"/>
    <p:sldId id="304" r:id="rId4"/>
    <p:sldId id="305" r:id="rId5"/>
    <p:sldId id="313" r:id="rId6"/>
    <p:sldId id="308" r:id="rId7"/>
    <p:sldId id="309" r:id="rId8"/>
    <p:sldId id="310" r:id="rId9"/>
    <p:sldId id="311" r:id="rId10"/>
    <p:sldId id="312" r:id="rId11"/>
    <p:sldId id="314" r:id="rId12"/>
    <p:sldId id="315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3B038"/>
    <a:srgbClr val="050A30"/>
    <a:srgbClr val="F5F7F9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887" autoAdjust="0"/>
    <p:restoredTop sz="94502"/>
  </p:normalViewPr>
  <p:slideViewPr>
    <p:cSldViewPr snapToGrid="0">
      <p:cViewPr varScale="1">
        <p:scale>
          <a:sx n="108" d="100"/>
          <a:sy n="108" d="100"/>
        </p:scale>
        <p:origin x="232" y="2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CEZAR%20AGRICOLUMN\CTF\RAPOARTE%20DE%20PIATA\RAPOARTE\RAPOARTE%202025\ANALIZE%20SI%20GRAFICE%20EXCEL\EU27%20FORECAST%20FOR%202026-AUTUMN%20CROPS%2020251211_CezarGheorghe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CEZAR%20AGRICOLUMN\CTF\RAPOARTE%20DE%20PIATA\RAPOARTE\RAPOARTE%202025\ANALIZE%20SI%20GRAFICE%20EXCEL\EU27%20FORECAST%20FOR%202026-AUTUMN%20CROPS%2020251211_CezarGheorghe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CEZAR%20AGRICOLUMN\CTF\RAPOARTE%20DE%20PIATA\RAPOARTE\RAPOARTE%202025\ANALIZE%20SI%20GRAFICE%20EXCEL\EU27%20FORECAST%20FOR%202026-ALL%20CROPS%202026_18022026_CezarGheorghe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Ex1.xml.rels><?xml version="1.0" encoding="UTF-8" standalone="yes"?>
<Relationships xmlns="http://schemas.openxmlformats.org/package/2006/relationships"><Relationship Id="rId3" Type="http://schemas.microsoft.com/office/2011/relationships/chartColorStyle" Target="colors1.xml"/><Relationship Id="rId2" Type="http://schemas.microsoft.com/office/2011/relationships/chartStyle" Target="style1.xml"/><Relationship Id="rId1" Type="http://schemas.openxmlformats.org/officeDocument/2006/relationships/oleObject" Target="file:///C:\CEZAR%20AGRICOLUMN\CTF\RAPOARTE%20DE%20PIATA\RAPOARTE\RAPOARTE%202025\ANALIZE%20SI%20GRAFICE%20EXCEL\EU27%20FORECAST%20FOR%202026-AUTUMN%20CROPS%2020251211_CezarGheorghe.xlsx" TargetMode="External"/></Relationships>
</file>

<file path=ppt/charts/_rels/chartEx2.xml.rels><?xml version="1.0" encoding="UTF-8" standalone="yes"?>
<Relationships xmlns="http://schemas.openxmlformats.org/package/2006/relationships"><Relationship Id="rId3" Type="http://schemas.microsoft.com/office/2011/relationships/chartColorStyle" Target="colors3.xml"/><Relationship Id="rId2" Type="http://schemas.microsoft.com/office/2011/relationships/chartStyle" Target="style3.xml"/><Relationship Id="rId1" Type="http://schemas.openxmlformats.org/officeDocument/2006/relationships/oleObject" Target="file:///C:\CEZAR%20AGRICOLUMN\CTF\RAPOARTE%20DE%20PIATA\RAPOARTE\RAPOARTE%202025\ANALIZE%20SI%20GRAFICE%20EXCEL\EU27%20FORECAST%20FOR%202026-AUTUMN%20CROPS%2020251211_CezarGheorghe.xlsx" TargetMode="External"/></Relationships>
</file>

<file path=ppt/charts/_rels/chartEx3.xml.rels><?xml version="1.0" encoding="UTF-8" standalone="yes"?>
<Relationships xmlns="http://schemas.openxmlformats.org/package/2006/relationships"><Relationship Id="rId3" Type="http://schemas.microsoft.com/office/2011/relationships/chartColorStyle" Target="colors5.xml"/><Relationship Id="rId2" Type="http://schemas.microsoft.com/office/2011/relationships/chartStyle" Target="style5.xml"/><Relationship Id="rId1" Type="http://schemas.openxmlformats.org/officeDocument/2006/relationships/oleObject" Target="file:///C:\CEZAR%20AGRICOLUMN\CTF\RAPOARTE%20DE%20PIATA\RAPOARTE\RAPOARTE%202025\ANALIZE%20SI%20GRAFICE%20EXCEL\EU27%20FORECAST%20FOR%202026-ALL%20CROPS%202026_18022026_CezarGheorghe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spc="100" baseline="0">
                <a:solidFill>
                  <a:schemeClr val="lt1">
                    <a:lumMod val="95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pPr>
            <a:r>
              <a:rPr lang="en-US" sz="1400" dirty="0">
                <a:solidFill>
                  <a:schemeClr val="bg1"/>
                </a:solidFill>
              </a:rPr>
              <a:t>ESTIMARE</a:t>
            </a:r>
            <a:r>
              <a:rPr lang="en-US" sz="1400" baseline="0" dirty="0">
                <a:solidFill>
                  <a:schemeClr val="bg1"/>
                </a:solidFill>
              </a:rPr>
              <a:t> VOLUME GRÂU 2026-2027 PRINCIPALII 15 PRODUCĂTORI EU27</a:t>
            </a:r>
            <a:endParaRPr lang="en-US" sz="1400" dirty="0">
              <a:solidFill>
                <a:schemeClr val="bg1"/>
              </a:solidFill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spc="100" baseline="0">
              <a:solidFill>
                <a:schemeClr val="lt1">
                  <a:lumMod val="95000"/>
                </a:schemeClr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0"/>
      <c:rotY val="3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cene3d>
          <a:camera prst="orthographicFront"/>
          <a:lightRig rig="threePt" dir="t"/>
        </a:scene3d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'soft wheat'!$L$23</c:f>
              <c:strCache>
                <c:ptCount val="1"/>
                <c:pt idx="0">
                  <c:v>26-27 MIL TO ESTIMA</c:v>
                </c:pt>
              </c:strCache>
            </c:strRef>
          </c:tx>
          <c:spPr>
            <a:solidFill>
              <a:srgbClr val="009999"/>
            </a:soli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p3d/>
          </c:spPr>
          <c:invertIfNegative val="0"/>
          <c:dPt>
            <c:idx val="0"/>
            <c:invertIfNegative val="0"/>
            <c:bubble3D val="0"/>
            <c:spPr>
              <a:solidFill>
                <a:srgbClr val="00FF00"/>
              </a:soli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1-C379-4734-A4C6-24C1A574AA05}"/>
              </c:ext>
            </c:extLst>
          </c:dPt>
          <c:dPt>
            <c:idx val="1"/>
            <c:invertIfNegative val="0"/>
            <c:bubble3D val="0"/>
            <c:spPr>
              <a:solidFill>
                <a:srgbClr val="00FF00"/>
              </a:soli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3-C379-4734-A4C6-24C1A574AA05}"/>
              </c:ext>
            </c:extLst>
          </c:dPt>
          <c:dPt>
            <c:idx val="2"/>
            <c:invertIfNegative val="0"/>
            <c:bubble3D val="0"/>
            <c:spPr>
              <a:solidFill>
                <a:srgbClr val="00FF00"/>
              </a:soli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5-C379-4734-A4C6-24C1A574AA05}"/>
              </c:ext>
            </c:extLst>
          </c:dPt>
          <c:dPt>
            <c:idx val="3"/>
            <c:invertIfNegative val="0"/>
            <c:bubble3D val="0"/>
            <c:spPr>
              <a:solidFill>
                <a:srgbClr val="00FF00"/>
              </a:soli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7-C379-4734-A4C6-24C1A574AA05}"/>
              </c:ext>
            </c:extLst>
          </c:dPt>
          <c:dPt>
            <c:idx val="4"/>
            <c:invertIfNegative val="0"/>
            <c:bubble3D val="0"/>
            <c:spPr>
              <a:solidFill>
                <a:srgbClr val="00FF00"/>
              </a:soli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9-C379-4734-A4C6-24C1A574AA05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lt1">
                          <a:lumMod val="95000"/>
                          <a:alpha val="54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'soft wheat'!$J$24:$J$38</c:f>
              <c:strCache>
                <c:ptCount val="15"/>
                <c:pt idx="0">
                  <c:v>FRANCE</c:v>
                </c:pt>
                <c:pt idx="1">
                  <c:v>GERMANY</c:v>
                </c:pt>
                <c:pt idx="2">
                  <c:v>ROMANIA</c:v>
                </c:pt>
                <c:pt idx="3">
                  <c:v>POLAND</c:v>
                </c:pt>
                <c:pt idx="4">
                  <c:v>BULGARIA</c:v>
                </c:pt>
                <c:pt idx="5">
                  <c:v>SPAIN</c:v>
                </c:pt>
                <c:pt idx="6">
                  <c:v>HUNGARY</c:v>
                </c:pt>
                <c:pt idx="7">
                  <c:v>CZECH</c:v>
                </c:pt>
                <c:pt idx="8">
                  <c:v>LITHUANIA</c:v>
                </c:pt>
                <c:pt idx="9">
                  <c:v>DENMARK</c:v>
                </c:pt>
                <c:pt idx="10">
                  <c:v>SWEDEN</c:v>
                </c:pt>
                <c:pt idx="11">
                  <c:v>LATVIA</c:v>
                </c:pt>
                <c:pt idx="12">
                  <c:v>ITALY</c:v>
                </c:pt>
                <c:pt idx="13">
                  <c:v>SLOVAKIA</c:v>
                </c:pt>
                <c:pt idx="14">
                  <c:v>NETHERLAND</c:v>
                </c:pt>
              </c:strCache>
            </c:strRef>
          </c:cat>
          <c:val>
            <c:numRef>
              <c:f>'soft wheat'!$L$24:$L$38</c:f>
              <c:numCache>
                <c:formatCode>#,##0.00</c:formatCode>
                <c:ptCount val="15"/>
                <c:pt idx="0">
                  <c:v>32.24</c:v>
                </c:pt>
                <c:pt idx="1">
                  <c:v>21.47</c:v>
                </c:pt>
                <c:pt idx="2">
                  <c:v>13.5</c:v>
                </c:pt>
                <c:pt idx="3">
                  <c:v>13.09</c:v>
                </c:pt>
                <c:pt idx="4">
                  <c:v>7.25</c:v>
                </c:pt>
                <c:pt idx="5">
                  <c:v>6.11</c:v>
                </c:pt>
                <c:pt idx="6">
                  <c:v>5.33</c:v>
                </c:pt>
                <c:pt idx="7">
                  <c:v>4.8899999999999997</c:v>
                </c:pt>
                <c:pt idx="8">
                  <c:v>4.4800000000000004</c:v>
                </c:pt>
                <c:pt idx="9">
                  <c:v>3.68</c:v>
                </c:pt>
                <c:pt idx="10">
                  <c:v>3.48</c:v>
                </c:pt>
                <c:pt idx="11">
                  <c:v>2.5499999999999998</c:v>
                </c:pt>
                <c:pt idx="12">
                  <c:v>2.63</c:v>
                </c:pt>
                <c:pt idx="13">
                  <c:v>1.66</c:v>
                </c:pt>
                <c:pt idx="14">
                  <c:v>1.01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C379-4734-A4C6-24C1A574AA05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1593768640"/>
        <c:axId val="1593770080"/>
        <c:axId val="0"/>
      </c:bar3DChart>
      <c:catAx>
        <c:axId val="15937686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93770080"/>
        <c:crosses val="autoZero"/>
        <c:auto val="1"/>
        <c:lblAlgn val="ctr"/>
        <c:lblOffset val="100"/>
        <c:noMultiLvlLbl val="0"/>
      </c:catAx>
      <c:valAx>
        <c:axId val="1593770080"/>
        <c:scaling>
          <c:orientation val="minMax"/>
        </c:scaling>
        <c:delete val="1"/>
        <c:axPos val="l"/>
        <c:numFmt formatCode="#,##0.00" sourceLinked="1"/>
        <c:majorTickMark val="none"/>
        <c:minorTickMark val="none"/>
        <c:tickLblPos val="nextTo"/>
        <c:crossAx val="159376864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spc="100" baseline="0">
                <a:solidFill>
                  <a:schemeClr val="lt1">
                    <a:lumMod val="95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pPr>
            <a:r>
              <a:rPr lang="en-US" sz="1200" b="1" i="0" u="none" strike="noStrike" kern="1200" spc="100" baseline="0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rPr>
              <a:t>ESTIMARE VOLUME ORZ 2026-2027 PRINCIPALII 15 PRODUCĂTORI EU27</a:t>
            </a:r>
          </a:p>
        </c:rich>
      </c:tx>
      <c:layout>
        <c:manualLayout>
          <c:xMode val="edge"/>
          <c:yMode val="edge"/>
          <c:x val="0.18323500256375067"/>
          <c:y val="1.232665838850133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spc="100" baseline="0">
              <a:solidFill>
                <a:schemeClr val="lt1">
                  <a:lumMod val="95000"/>
                </a:schemeClr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spPr>
            <a:solidFill>
              <a:srgbClr val="FFC000"/>
            </a:soli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p3d/>
          </c:spPr>
          <c:invertIfNegative val="0"/>
          <c:dPt>
            <c:idx val="0"/>
            <c:invertIfNegative val="0"/>
            <c:bubble3D val="0"/>
            <c:spPr>
              <a:solidFill>
                <a:srgbClr val="FF6600"/>
              </a:soli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1-4355-4394-9C0C-EF4F63D816D2}"/>
              </c:ext>
            </c:extLst>
          </c:dPt>
          <c:dPt>
            <c:idx val="1"/>
            <c:invertIfNegative val="0"/>
            <c:bubble3D val="0"/>
            <c:spPr>
              <a:solidFill>
                <a:srgbClr val="FF6600"/>
              </a:soli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3-4355-4394-9C0C-EF4F63D816D2}"/>
              </c:ext>
            </c:extLst>
          </c:dPt>
          <c:dPt>
            <c:idx val="2"/>
            <c:invertIfNegative val="0"/>
            <c:bubble3D val="0"/>
            <c:spPr>
              <a:solidFill>
                <a:srgbClr val="FF6600"/>
              </a:soli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5-4355-4394-9C0C-EF4F63D816D2}"/>
              </c:ext>
            </c:extLst>
          </c:dPt>
          <c:dPt>
            <c:idx val="3"/>
            <c:invertIfNegative val="0"/>
            <c:bubble3D val="0"/>
            <c:spPr>
              <a:solidFill>
                <a:srgbClr val="FF6600"/>
              </a:soli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7-4355-4394-9C0C-EF4F63D816D2}"/>
              </c:ext>
            </c:extLst>
          </c:dPt>
          <c:dPt>
            <c:idx val="4"/>
            <c:invertIfNegative val="0"/>
            <c:bubble3D val="0"/>
            <c:spPr>
              <a:solidFill>
                <a:srgbClr val="FF6600"/>
              </a:soli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9-4355-4394-9C0C-EF4F63D816D2}"/>
              </c:ext>
            </c:extLst>
          </c:dPt>
          <c:dPt>
            <c:idx val="5"/>
            <c:invertIfNegative val="0"/>
            <c:bubble3D val="0"/>
            <c:spPr>
              <a:solidFill>
                <a:srgbClr val="FF6600"/>
              </a:soli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B-4355-4394-9C0C-EF4F63D816D2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lt1">
                          <a:lumMod val="95000"/>
                          <a:alpha val="54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barley!$V$6:$V$20</c:f>
              <c:strCache>
                <c:ptCount val="15"/>
                <c:pt idx="0">
                  <c:v>France</c:v>
                </c:pt>
                <c:pt idx="1">
                  <c:v>Germany</c:v>
                </c:pt>
                <c:pt idx="2">
                  <c:v>Spain</c:v>
                </c:pt>
                <c:pt idx="3">
                  <c:v>Denmark</c:v>
                </c:pt>
                <c:pt idx="4">
                  <c:v>Romania</c:v>
                </c:pt>
                <c:pt idx="5">
                  <c:v>Poland</c:v>
                </c:pt>
                <c:pt idx="6">
                  <c:v>Hungary</c:v>
                </c:pt>
                <c:pt idx="7">
                  <c:v>Czech Rep</c:v>
                </c:pt>
                <c:pt idx="8">
                  <c:v>Ireland</c:v>
                </c:pt>
                <c:pt idx="9">
                  <c:v>Sweden</c:v>
                </c:pt>
                <c:pt idx="10">
                  <c:v>Finland</c:v>
                </c:pt>
                <c:pt idx="11">
                  <c:v>Bulgaria</c:v>
                </c:pt>
                <c:pt idx="12">
                  <c:v>Italy</c:v>
                </c:pt>
                <c:pt idx="13">
                  <c:v>Austria</c:v>
                </c:pt>
                <c:pt idx="14">
                  <c:v>Lithuania</c:v>
                </c:pt>
              </c:strCache>
            </c:strRef>
          </c:cat>
          <c:val>
            <c:numRef>
              <c:f>barley!$W$6:$W$20</c:f>
              <c:numCache>
                <c:formatCode>0.00</c:formatCode>
                <c:ptCount val="15"/>
                <c:pt idx="0">
                  <c:v>11.43</c:v>
                </c:pt>
                <c:pt idx="1">
                  <c:v>10.58</c:v>
                </c:pt>
                <c:pt idx="2">
                  <c:v>7.58</c:v>
                </c:pt>
                <c:pt idx="3">
                  <c:v>3.42</c:v>
                </c:pt>
                <c:pt idx="4">
                  <c:v>3.2</c:v>
                </c:pt>
                <c:pt idx="5">
                  <c:v>2.95</c:v>
                </c:pt>
                <c:pt idx="6">
                  <c:v>1.88</c:v>
                </c:pt>
                <c:pt idx="7">
                  <c:v>1.73</c:v>
                </c:pt>
                <c:pt idx="8">
                  <c:v>1.35</c:v>
                </c:pt>
                <c:pt idx="9">
                  <c:v>1.21</c:v>
                </c:pt>
                <c:pt idx="10">
                  <c:v>1.1399999999999999</c:v>
                </c:pt>
                <c:pt idx="11">
                  <c:v>1.06</c:v>
                </c:pt>
                <c:pt idx="12">
                  <c:v>0.98</c:v>
                </c:pt>
                <c:pt idx="13">
                  <c:v>0.74</c:v>
                </c:pt>
                <c:pt idx="14">
                  <c:v>0.63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4355-4394-9C0C-EF4F63D816D2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1593746080"/>
        <c:axId val="1593762880"/>
        <c:axId val="0"/>
      </c:bar3DChart>
      <c:catAx>
        <c:axId val="15937460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93762880"/>
        <c:crosses val="autoZero"/>
        <c:auto val="1"/>
        <c:lblAlgn val="ctr"/>
        <c:lblOffset val="100"/>
        <c:noMultiLvlLbl val="0"/>
      </c:catAx>
      <c:valAx>
        <c:axId val="1593762880"/>
        <c:scaling>
          <c:orientation val="minMax"/>
        </c:scaling>
        <c:delete val="1"/>
        <c:axPos val="l"/>
        <c:numFmt formatCode="0.00" sourceLinked="1"/>
        <c:majorTickMark val="none"/>
        <c:minorTickMark val="none"/>
        <c:tickLblPos val="nextTo"/>
        <c:crossAx val="159374608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spc="100" baseline="0">
                <a:solidFill>
                  <a:schemeClr val="lt1">
                    <a:lumMod val="95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pPr>
            <a:r>
              <a:rPr lang="en-US" sz="1300" b="1" i="0" u="none" strike="noStrike" kern="1200" spc="100" baseline="0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rPr>
              <a:t>ESTIMARE VOLUME PORUMB 2026-2027 PRINCIPALII 15 PRODUCĂTORI EU27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spc="100" baseline="0">
              <a:solidFill>
                <a:schemeClr val="lt1">
                  <a:lumMod val="95000"/>
                </a:schemeClr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0"/>
      <c:rotY val="5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cene3d>
          <a:camera prst="orthographicFront"/>
          <a:lightRig rig="threePt" dir="t"/>
        </a:scene3d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p3d/>
          </c:spPr>
          <c:invertIfNegative val="0"/>
          <c:dPt>
            <c:idx val="0"/>
            <c:invertIfNegative val="0"/>
            <c:bubble3D val="0"/>
            <c:spPr>
              <a:solidFill>
                <a:srgbClr val="FF6600"/>
              </a:soli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1-D5C8-406C-8B33-6E5E68A54123}"/>
              </c:ext>
            </c:extLst>
          </c:dPt>
          <c:dPt>
            <c:idx val="1"/>
            <c:invertIfNegative val="0"/>
            <c:bubble3D val="0"/>
            <c:spPr>
              <a:solidFill>
                <a:srgbClr val="FF6600"/>
              </a:soli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3-D5C8-406C-8B33-6E5E68A54123}"/>
              </c:ext>
            </c:extLst>
          </c:dPt>
          <c:dPt>
            <c:idx val="2"/>
            <c:invertIfNegative val="0"/>
            <c:bubble3D val="0"/>
            <c:spPr>
              <a:solidFill>
                <a:srgbClr val="FF6600"/>
              </a:soli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5-D5C8-406C-8B33-6E5E68A54123}"/>
              </c:ext>
            </c:extLst>
          </c:dPt>
          <c:dPt>
            <c:idx val="3"/>
            <c:invertIfNegative val="0"/>
            <c:bubble3D val="0"/>
            <c:spPr>
              <a:solidFill>
                <a:srgbClr val="FFC000"/>
              </a:soli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7-D5C8-406C-8B33-6E5E68A54123}"/>
              </c:ext>
            </c:extLst>
          </c:dPt>
          <c:dPt>
            <c:idx val="4"/>
            <c:invertIfNegative val="0"/>
            <c:bubble3D val="0"/>
            <c:spPr>
              <a:solidFill>
                <a:srgbClr val="FFC000"/>
              </a:soli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9-D5C8-406C-8B33-6E5E68A54123}"/>
              </c:ext>
            </c:extLst>
          </c:dPt>
          <c:dPt>
            <c:idx val="5"/>
            <c:invertIfNegative val="0"/>
            <c:bubble3D val="0"/>
            <c:spPr>
              <a:solidFill>
                <a:srgbClr val="FFC000"/>
              </a:soli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B-D5C8-406C-8B33-6E5E68A54123}"/>
              </c:ext>
            </c:extLst>
          </c:dPt>
          <c:dPt>
            <c:idx val="6"/>
            <c:invertIfNegative val="0"/>
            <c:bubble3D val="0"/>
            <c:spPr>
              <a:solidFill>
                <a:srgbClr val="FFC000"/>
              </a:soli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D-D5C8-406C-8B33-6E5E68A54123}"/>
              </c:ext>
            </c:extLst>
          </c:dPt>
          <c:dPt>
            <c:idx val="7"/>
            <c:invertIfNegative val="0"/>
            <c:bubble3D val="0"/>
            <c:spPr>
              <a:solidFill>
                <a:srgbClr val="FFC000"/>
              </a:soli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F-D5C8-406C-8B33-6E5E68A54123}"/>
              </c:ext>
            </c:extLst>
          </c:dPt>
          <c:dPt>
            <c:idx val="8"/>
            <c:invertIfNegative val="0"/>
            <c:bubble3D val="0"/>
            <c:spPr>
              <a:solidFill>
                <a:srgbClr val="FFC000"/>
              </a:soli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11-D5C8-406C-8B33-6E5E68A54123}"/>
              </c:ext>
            </c:extLst>
          </c:dPt>
          <c:dPt>
            <c:idx val="9"/>
            <c:invertIfNegative val="0"/>
            <c:bubble3D val="0"/>
            <c:spPr>
              <a:solidFill>
                <a:srgbClr val="FFC000"/>
              </a:soli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13-D5C8-406C-8B33-6E5E68A54123}"/>
              </c:ext>
            </c:extLst>
          </c:dPt>
          <c:dPt>
            <c:idx val="10"/>
            <c:invertIfNegative val="0"/>
            <c:bubble3D val="0"/>
            <c:spPr>
              <a:solidFill>
                <a:srgbClr val="FFC000"/>
              </a:soli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15-D5C8-406C-8B33-6E5E68A54123}"/>
              </c:ext>
            </c:extLst>
          </c:dPt>
          <c:dPt>
            <c:idx val="11"/>
            <c:invertIfNegative val="0"/>
            <c:bubble3D val="0"/>
            <c:spPr>
              <a:solidFill>
                <a:srgbClr val="FFC000"/>
              </a:soli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17-D5C8-406C-8B33-6E5E68A54123}"/>
              </c:ext>
            </c:extLst>
          </c:dPt>
          <c:dPt>
            <c:idx val="12"/>
            <c:invertIfNegative val="0"/>
            <c:bubble3D val="0"/>
            <c:spPr>
              <a:solidFill>
                <a:srgbClr val="FFC000"/>
              </a:soli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19-D5C8-406C-8B33-6E5E68A54123}"/>
              </c:ext>
            </c:extLst>
          </c:dPt>
          <c:dPt>
            <c:idx val="13"/>
            <c:invertIfNegative val="0"/>
            <c:bubble3D val="0"/>
            <c:spPr>
              <a:solidFill>
                <a:srgbClr val="FFC000"/>
              </a:soli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1B-D5C8-406C-8B33-6E5E68A54123}"/>
              </c:ext>
            </c:extLst>
          </c:dPt>
          <c:dPt>
            <c:idx val="14"/>
            <c:invertIfNegative val="0"/>
            <c:bubble3D val="0"/>
            <c:spPr>
              <a:solidFill>
                <a:srgbClr val="FFC000"/>
              </a:soli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1D-D5C8-406C-8B33-6E5E68A54123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lt1">
                          <a:lumMod val="95000"/>
                          <a:alpha val="54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'grain maize'!$J$5:$J$19</c:f>
              <c:strCache>
                <c:ptCount val="15"/>
                <c:pt idx="0">
                  <c:v>France</c:v>
                </c:pt>
                <c:pt idx="1">
                  <c:v>Poland</c:v>
                </c:pt>
                <c:pt idx="2">
                  <c:v>Romania</c:v>
                </c:pt>
                <c:pt idx="3">
                  <c:v>Italy</c:v>
                </c:pt>
                <c:pt idx="4">
                  <c:v>Germany</c:v>
                </c:pt>
                <c:pt idx="5">
                  <c:v>Hungary</c:v>
                </c:pt>
                <c:pt idx="6">
                  <c:v>Spain</c:v>
                </c:pt>
                <c:pt idx="7">
                  <c:v>Austria</c:v>
                </c:pt>
                <c:pt idx="8">
                  <c:v>Bulgaria</c:v>
                </c:pt>
                <c:pt idx="9">
                  <c:v>Croatia</c:v>
                </c:pt>
                <c:pt idx="10">
                  <c:v>Slovakia</c:v>
                </c:pt>
                <c:pt idx="11">
                  <c:v>Greece</c:v>
                </c:pt>
                <c:pt idx="12">
                  <c:v>Czech Rep</c:v>
                </c:pt>
                <c:pt idx="13">
                  <c:v>Belgium</c:v>
                </c:pt>
                <c:pt idx="14">
                  <c:v>Portugal</c:v>
                </c:pt>
              </c:strCache>
            </c:strRef>
          </c:cat>
          <c:val>
            <c:numRef>
              <c:f>'grain maize'!$K$5:$K$19</c:f>
              <c:numCache>
                <c:formatCode>0.00</c:formatCode>
                <c:ptCount val="15"/>
                <c:pt idx="0">
                  <c:v>12.880292000000001</c:v>
                </c:pt>
                <c:pt idx="1">
                  <c:v>9.2515809999999998</c:v>
                </c:pt>
                <c:pt idx="2">
                  <c:v>9</c:v>
                </c:pt>
                <c:pt idx="3">
                  <c:v>4.811572</c:v>
                </c:pt>
                <c:pt idx="4">
                  <c:v>4.6745320000000001</c:v>
                </c:pt>
                <c:pt idx="5">
                  <c:v>4.5800939999999999</c:v>
                </c:pt>
                <c:pt idx="6">
                  <c:v>4.0355749999999997</c:v>
                </c:pt>
                <c:pt idx="7">
                  <c:v>2.3000820000000002</c:v>
                </c:pt>
                <c:pt idx="8">
                  <c:v>1.859812</c:v>
                </c:pt>
                <c:pt idx="9">
                  <c:v>1.7006570000000001</c:v>
                </c:pt>
                <c:pt idx="10">
                  <c:v>1.2376750000000001</c:v>
                </c:pt>
                <c:pt idx="11">
                  <c:v>0.93978399999999995</c:v>
                </c:pt>
                <c:pt idx="12">
                  <c:v>0.71809500000000004</c:v>
                </c:pt>
                <c:pt idx="13">
                  <c:v>0.67808400000000002</c:v>
                </c:pt>
                <c:pt idx="14">
                  <c:v>0.61977800000000005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E-D5C8-406C-8B33-6E5E68A54123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188712160"/>
        <c:axId val="188715040"/>
        <c:axId val="0"/>
      </c:bar3DChart>
      <c:catAx>
        <c:axId val="1887121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8715040"/>
        <c:crosses val="autoZero"/>
        <c:auto val="1"/>
        <c:lblAlgn val="ctr"/>
        <c:lblOffset val="100"/>
        <c:noMultiLvlLbl val="0"/>
      </c:catAx>
      <c:valAx>
        <c:axId val="188715040"/>
        <c:scaling>
          <c:orientation val="minMax"/>
        </c:scaling>
        <c:delete val="1"/>
        <c:axPos val="l"/>
        <c:numFmt formatCode="0.00" sourceLinked="1"/>
        <c:majorTickMark val="none"/>
        <c:minorTickMark val="none"/>
        <c:tickLblPos val="nextTo"/>
        <c:crossAx val="18871216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Ex1.xml><?xml version="1.0" encoding="utf-8"?>
<cx:chartSpace xmlns:a="http://schemas.openxmlformats.org/drawingml/2006/main" xmlns:r="http://schemas.openxmlformats.org/officeDocument/2006/relationships" xmlns:cx="http://schemas.microsoft.com/office/drawing/2014/chartex">
  <cx:chartData>
    <cx:externalData r:id="rId1" cx:autoUpdate="0"/>
    <cx:data id="0">
      <cx:strDim type="cat">
        <cx:f>'soft wheat'!$J$24:$J$38</cx:f>
        <cx:lvl ptCount="15">
          <cx:pt idx="0">FRANCE</cx:pt>
          <cx:pt idx="1">GERMANY</cx:pt>
          <cx:pt idx="2">ROMANIA</cx:pt>
          <cx:pt idx="3">POLAND</cx:pt>
          <cx:pt idx="4">BULGARIA</cx:pt>
          <cx:pt idx="5">SPAIN</cx:pt>
          <cx:pt idx="6">HUNGARY</cx:pt>
          <cx:pt idx="7">CZECH</cx:pt>
          <cx:pt idx="8">LITHUANIA</cx:pt>
          <cx:pt idx="9">DENMARK</cx:pt>
          <cx:pt idx="10">SWEDEN</cx:pt>
          <cx:pt idx="11">LATVIA</cx:pt>
          <cx:pt idx="12">ITALY</cx:pt>
          <cx:pt idx="13">SLOVAKIA</cx:pt>
          <cx:pt idx="14">NETHERLAND</cx:pt>
        </cx:lvl>
      </cx:strDim>
      <cx:numDim type="size">
        <cx:f>'soft wheat'!$L$24:$L$38</cx:f>
        <cx:lvl ptCount="15" formatCode="#,##0.00">
          <cx:pt idx="0">32.240000000000002</cx:pt>
          <cx:pt idx="1">21.469999999999999</cx:pt>
          <cx:pt idx="2">13.5</cx:pt>
          <cx:pt idx="3">13.09</cx:pt>
          <cx:pt idx="4">7.25</cx:pt>
          <cx:pt idx="5">6.1100000000000003</cx:pt>
          <cx:pt idx="6">5.3300000000000001</cx:pt>
          <cx:pt idx="7">4.8899999999999997</cx:pt>
          <cx:pt idx="8">4.4800000000000004</cx:pt>
          <cx:pt idx="9">3.6800000000000002</cx:pt>
          <cx:pt idx="10">3.48</cx:pt>
          <cx:pt idx="11">2.5499999999999998</cx:pt>
          <cx:pt idx="12">2.6299999999999999</cx:pt>
          <cx:pt idx="13">1.6599999999999999</cx:pt>
          <cx:pt idx="14">1.01</cx:pt>
        </cx:lvl>
      </cx:numDim>
    </cx:data>
  </cx:chartData>
  <cx:chart>
    <cx:title pos="t" align="ctr" overlay="0">
      <cx:tx>
        <cx:rich>
          <a:bodyPr spcFirstLastPara="1" vertOverflow="ellipsis" horzOverflow="overflow" wrap="square" lIns="0" tIns="0" rIns="0" bIns="0" anchor="ctr" anchorCtr="1"/>
          <a:lstStyle/>
          <a:p>
            <a:pPr rtl="0">
              <a:defRPr>
                <a:solidFill>
                  <a:schemeClr val="bg1"/>
                </a:solidFill>
              </a:defRPr>
            </a:pPr>
            <a:r>
              <a:rPr lang="en-US" sz="1600" b="1" i="0" baseline="0" dirty="0">
                <a:solidFill>
                  <a:schemeClr val="bg1"/>
                </a:solidFill>
                <a:effectLst>
                  <a:outerShdw blurRad="50800" dist="38100" dir="5400000" algn="t" rotWithShape="0">
                    <a:srgbClr val="000000">
                      <a:alpha val="40000"/>
                    </a:srgbClr>
                  </a:outerShdw>
                </a:effectLst>
              </a:rPr>
              <a:t>ESTIMARE VOLUME GRÂU 2026-2027 PRINCIPALII 15 PRODUCĂTORI EU27</a:t>
            </a:r>
            <a:endParaRPr lang="en-US" sz="1600" dirty="0">
              <a:solidFill>
                <a:schemeClr val="bg1"/>
              </a:solidFill>
              <a:effectLst/>
            </a:endParaRPr>
          </a:p>
        </cx:rich>
      </cx:tx>
    </cx:title>
    <cx:plotArea>
      <cx:plotAreaRegion>
        <cx:series layoutId="treemap" uniqueId="{7366A364-6537-4FFB-BE25-7A764B630438}">
          <cx:tx>
            <cx:txData>
              <cx:f>'soft wheat'!$L$23</cx:f>
              <cx:v>26-27 MIL TO ESTIMA</cx:v>
            </cx:txData>
          </cx:tx>
          <cx:dataLabels pos="inEnd">
            <cx:txPr>
              <a:bodyPr spcFirstLastPara="1" vertOverflow="ellipsis" horzOverflow="overflow" wrap="square" lIns="0" tIns="0" rIns="0" bIns="0" anchor="ctr" anchorCtr="1"/>
              <a:lstStyle/>
              <a:p>
                <a:pPr algn="ctr" rtl="0">
                  <a:defRPr sz="1400" b="1"/>
                </a:pPr>
                <a:endParaRPr lang="en-US" sz="1400" b="1" i="0" u="none" strike="noStrike" baseline="0">
                  <a:solidFill>
                    <a:sysClr val="window" lastClr="FFFFFF">
                      <a:lumMod val="95000"/>
                    </a:sysClr>
                  </a:solidFill>
                  <a:latin typeface="Aptos Narrow" panose="02110004020202020204"/>
                </a:endParaRPr>
              </a:p>
            </cx:txPr>
            <cx:visibility seriesName="0" categoryName="1" value="1"/>
            <cx:separator>
</cx:separator>
          </cx:dataLabels>
          <cx:dataId val="0"/>
          <cx:layoutPr>
            <cx:parentLabelLayout val="overlapping"/>
          </cx:layoutPr>
        </cx:series>
      </cx:plotAreaRegion>
    </cx:plotArea>
  </cx:chart>
  <cx:spPr>
    <a:noFill/>
  </cx:spPr>
</cx:chartSpace>
</file>

<file path=ppt/charts/chartEx2.xml><?xml version="1.0" encoding="utf-8"?>
<cx:chartSpace xmlns:a="http://schemas.openxmlformats.org/drawingml/2006/main" xmlns:r="http://schemas.openxmlformats.org/officeDocument/2006/relationships" xmlns:cx="http://schemas.microsoft.com/office/drawing/2014/chartex">
  <cx:chartData>
    <cx:externalData r:id="rId1" cx:autoUpdate="0"/>
    <cx:data id="0">
      <cx:strDim type="cat">
        <cx:f>barley!$V$6:$V$20</cx:f>
        <cx:lvl ptCount="15">
          <cx:pt idx="0">France</cx:pt>
          <cx:pt idx="1">Germany</cx:pt>
          <cx:pt idx="2">Spain</cx:pt>
          <cx:pt idx="3">Denmark</cx:pt>
          <cx:pt idx="4">Romania</cx:pt>
          <cx:pt idx="5">Poland</cx:pt>
          <cx:pt idx="6">Hungary</cx:pt>
          <cx:pt idx="7">Czech Rep</cx:pt>
          <cx:pt idx="8">Ireland</cx:pt>
          <cx:pt idx="9">Sweden</cx:pt>
          <cx:pt idx="10">Finland</cx:pt>
          <cx:pt idx="11">Bulgaria</cx:pt>
          <cx:pt idx="12">Italy</cx:pt>
          <cx:pt idx="13">Austria</cx:pt>
          <cx:pt idx="14">Lithuania</cx:pt>
        </cx:lvl>
      </cx:strDim>
      <cx:numDim type="size">
        <cx:f>barley!$W$6:$W$20</cx:f>
        <cx:lvl ptCount="15" formatCode="0.00">
          <cx:pt idx="0">11.43</cx:pt>
          <cx:pt idx="1">10.58</cx:pt>
          <cx:pt idx="2">7.5800000000000001</cx:pt>
          <cx:pt idx="3">3.4199999999999999</cx:pt>
          <cx:pt idx="4">3.2000000000000002</cx:pt>
          <cx:pt idx="5">2.9500000000000002</cx:pt>
          <cx:pt idx="6">1.8799999999999999</cx:pt>
          <cx:pt idx="7">1.73</cx:pt>
          <cx:pt idx="8">1.3500000000000001</cx:pt>
          <cx:pt idx="9">1.21</cx:pt>
          <cx:pt idx="10">1.1399999999999999</cx:pt>
          <cx:pt idx="11">1.0600000000000001</cx:pt>
          <cx:pt idx="12">0.97999999999999998</cx:pt>
          <cx:pt idx="13">0.73999999999999999</cx:pt>
          <cx:pt idx="14">0.63</cx:pt>
        </cx:lvl>
      </cx:numDim>
    </cx:data>
  </cx:chartData>
  <cx:chart>
    <cx:title pos="t" align="ctr" overlay="0">
      <cx:tx>
        <cx:rich>
          <a:bodyPr spcFirstLastPara="1" vertOverflow="ellipsis" horzOverflow="overflow" wrap="square" lIns="0" tIns="0" rIns="0" bIns="0" anchor="ctr" anchorCtr="1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b="1" i="0" u="none" strike="noStrike" spc="100" baseline="0" dirty="0">
                <a:solidFill>
                  <a:sysClr val="window" lastClr="FFFFFF">
                    <a:lumMod val="95000"/>
                  </a:sysClr>
                </a:solidFill>
                <a:effectLst>
                  <a:outerShdw blurRad="50800" dist="38100" dir="5400000" algn="t" rotWithShape="0">
                    <a:srgbClr val="000000">
                      <a:alpha val="40000"/>
                    </a:srgbClr>
                  </a:outerShdw>
                </a:effectLst>
                <a:latin typeface="Aptos Narrow" panose="02110004020202020204"/>
                <a:ea typeface="Calibri" panose="020F0502020204030204" pitchFamily="34" charset="0"/>
                <a:cs typeface="Calibri" panose="020F0502020204030204" pitchFamily="34" charset="0"/>
              </a:rPr>
              <a:t>ESTIMARE VOLUME ORZ 2026-2027 PRINCIPALII 15 PRODUCĂTORI EU27</a:t>
            </a:r>
            <a:endParaRPr lang="en-US" sz="1400" dirty="0">
              <a:effectLst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600" b="1" i="0" u="none" strike="noStrike" spc="100" baseline="0" dirty="0">
              <a:solidFill>
                <a:sysClr val="window" lastClr="FFFFFF">
                  <a:lumMod val="95000"/>
                </a:sysClr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Aptos Narrow" panose="02110004020202020204"/>
            </a:endParaRPr>
          </a:p>
        </cx:rich>
      </cx:tx>
    </cx:title>
    <cx:plotArea>
      <cx:plotAreaRegion>
        <cx:series layoutId="treemap" uniqueId="{91B6D554-5EAE-48FB-A38E-D15B7190ED23}">
          <cx:spPr>
            <a:ln>
              <a:solidFill>
                <a:schemeClr val="accent1">
                  <a:alpha val="94000"/>
                </a:schemeClr>
              </a:solidFill>
            </a:ln>
          </cx:spPr>
          <cx:dataLabels pos="inEnd">
            <cx:txPr>
              <a:bodyPr spcFirstLastPara="1" vertOverflow="ellipsis" horzOverflow="overflow" wrap="square" lIns="0" tIns="0" rIns="0" bIns="0" anchor="ctr" anchorCtr="1"/>
              <a:lstStyle/>
              <a:p>
                <a:pPr algn="ctr" rtl="0">
                  <a:defRPr sz="1200" b="1">
                    <a:solidFill>
                      <a:schemeClr val="bg1"/>
                    </a:solidFill>
                  </a:defRPr>
                </a:pPr>
                <a:endParaRPr lang="en-US" sz="1200" b="1" i="0" u="none" strike="noStrike" baseline="0">
                  <a:solidFill>
                    <a:schemeClr val="bg1"/>
                  </a:solidFill>
                  <a:latin typeface="Aptos Narrow" panose="02110004020202020204"/>
                </a:endParaRPr>
              </a:p>
            </cx:txPr>
            <cx:visibility seriesName="0" categoryName="1" value="1"/>
            <cx:separator>
</cx:separator>
            <cx:dataLabel idx="0">
              <cx:txPr>
                <a:bodyPr spcFirstLastPara="1" vertOverflow="ellipsis" horzOverflow="overflow" wrap="square" lIns="0" tIns="0" rIns="0" bIns="0" anchor="ctr" anchorCtr="1"/>
                <a:lstStyle/>
                <a:p>
                  <a:pPr algn="ctr" rtl="0">
                    <a:defRPr sz="1100"/>
                  </a:pPr>
                  <a:r>
                    <a:rPr lang="en-US" sz="1100" b="1" i="0" u="none" strike="noStrike" baseline="0">
                      <a:solidFill>
                        <a:schemeClr val="bg1"/>
                      </a:solidFill>
                      <a:latin typeface="Aptos Narrow" panose="02110004020202020204"/>
                    </a:rPr>
                    <a:t>France
11.43</a:t>
                  </a:r>
                </a:p>
              </cx:txPr>
            </cx:dataLabel>
          </cx:dataLabels>
          <cx:dataId val="0"/>
          <cx:layoutPr>
            <cx:parentLabelLayout val="overlapping"/>
          </cx:layoutPr>
        </cx:series>
      </cx:plotAreaRegion>
    </cx:plotArea>
  </cx:chart>
  <cx:spPr>
    <a:noFill/>
  </cx:spPr>
</cx:chartSpace>
</file>

<file path=ppt/charts/chartEx3.xml><?xml version="1.0" encoding="utf-8"?>
<cx:chartSpace xmlns:a="http://schemas.openxmlformats.org/drawingml/2006/main" xmlns:r="http://schemas.openxmlformats.org/officeDocument/2006/relationships" xmlns:cx="http://schemas.microsoft.com/office/drawing/2014/chartex">
  <cx:chartData>
    <cx:externalData r:id="rId1" cx:autoUpdate="0"/>
    <cx:data id="0">
      <cx:strDim type="cat">
        <cx:f>'grain maize'!$J$5:$J$19</cx:f>
        <cx:lvl ptCount="15">
          <cx:pt idx="0">France</cx:pt>
          <cx:pt idx="1">Poland</cx:pt>
          <cx:pt idx="2">Romania</cx:pt>
          <cx:pt idx="3">Italy</cx:pt>
          <cx:pt idx="4">Germany</cx:pt>
          <cx:pt idx="5">Hungary</cx:pt>
          <cx:pt idx="6">Spain</cx:pt>
          <cx:pt idx="7">Austria</cx:pt>
          <cx:pt idx="8">Bulgaria</cx:pt>
          <cx:pt idx="9">Croatia</cx:pt>
          <cx:pt idx="10">Slovakia</cx:pt>
          <cx:pt idx="11">Greece</cx:pt>
          <cx:pt idx="12">Czech Rep</cx:pt>
          <cx:pt idx="13">Belgium</cx:pt>
          <cx:pt idx="14">Portugal</cx:pt>
        </cx:lvl>
      </cx:strDim>
      <cx:numDim type="size">
        <cx:f>'grain maize'!$K$5:$K$19</cx:f>
        <cx:lvl ptCount="15" formatCode="0.00">
          <cx:pt idx="0">12.880292000000001</cx:pt>
          <cx:pt idx="1">9.2515809999999998</cx:pt>
          <cx:pt idx="2">9</cx:pt>
          <cx:pt idx="3">4.811572</cx:pt>
          <cx:pt idx="4">4.6745320000000001</cx:pt>
          <cx:pt idx="5">4.5800939999999999</cx:pt>
          <cx:pt idx="6">4.0355749999999997</cx:pt>
          <cx:pt idx="7">2.3000820000000002</cx:pt>
          <cx:pt idx="8">1.859812</cx:pt>
          <cx:pt idx="9">1.7006570000000001</cx:pt>
          <cx:pt idx="10">1.2376750000000001</cx:pt>
          <cx:pt idx="11">0.93978399999999995</cx:pt>
          <cx:pt idx="12">0.71809500000000004</cx:pt>
          <cx:pt idx="13">0.67808400000000002</cx:pt>
          <cx:pt idx="14">0.61977800000000005</cx:pt>
        </cx:lvl>
      </cx:numDim>
    </cx:data>
  </cx:chartData>
  <cx:chart>
    <cx:title pos="t" align="ctr" overlay="0">
      <cx:tx>
        <cx:rich>
          <a:bodyPr spcFirstLastPara="1" vertOverflow="ellipsis" horzOverflow="overflow" wrap="square" lIns="0" tIns="0" rIns="0" bIns="0" anchor="ctr" anchorCtr="1"/>
          <a:lstStyle/>
          <a:p>
            <a:pPr rtl="0"/>
            <a:r>
              <a:rPr lang="en-US" sz="1400" b="1" i="0" baseline="0" dirty="0">
                <a:solidFill>
                  <a:schemeClr val="bg1"/>
                </a:solidFill>
                <a:effectLst>
                  <a:outerShdw blurRad="50800" dist="38100" dir="5400000" algn="t" rotWithShape="0">
                    <a:srgbClr val="000000">
                      <a:alpha val="40000"/>
                    </a:srgbClr>
                  </a:outerShdw>
                </a:effectLst>
              </a:rPr>
              <a:t>ESTIMARE VOLUME PORUMB 2026-2027 PRINCIPALII 15 PRODUCĂTORI EU27</a:t>
            </a:r>
            <a:endParaRPr lang="en-US" sz="1400" dirty="0">
              <a:solidFill>
                <a:schemeClr val="bg1"/>
              </a:solidFill>
              <a:effectLst/>
            </a:endParaRPr>
          </a:p>
        </cx:rich>
      </cx:tx>
    </cx:title>
    <cx:plotArea>
      <cx:plotAreaRegion>
        <cx:series layoutId="treemap" uniqueId="{7A9A3348-98CC-4896-879B-581117B9C969}">
          <cx:dataLabels pos="inEnd">
            <cx:txPr>
              <a:bodyPr spcFirstLastPara="1" vertOverflow="ellipsis" horzOverflow="overflow" wrap="square" lIns="0" tIns="0" rIns="0" bIns="0" anchor="ctr" anchorCtr="1"/>
              <a:lstStyle/>
              <a:p>
                <a:pPr algn="ctr" rtl="0">
                  <a:defRPr sz="1300" b="1">
                    <a:solidFill>
                      <a:schemeClr val="bg1"/>
                    </a:solidFill>
                  </a:defRPr>
                </a:pPr>
                <a:endParaRPr lang="en-US" sz="1300" b="1" i="0" u="none" strike="noStrike" baseline="0">
                  <a:solidFill>
                    <a:schemeClr val="bg1"/>
                  </a:solidFill>
                  <a:latin typeface="Aptos Narrow" panose="02110004020202020204"/>
                </a:endParaRPr>
              </a:p>
            </cx:txPr>
            <cx:visibility seriesName="0" categoryName="1" value="1"/>
            <cx:separator>
</cx:separator>
            <cx:dataLabel idx="1">
              <cx:txPr>
                <a:bodyPr spcFirstLastPara="1" vertOverflow="ellipsis" horzOverflow="overflow" wrap="square" lIns="0" tIns="0" rIns="0" bIns="0" anchor="ctr" anchorCtr="1"/>
                <a:lstStyle/>
                <a:p>
                  <a:pPr algn="ctr" rtl="0">
                    <a:defRPr/>
                  </a:pPr>
                  <a:r>
                    <a:rPr lang="en-US" sz="1200" b="1" i="0" u="none" strike="noStrike" baseline="0">
                      <a:solidFill>
                        <a:sysClr val="window" lastClr="FFFFFF">
                          <a:lumMod val="95000"/>
                        </a:sysClr>
                      </a:solidFill>
                      <a:latin typeface="Aptos Narrow" panose="02110004020202020204"/>
                    </a:rPr>
                    <a:t>Poland
9.25</a:t>
                  </a:r>
                </a:p>
              </cx:txPr>
              <cx:visibility seriesName="0" categoryName="1" value="1"/>
              <cx:separator>
</cx:separator>
            </cx:dataLabel>
          </cx:dataLabels>
          <cx:dataId val="0"/>
          <cx:layoutPr>
            <cx:parentLabelLayout val="overlapping"/>
          </cx:layoutPr>
        </cx:series>
      </cx:plotAreaRegion>
    </cx:plotArea>
  </cx:chart>
  <cx:spPr>
    <a:noFill/>
  </cx:spPr>
</cx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415">
  <cs:axisTitle>
    <cs:lnRef idx="0"/>
    <cs:fillRef idx="0"/>
    <cs:effectRef idx="0"/>
    <cs:fontRef idx="minor">
      <a:schemeClr val="lt1">
        <a:lumMod val="95000"/>
      </a:schemeClr>
    </cs:fontRef>
    <cs:spPr>
      <a:solidFill>
        <a:schemeClr val="bg1">
          <a:lumMod val="65000"/>
        </a:schemeClr>
      </a:solidFill>
      <a:ln>
        <a:solidFill>
          <a:schemeClr val="tx1"/>
        </a:solidFill>
      </a:ln>
    </cs:spPr>
    <cs:defRPr sz="900"/>
  </cs:axisTitle>
  <cs:categoryAxis>
    <cs:lnRef idx="0"/>
    <cs:fillRef idx="0"/>
    <cs:effectRef idx="0"/>
    <cs:fontRef idx="minor">
      <a:schemeClr val="lt1">
        <a:lumMod val="9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9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dk1">
              <a:lumMod val="65000"/>
              <a:lumOff val="35000"/>
            </a:schemeClr>
          </a:gs>
          <a:gs pos="100000">
            <a:schemeClr val="dk1">
              <a:lumMod val="85000"/>
              <a:lumOff val="15000"/>
            </a:schemeClr>
          </a:gs>
        </a:gsLst>
        <a:path path="circle">
          <a:fillToRect l="50000" t="50000" r="50000" b="50000"/>
        </a:path>
        <a:tileRect/>
      </a:gradFill>
    </cs:spPr>
    <cs:defRPr sz="1000"/>
  </cs:chartArea>
  <cs:dataLabel>
    <cs:lnRef idx="0"/>
    <cs:fillRef idx="0"/>
    <cs:effectRef idx="0"/>
    <cs:fontRef idx="minor">
      <a:schemeClr val="lt1">
        <a:lumMod val="95000"/>
      </a:schemeClr>
    </cs:fontRef>
    <cs:defRPr sz="9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lt1"/>
    </cs:fontRef>
    <cs:spPr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  <a:ln>
        <a:solidFill>
          <a:schemeClr val="tx1"/>
        </a:solidFill>
      </a:ln>
    </cs:spPr>
  </cs:dataPoint>
  <cs:dataPoint3D>
    <cs:lnRef idx="0"/>
    <cs:fillRef idx="0">
      <cs:styleClr val="auto"/>
    </cs:fillRef>
    <cs:effectRef idx="0"/>
    <cs:fontRef idx="minor">
      <a:schemeClr val="lt1"/>
    </cs:fontRef>
    <cs:spPr>
      <a:solidFill>
        <a:schemeClr val="phClr"/>
      </a:solidFill>
    </cs:spPr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lt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lt1"/>
    </cs:fontRef>
    <cs:spPr>
      <a:ln w="2857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95000"/>
      </a:schemeClr>
    </cs:fontRef>
    <cs:spPr>
      <a:ln w="9525">
        <a:solidFill>
          <a:schemeClr val="lt1">
            <a:lumMod val="95000"/>
            <a:alpha val="54000"/>
          </a:schemeClr>
        </a:solidFill>
      </a:ln>
    </cs:spPr>
    <cs:defRPr sz="9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>
        <a:solidFill>
          <a:schemeClr val="lt1">
            <a:lumMod val="95000"/>
            <a:alpha val="54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10000"/>
          </a:schemeClr>
        </a:solidFill>
        <a:round/>
      </a:ln>
    </cs:spPr>
  </cs:gridlineMajor>
  <cs:gridlineMinor>
    <cs:lnRef idx="0"/>
    <cs:fillRef idx="0"/>
    <cs:effectRef idx="0"/>
    <cs:fontRef idx="minor">
      <a:schemeClr val="lt1"/>
    </cs:fontRef>
    <cs:spPr>
      <a:ln>
        <a:solidFill>
          <a:schemeClr val="lt1">
            <a:lumMod val="95000"/>
            <a:alpha val="10000"/>
            <a:lumOff val="10000"/>
          </a:schemeClr>
        </a:solidFill>
      </a:ln>
    </cs:spPr>
  </cs:gridlineMinor>
  <cs:hiLo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lt1"/>
    </cs:fontRef>
    <cs:spPr>
      <a:ln w="9525">
        <a:solidFill>
          <a:schemeClr val="lt1">
            <a:lumMod val="95000"/>
            <a:alpha val="54000"/>
          </a:schemeClr>
        </a:solidFill>
      </a:ln>
    </cs:spPr>
  </cs:leaderLine>
  <cs:legend>
    <cs:lnRef idx="0"/>
    <cs:fillRef idx="0"/>
    <cs:effectRef idx="0"/>
    <cs:fontRef idx="minor">
      <a:schemeClr val="lt1">
        <a:lumMod val="95000"/>
      </a:schemeClr>
    </cs:fontRef>
    <cs:defRPr sz="9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lt1">
        <a:lumMod val="9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900"/>
  </cs:seriesAxis>
  <cs:seriesLine>
    <cs:lnRef idx="0"/>
    <cs:fillRef idx="0"/>
    <cs:effectRef idx="0"/>
    <cs:fontRef idx="minor">
      <a:schemeClr val="lt1"/>
    </cs:fontRef>
    <cs:spPr>
      <a:ln w="9525" cap="flat">
        <a:solidFill>
          <a:srgbClr val="D9D9D9"/>
        </a:solidFill>
        <a:round/>
      </a:ln>
    </cs:spPr>
  </cs:seriesLine>
  <cs:title>
    <cs:lnRef idx="0"/>
    <cs:fillRef idx="0"/>
    <cs:effectRef idx="0"/>
    <cs:fontRef idx="minor">
      <a:schemeClr val="lt1">
        <a:lumMod val="95000"/>
      </a:schemeClr>
    </cs:fontRef>
    <cs:defRPr sz="1600" b="1" spc="100">
      <a:effectLst>
        <a:outerShdw blurRad="50800" dist="38100" dir="5400000" algn="t" rotWithShape="0">
          <a:prstClr val="black">
            <a:alpha val="40000"/>
          </a:prstClr>
        </a:outerShdw>
      </a:effectLst>
    </cs:defRPr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lt1">
        <a:lumMod val="95000"/>
      </a:schemeClr>
    </cs:fontRef>
    <cs:defRPr sz="9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>
        <a:solidFill>
          <a:schemeClr val="lt1">
            <a:lumMod val="95000"/>
            <a:alpha val="54000"/>
          </a:schemeClr>
        </a:solidFill>
      </a:ln>
    </cs:spPr>
  </cs:upBar>
  <cs:valueAxis>
    <cs:lnRef idx="0"/>
    <cs:fillRef idx="0"/>
    <cs:effectRef idx="0"/>
    <cs:fontRef idx="minor">
      <a:schemeClr val="lt1">
        <a:lumMod val="95000"/>
      </a:schemeClr>
    </cs:fontRef>
    <cs:defRPr sz="900"/>
  </cs:valueAxis>
  <cs:wall>
    <cs:lnRef idx="0"/>
    <cs:fillRef idx="0"/>
    <cs:effectRef idx="0"/>
    <cs:fontRef idx="minor">
      <a:schemeClr val="lt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94">
  <cs:axisTitle>
    <cs:lnRef idx="0"/>
    <cs:fillRef idx="0"/>
    <cs:effectRef idx="0"/>
    <cs:fontRef idx="minor">
      <a:schemeClr val="lt1">
        <a:lumMod val="85000"/>
      </a:schemeClr>
    </cs:fontRef>
    <cs:defRPr sz="900" b="1" kern="1200" cap="all"/>
  </cs:axisTitle>
  <cs:categoryAxis>
    <cs:lnRef idx="0"/>
    <cs:fillRef idx="0"/>
    <cs:effectRef idx="0"/>
    <cs:fontRef idx="minor">
      <a:schemeClr val="lt1">
        <a:lumMod val="85000"/>
      </a:schemeClr>
    </cs:fontRef>
    <cs:spPr/>
    <cs:defRPr sz="900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dk1">
              <a:lumMod val="65000"/>
              <a:lumOff val="35000"/>
            </a:schemeClr>
          </a:gs>
          <a:gs pos="100000">
            <a:schemeClr val="dk1">
              <a:lumMod val="85000"/>
              <a:lumOff val="15000"/>
            </a:schemeClr>
          </a:gs>
        </a:gsLst>
        <a:path path="circle">
          <a:fillToRect l="50000" t="50000" r="50000" b="50000"/>
        </a:path>
        <a:tileRect/>
      </a:gradFill>
    </cs:spPr>
    <cs:defRPr sz="1000" kern="1200"/>
  </cs:chartArea>
  <cs:dataLabel>
    <cs:lnRef idx="0"/>
    <cs:fillRef idx="0"/>
    <cs:effectRef idx="0"/>
    <cs:fontRef idx="minor">
      <a:schemeClr val="lt1">
        <a:lumMod val="8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85000"/>
      </a:schemeClr>
    </cs:fontRef>
    <cs:spPr>
      <a:ln w="9525">
        <a:solidFill>
          <a:schemeClr val="lt1">
            <a:lumMod val="95000"/>
            <a:alpha val="54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>
        <a:solidFill>
          <a:schemeClr val="lt1">
            <a:lumMod val="95000"/>
            <a:alpha val="54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>
        <a:solidFill>
          <a:schemeClr val="dk1">
            <a:lumMod val="60000"/>
            <a:lumOff val="40000"/>
          </a:schemeClr>
        </a:solidFill>
      </a:ln>
    </cs:spPr>
  </cs:gridlineMinor>
  <cs:hiLo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</a:ln>
    </cs:spPr>
  </cs:leaderLine>
  <cs:legend>
    <cs:lnRef idx="0"/>
    <cs:fillRef idx="0"/>
    <cs:effectRef idx="0"/>
    <cs:fontRef idx="minor">
      <a:schemeClr val="lt1">
        <a:lumMod val="85000"/>
      </a:schemeClr>
    </cs:fontRef>
    <cs:defRPr sz="900" kern="12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lt1">
        <a:lumMod val="85000"/>
      </a:schemeClr>
    </cs:fontRef>
    <cs:spPr/>
    <cs:defRPr sz="900" kern="1200"/>
  </cs:seriesAxis>
  <cs:seriesLine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54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95000"/>
      </a:schemeClr>
    </cs:fontRef>
    <cs:defRPr sz="1600" b="1" kern="1200" spc="100" baseline="0">
      <a:effectLst>
        <a:outerShdw blurRad="50800" dist="38100" dir="5400000" algn="t" rotWithShape="0">
          <a:prstClr val="black">
            <a:alpha val="40000"/>
          </a:prstClr>
        </a:outerShdw>
      </a:effectLst>
    </cs:defRPr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lt1">
        <a:lumMod val="8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>
        <a:solidFill>
          <a:schemeClr val="lt1">
            <a:lumMod val="95000"/>
            <a:alpha val="54000"/>
          </a:schemeClr>
        </a:solidFill>
      </a:ln>
    </cs:spPr>
  </cs:upBar>
  <cs:valueAxis>
    <cs:lnRef idx="0"/>
    <cs:fillRef idx="0"/>
    <cs:effectRef idx="0"/>
    <cs:fontRef idx="minor">
      <a:schemeClr val="lt1">
        <a:lumMod val="85000"/>
      </a:schemeClr>
    </cs:fontRef>
    <cs:defRPr sz="900" kern="1200"/>
  </cs:valueAxis>
  <cs:wall>
    <cs:lnRef idx="0"/>
    <cs:fillRef idx="0"/>
    <cs:effectRef idx="0"/>
    <cs:fontRef idx="minor">
      <a:schemeClr val="tx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415">
  <cs:axisTitle>
    <cs:lnRef idx="0"/>
    <cs:fillRef idx="0"/>
    <cs:effectRef idx="0"/>
    <cs:fontRef idx="minor">
      <a:schemeClr val="lt1">
        <a:lumMod val="95000"/>
      </a:schemeClr>
    </cs:fontRef>
    <cs:spPr>
      <a:solidFill>
        <a:schemeClr val="bg1">
          <a:lumMod val="65000"/>
        </a:schemeClr>
      </a:solidFill>
      <a:ln>
        <a:solidFill>
          <a:schemeClr val="tx1"/>
        </a:solidFill>
      </a:ln>
    </cs:spPr>
    <cs:defRPr sz="900"/>
  </cs:axisTitle>
  <cs:categoryAxis>
    <cs:lnRef idx="0"/>
    <cs:fillRef idx="0"/>
    <cs:effectRef idx="0"/>
    <cs:fontRef idx="minor">
      <a:schemeClr val="lt1">
        <a:lumMod val="9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9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dk1">
              <a:lumMod val="65000"/>
              <a:lumOff val="35000"/>
            </a:schemeClr>
          </a:gs>
          <a:gs pos="100000">
            <a:schemeClr val="dk1">
              <a:lumMod val="85000"/>
              <a:lumOff val="15000"/>
            </a:schemeClr>
          </a:gs>
        </a:gsLst>
        <a:path path="circle">
          <a:fillToRect l="50000" t="50000" r="50000" b="50000"/>
        </a:path>
        <a:tileRect/>
      </a:gradFill>
    </cs:spPr>
    <cs:defRPr sz="1000"/>
  </cs:chartArea>
  <cs:dataLabel>
    <cs:lnRef idx="0"/>
    <cs:fillRef idx="0"/>
    <cs:effectRef idx="0"/>
    <cs:fontRef idx="minor">
      <a:schemeClr val="lt1">
        <a:lumMod val="95000"/>
      </a:schemeClr>
    </cs:fontRef>
    <cs:defRPr sz="9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lt1"/>
    </cs:fontRef>
    <cs:spPr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  <a:ln>
        <a:solidFill>
          <a:schemeClr val="tx1"/>
        </a:solidFill>
      </a:ln>
    </cs:spPr>
  </cs:dataPoint>
  <cs:dataPoint3D>
    <cs:lnRef idx="0"/>
    <cs:fillRef idx="0">
      <cs:styleClr val="auto"/>
    </cs:fillRef>
    <cs:effectRef idx="0"/>
    <cs:fontRef idx="minor">
      <a:schemeClr val="lt1"/>
    </cs:fontRef>
    <cs:spPr>
      <a:solidFill>
        <a:schemeClr val="phClr"/>
      </a:solidFill>
    </cs:spPr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lt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lt1"/>
    </cs:fontRef>
    <cs:spPr>
      <a:ln w="2857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95000"/>
      </a:schemeClr>
    </cs:fontRef>
    <cs:spPr>
      <a:ln w="9525">
        <a:solidFill>
          <a:schemeClr val="lt1">
            <a:lumMod val="95000"/>
            <a:alpha val="54000"/>
          </a:schemeClr>
        </a:solidFill>
      </a:ln>
    </cs:spPr>
    <cs:defRPr sz="9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>
        <a:solidFill>
          <a:schemeClr val="lt1">
            <a:lumMod val="95000"/>
            <a:alpha val="54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10000"/>
          </a:schemeClr>
        </a:solidFill>
        <a:round/>
      </a:ln>
    </cs:spPr>
  </cs:gridlineMajor>
  <cs:gridlineMinor>
    <cs:lnRef idx="0"/>
    <cs:fillRef idx="0"/>
    <cs:effectRef idx="0"/>
    <cs:fontRef idx="minor">
      <a:schemeClr val="lt1"/>
    </cs:fontRef>
    <cs:spPr>
      <a:ln>
        <a:solidFill>
          <a:schemeClr val="lt1">
            <a:lumMod val="95000"/>
            <a:alpha val="10000"/>
            <a:lumOff val="10000"/>
          </a:schemeClr>
        </a:solidFill>
      </a:ln>
    </cs:spPr>
  </cs:gridlineMinor>
  <cs:hiLo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lt1"/>
    </cs:fontRef>
    <cs:spPr>
      <a:ln w="9525">
        <a:solidFill>
          <a:schemeClr val="lt1">
            <a:lumMod val="95000"/>
            <a:alpha val="54000"/>
          </a:schemeClr>
        </a:solidFill>
      </a:ln>
    </cs:spPr>
  </cs:leaderLine>
  <cs:legend>
    <cs:lnRef idx="0"/>
    <cs:fillRef idx="0"/>
    <cs:effectRef idx="0"/>
    <cs:fontRef idx="minor">
      <a:schemeClr val="lt1">
        <a:lumMod val="95000"/>
      </a:schemeClr>
    </cs:fontRef>
    <cs:defRPr sz="9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lt1">
        <a:lumMod val="9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900"/>
  </cs:seriesAxis>
  <cs:seriesLine>
    <cs:lnRef idx="0"/>
    <cs:fillRef idx="0"/>
    <cs:effectRef idx="0"/>
    <cs:fontRef idx="minor">
      <a:schemeClr val="lt1"/>
    </cs:fontRef>
    <cs:spPr>
      <a:ln w="9525" cap="flat">
        <a:solidFill>
          <a:srgbClr val="D9D9D9"/>
        </a:solidFill>
        <a:round/>
      </a:ln>
    </cs:spPr>
  </cs:seriesLine>
  <cs:title>
    <cs:lnRef idx="0"/>
    <cs:fillRef idx="0"/>
    <cs:effectRef idx="0"/>
    <cs:fontRef idx="minor">
      <a:schemeClr val="lt1">
        <a:lumMod val="95000"/>
      </a:schemeClr>
    </cs:fontRef>
    <cs:defRPr sz="1600" b="1" spc="100">
      <a:effectLst>
        <a:outerShdw blurRad="50800" dist="38100" dir="5400000" algn="t" rotWithShape="0">
          <a:prstClr val="black">
            <a:alpha val="40000"/>
          </a:prstClr>
        </a:outerShdw>
      </a:effectLst>
    </cs:defRPr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lt1">
        <a:lumMod val="95000"/>
      </a:schemeClr>
    </cs:fontRef>
    <cs:defRPr sz="9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>
        <a:solidFill>
          <a:schemeClr val="lt1">
            <a:lumMod val="95000"/>
            <a:alpha val="54000"/>
          </a:schemeClr>
        </a:solidFill>
      </a:ln>
    </cs:spPr>
  </cs:upBar>
  <cs:valueAxis>
    <cs:lnRef idx="0"/>
    <cs:fillRef idx="0"/>
    <cs:effectRef idx="0"/>
    <cs:fontRef idx="minor">
      <a:schemeClr val="lt1">
        <a:lumMod val="95000"/>
      </a:schemeClr>
    </cs:fontRef>
    <cs:defRPr sz="900"/>
  </cs:valueAxis>
  <cs:wall>
    <cs:lnRef idx="0"/>
    <cs:fillRef idx="0"/>
    <cs:effectRef idx="0"/>
    <cs:fontRef idx="minor">
      <a:schemeClr val="lt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94">
  <cs:axisTitle>
    <cs:lnRef idx="0"/>
    <cs:fillRef idx="0"/>
    <cs:effectRef idx="0"/>
    <cs:fontRef idx="minor">
      <a:schemeClr val="lt1">
        <a:lumMod val="85000"/>
      </a:schemeClr>
    </cs:fontRef>
    <cs:defRPr sz="900" b="1" kern="1200" cap="all"/>
  </cs:axisTitle>
  <cs:categoryAxis>
    <cs:lnRef idx="0"/>
    <cs:fillRef idx="0"/>
    <cs:effectRef idx="0"/>
    <cs:fontRef idx="minor">
      <a:schemeClr val="lt1">
        <a:lumMod val="85000"/>
      </a:schemeClr>
    </cs:fontRef>
    <cs:spPr/>
    <cs:defRPr sz="900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dk1">
              <a:lumMod val="65000"/>
              <a:lumOff val="35000"/>
            </a:schemeClr>
          </a:gs>
          <a:gs pos="100000">
            <a:schemeClr val="dk1">
              <a:lumMod val="85000"/>
              <a:lumOff val="15000"/>
            </a:schemeClr>
          </a:gs>
        </a:gsLst>
        <a:path path="circle">
          <a:fillToRect l="50000" t="50000" r="50000" b="50000"/>
        </a:path>
        <a:tileRect/>
      </a:gradFill>
    </cs:spPr>
    <cs:defRPr sz="1000" kern="1200"/>
  </cs:chartArea>
  <cs:dataLabel>
    <cs:lnRef idx="0"/>
    <cs:fillRef idx="0"/>
    <cs:effectRef idx="0"/>
    <cs:fontRef idx="minor">
      <a:schemeClr val="lt1">
        <a:lumMod val="8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85000"/>
      </a:schemeClr>
    </cs:fontRef>
    <cs:spPr>
      <a:ln w="9525">
        <a:solidFill>
          <a:schemeClr val="lt1">
            <a:lumMod val="95000"/>
            <a:alpha val="54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>
        <a:solidFill>
          <a:schemeClr val="lt1">
            <a:lumMod val="95000"/>
            <a:alpha val="54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>
        <a:solidFill>
          <a:schemeClr val="dk1">
            <a:lumMod val="60000"/>
            <a:lumOff val="40000"/>
          </a:schemeClr>
        </a:solidFill>
      </a:ln>
    </cs:spPr>
  </cs:gridlineMinor>
  <cs:hiLo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</a:ln>
    </cs:spPr>
  </cs:leaderLine>
  <cs:legend>
    <cs:lnRef idx="0"/>
    <cs:fillRef idx="0"/>
    <cs:effectRef idx="0"/>
    <cs:fontRef idx="minor">
      <a:schemeClr val="lt1">
        <a:lumMod val="85000"/>
      </a:schemeClr>
    </cs:fontRef>
    <cs:defRPr sz="900" kern="12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lt1">
        <a:lumMod val="85000"/>
      </a:schemeClr>
    </cs:fontRef>
    <cs:spPr/>
    <cs:defRPr sz="900" kern="1200"/>
  </cs:seriesAxis>
  <cs:seriesLine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54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95000"/>
      </a:schemeClr>
    </cs:fontRef>
    <cs:defRPr sz="1600" b="1" kern="1200" spc="100" baseline="0">
      <a:effectLst>
        <a:outerShdw blurRad="50800" dist="38100" dir="5400000" algn="t" rotWithShape="0">
          <a:prstClr val="black">
            <a:alpha val="40000"/>
          </a:prstClr>
        </a:outerShdw>
      </a:effectLst>
    </cs:defRPr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lt1">
        <a:lumMod val="8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>
        <a:solidFill>
          <a:schemeClr val="lt1">
            <a:lumMod val="95000"/>
            <a:alpha val="54000"/>
          </a:schemeClr>
        </a:solidFill>
      </a:ln>
    </cs:spPr>
  </cs:upBar>
  <cs:valueAxis>
    <cs:lnRef idx="0"/>
    <cs:fillRef idx="0"/>
    <cs:effectRef idx="0"/>
    <cs:fontRef idx="minor">
      <a:schemeClr val="lt1">
        <a:lumMod val="85000"/>
      </a:schemeClr>
    </cs:fontRef>
    <cs:defRPr sz="900" kern="1200"/>
  </cs:valueAxis>
  <cs:wall>
    <cs:lnRef idx="0"/>
    <cs:fillRef idx="0"/>
    <cs:effectRef idx="0"/>
    <cs:fontRef idx="minor">
      <a:schemeClr val="tx1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415">
  <cs:axisTitle>
    <cs:lnRef idx="0"/>
    <cs:fillRef idx="0"/>
    <cs:effectRef idx="0"/>
    <cs:fontRef idx="minor">
      <a:schemeClr val="lt1">
        <a:lumMod val="95000"/>
      </a:schemeClr>
    </cs:fontRef>
    <cs:spPr>
      <a:solidFill>
        <a:schemeClr val="bg1">
          <a:lumMod val="65000"/>
        </a:schemeClr>
      </a:solidFill>
      <a:ln>
        <a:solidFill>
          <a:schemeClr val="tx1"/>
        </a:solidFill>
      </a:ln>
    </cs:spPr>
    <cs:defRPr sz="900"/>
  </cs:axisTitle>
  <cs:categoryAxis>
    <cs:lnRef idx="0"/>
    <cs:fillRef idx="0"/>
    <cs:effectRef idx="0"/>
    <cs:fontRef idx="minor">
      <a:schemeClr val="lt1">
        <a:lumMod val="9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9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dk1">
              <a:lumMod val="65000"/>
              <a:lumOff val="35000"/>
            </a:schemeClr>
          </a:gs>
          <a:gs pos="100000">
            <a:schemeClr val="dk1">
              <a:lumMod val="85000"/>
              <a:lumOff val="15000"/>
            </a:schemeClr>
          </a:gs>
        </a:gsLst>
        <a:path path="circle">
          <a:fillToRect l="50000" t="50000" r="50000" b="50000"/>
        </a:path>
        <a:tileRect/>
      </a:gradFill>
    </cs:spPr>
    <cs:defRPr sz="1000"/>
  </cs:chartArea>
  <cs:dataLabel>
    <cs:lnRef idx="0"/>
    <cs:fillRef idx="0"/>
    <cs:effectRef idx="0"/>
    <cs:fontRef idx="minor">
      <a:schemeClr val="lt1">
        <a:lumMod val="95000"/>
      </a:schemeClr>
    </cs:fontRef>
    <cs:defRPr sz="9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lt1"/>
    </cs:fontRef>
    <cs:spPr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  <a:ln>
        <a:solidFill>
          <a:schemeClr val="tx1"/>
        </a:solidFill>
      </a:ln>
    </cs:spPr>
  </cs:dataPoint>
  <cs:dataPoint3D>
    <cs:lnRef idx="0"/>
    <cs:fillRef idx="0">
      <cs:styleClr val="auto"/>
    </cs:fillRef>
    <cs:effectRef idx="0"/>
    <cs:fontRef idx="minor">
      <a:schemeClr val="lt1"/>
    </cs:fontRef>
    <cs:spPr>
      <a:solidFill>
        <a:schemeClr val="phClr"/>
      </a:solidFill>
    </cs:spPr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lt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lt1"/>
    </cs:fontRef>
    <cs:spPr>
      <a:ln w="2857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95000"/>
      </a:schemeClr>
    </cs:fontRef>
    <cs:spPr>
      <a:ln w="9525">
        <a:solidFill>
          <a:schemeClr val="lt1">
            <a:lumMod val="95000"/>
            <a:alpha val="54000"/>
          </a:schemeClr>
        </a:solidFill>
      </a:ln>
    </cs:spPr>
    <cs:defRPr sz="9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>
        <a:solidFill>
          <a:schemeClr val="lt1">
            <a:lumMod val="95000"/>
            <a:alpha val="54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10000"/>
          </a:schemeClr>
        </a:solidFill>
        <a:round/>
      </a:ln>
    </cs:spPr>
  </cs:gridlineMajor>
  <cs:gridlineMinor>
    <cs:lnRef idx="0"/>
    <cs:fillRef idx="0"/>
    <cs:effectRef idx="0"/>
    <cs:fontRef idx="minor">
      <a:schemeClr val="lt1"/>
    </cs:fontRef>
    <cs:spPr>
      <a:ln>
        <a:solidFill>
          <a:schemeClr val="lt1">
            <a:lumMod val="95000"/>
            <a:alpha val="10000"/>
            <a:lumOff val="10000"/>
          </a:schemeClr>
        </a:solidFill>
      </a:ln>
    </cs:spPr>
  </cs:gridlineMinor>
  <cs:hiLo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lt1"/>
    </cs:fontRef>
    <cs:spPr>
      <a:ln w="9525">
        <a:solidFill>
          <a:schemeClr val="lt1">
            <a:lumMod val="95000"/>
            <a:alpha val="54000"/>
          </a:schemeClr>
        </a:solidFill>
      </a:ln>
    </cs:spPr>
  </cs:leaderLine>
  <cs:legend>
    <cs:lnRef idx="0"/>
    <cs:fillRef idx="0"/>
    <cs:effectRef idx="0"/>
    <cs:fontRef idx="minor">
      <a:schemeClr val="lt1">
        <a:lumMod val="95000"/>
      </a:schemeClr>
    </cs:fontRef>
    <cs:defRPr sz="9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lt1">
        <a:lumMod val="9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900"/>
  </cs:seriesAxis>
  <cs:seriesLine>
    <cs:lnRef idx="0"/>
    <cs:fillRef idx="0"/>
    <cs:effectRef idx="0"/>
    <cs:fontRef idx="minor">
      <a:schemeClr val="lt1"/>
    </cs:fontRef>
    <cs:spPr>
      <a:ln w="9525" cap="flat">
        <a:solidFill>
          <a:srgbClr val="D9D9D9"/>
        </a:solidFill>
        <a:round/>
      </a:ln>
    </cs:spPr>
  </cs:seriesLine>
  <cs:title>
    <cs:lnRef idx="0"/>
    <cs:fillRef idx="0"/>
    <cs:effectRef idx="0"/>
    <cs:fontRef idx="minor">
      <a:schemeClr val="lt1">
        <a:lumMod val="95000"/>
      </a:schemeClr>
    </cs:fontRef>
    <cs:defRPr sz="1600" b="1" spc="100">
      <a:effectLst>
        <a:outerShdw blurRad="50800" dist="38100" dir="5400000" algn="t" rotWithShape="0">
          <a:prstClr val="black">
            <a:alpha val="40000"/>
          </a:prstClr>
        </a:outerShdw>
      </a:effectLst>
    </cs:defRPr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lt1">
        <a:lumMod val="95000"/>
      </a:schemeClr>
    </cs:fontRef>
    <cs:defRPr sz="9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>
        <a:solidFill>
          <a:schemeClr val="lt1">
            <a:lumMod val="95000"/>
            <a:alpha val="54000"/>
          </a:schemeClr>
        </a:solidFill>
      </a:ln>
    </cs:spPr>
  </cs:upBar>
  <cs:valueAxis>
    <cs:lnRef idx="0"/>
    <cs:fillRef idx="0"/>
    <cs:effectRef idx="0"/>
    <cs:fontRef idx="minor">
      <a:schemeClr val="lt1">
        <a:lumMod val="95000"/>
      </a:schemeClr>
    </cs:fontRef>
    <cs:defRPr sz="900"/>
  </cs:valueAxis>
  <cs:wall>
    <cs:lnRef idx="0"/>
    <cs:fillRef idx="0"/>
    <cs:effectRef idx="0"/>
    <cs:fontRef idx="minor">
      <a:schemeClr val="lt1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294">
  <cs:axisTitle>
    <cs:lnRef idx="0"/>
    <cs:fillRef idx="0"/>
    <cs:effectRef idx="0"/>
    <cs:fontRef idx="minor">
      <a:schemeClr val="lt1">
        <a:lumMod val="85000"/>
      </a:schemeClr>
    </cs:fontRef>
    <cs:defRPr sz="900" b="1" kern="1200" cap="all"/>
  </cs:axisTitle>
  <cs:categoryAxis>
    <cs:lnRef idx="0"/>
    <cs:fillRef idx="0"/>
    <cs:effectRef idx="0"/>
    <cs:fontRef idx="minor">
      <a:schemeClr val="lt1">
        <a:lumMod val="85000"/>
      </a:schemeClr>
    </cs:fontRef>
    <cs:spPr/>
    <cs:defRPr sz="900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dk1">
              <a:lumMod val="65000"/>
              <a:lumOff val="35000"/>
            </a:schemeClr>
          </a:gs>
          <a:gs pos="100000">
            <a:schemeClr val="dk1">
              <a:lumMod val="85000"/>
              <a:lumOff val="15000"/>
            </a:schemeClr>
          </a:gs>
        </a:gsLst>
        <a:path path="circle">
          <a:fillToRect l="50000" t="50000" r="50000" b="50000"/>
        </a:path>
        <a:tileRect/>
      </a:gradFill>
    </cs:spPr>
    <cs:defRPr sz="1000" kern="1200"/>
  </cs:chartArea>
  <cs:dataLabel>
    <cs:lnRef idx="0"/>
    <cs:fillRef idx="0"/>
    <cs:effectRef idx="0"/>
    <cs:fontRef idx="minor">
      <a:schemeClr val="lt1">
        <a:lumMod val="8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85000"/>
      </a:schemeClr>
    </cs:fontRef>
    <cs:spPr>
      <a:ln w="9525">
        <a:solidFill>
          <a:schemeClr val="lt1">
            <a:lumMod val="95000"/>
            <a:alpha val="54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>
        <a:solidFill>
          <a:schemeClr val="lt1">
            <a:lumMod val="95000"/>
            <a:alpha val="54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>
        <a:solidFill>
          <a:schemeClr val="dk1">
            <a:lumMod val="60000"/>
            <a:lumOff val="40000"/>
          </a:schemeClr>
        </a:solidFill>
      </a:ln>
    </cs:spPr>
  </cs:gridlineMinor>
  <cs:hiLo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</a:ln>
    </cs:spPr>
  </cs:leaderLine>
  <cs:legend>
    <cs:lnRef idx="0"/>
    <cs:fillRef idx="0"/>
    <cs:effectRef idx="0"/>
    <cs:fontRef idx="minor">
      <a:schemeClr val="lt1">
        <a:lumMod val="85000"/>
      </a:schemeClr>
    </cs:fontRef>
    <cs:defRPr sz="900" kern="12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lt1">
        <a:lumMod val="85000"/>
      </a:schemeClr>
    </cs:fontRef>
    <cs:spPr/>
    <cs:defRPr sz="900" kern="1200"/>
  </cs:seriesAxis>
  <cs:seriesLine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54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95000"/>
      </a:schemeClr>
    </cs:fontRef>
    <cs:defRPr sz="1600" b="1" kern="1200" spc="100" baseline="0">
      <a:effectLst>
        <a:outerShdw blurRad="50800" dist="38100" dir="5400000" algn="t" rotWithShape="0">
          <a:prstClr val="black">
            <a:alpha val="40000"/>
          </a:prstClr>
        </a:outerShdw>
      </a:effectLst>
    </cs:defRPr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lt1">
        <a:lumMod val="8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>
        <a:solidFill>
          <a:schemeClr val="lt1">
            <a:lumMod val="95000"/>
            <a:alpha val="54000"/>
          </a:schemeClr>
        </a:solidFill>
      </a:ln>
    </cs:spPr>
  </cs:upBar>
  <cs:valueAxis>
    <cs:lnRef idx="0"/>
    <cs:fillRef idx="0"/>
    <cs:effectRef idx="0"/>
    <cs:fontRef idx="minor">
      <a:schemeClr val="lt1">
        <a:lumMod val="85000"/>
      </a:schemeClr>
    </cs:fontRef>
    <cs:defRPr sz="900" kern="1200"/>
  </cs:valueAxis>
  <cs:wall>
    <cs:lnRef idx="0"/>
    <cs:fillRef idx="0"/>
    <cs:effectRef idx="0"/>
    <cs:fontRef idx="minor">
      <a:schemeClr val="tx1"/>
    </cs:fontRef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E6A26F-4F4D-A0EC-6CBE-C721F58CE35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846E762-0374-56AF-B27E-0CCAC40454B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30EE61-E3E5-FD76-6C25-1C9831B6FD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5DEBE-0BF3-4D88-85E0-BAFDFCF6A797}" type="datetimeFigureOut">
              <a:rPr lang="en-US" smtClean="0"/>
              <a:t>2/25/26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FAF541-E34E-7D19-1106-846766C762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FE64D8-2E24-39B1-E40D-9F75B84FA9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6E56A-AD0F-4AF9-BEE6-A68560813E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34024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0DBA27-F6D7-F790-ABA6-A1BCAFDA21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4FBFDF5-001C-C4A4-AC33-DDEE6CE531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4AFA42-13A0-6EE1-BBC5-EC2AFC51BB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5DEBE-0BF3-4D88-85E0-BAFDFCF6A797}" type="datetimeFigureOut">
              <a:rPr lang="en-US" smtClean="0"/>
              <a:t>2/25/26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93C0A9-4CD3-4A9C-5ECF-3C2DF75390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CAB5FE-995F-7FBA-67F6-445BE20F1E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6E56A-AD0F-4AF9-BEE6-A68560813E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78030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51CA311-BE48-89DB-DC01-5D607A9B2A1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F544D1B-8BE7-EDBA-9944-A4E73A6DB70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4BCCC9-8B70-3DC8-E82D-803D32A936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5DEBE-0BF3-4D88-85E0-BAFDFCF6A797}" type="datetimeFigureOut">
              <a:rPr lang="en-US" smtClean="0"/>
              <a:t>2/25/26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AF5B64-E4E3-AE6F-FBF9-4298991FDB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F4554A-6BE1-AEF5-4B19-27C7161382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6E56A-AD0F-4AF9-BEE6-A68560813E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61416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DEBD37-D5A6-DD80-243E-4790F4F7F7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C38204-893A-3512-777F-B656C1B642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FB6F93-D7F0-BE10-3025-47108EAD1F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5DEBE-0BF3-4D88-85E0-BAFDFCF6A797}" type="datetimeFigureOut">
              <a:rPr lang="en-US" smtClean="0"/>
              <a:t>2/25/26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43A798-07AB-8B1C-30A4-4750BB4223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3B92B8-2B1A-60A7-EE64-4CF1F379CD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6E56A-AD0F-4AF9-BEE6-A68560813E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73498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3FEFE1-AF76-0B4C-E341-8C1A271754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6A3E2B-1B6E-B385-040A-8EADD0F654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2BFE07-FB82-D87E-2E97-54DE44C6BF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5DEBE-0BF3-4D88-85E0-BAFDFCF6A797}" type="datetimeFigureOut">
              <a:rPr lang="en-US" smtClean="0"/>
              <a:t>2/25/26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1553B0-08A2-F342-4B72-F1512757E3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22720C-6E82-84DA-3B93-35C38764DD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6E56A-AD0F-4AF9-BEE6-A68560813E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75670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D04C7A-2D9B-D05E-64B6-E8A85CE7ED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80CF25-232B-8B12-0711-FF3BE8C971C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C2286FF-2FF0-4333-54B1-7315CA8730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FC430AB-8F3C-0C60-148A-32DF181F66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5DEBE-0BF3-4D88-85E0-BAFDFCF6A797}" type="datetimeFigureOut">
              <a:rPr lang="en-US" smtClean="0"/>
              <a:t>2/25/26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EA12146-C205-807D-7CE8-E12DD1D362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A64524C-9D95-0896-496D-31F41CB567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6E56A-AD0F-4AF9-BEE6-A68560813E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84176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DF976F-996E-EB93-C3BC-8F1FD2733E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7A815C1-9026-B2C8-5B17-A026B6B5BD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DCA0CF8-FD20-5786-310C-7DE69D02611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38F6249-C92A-421F-1B24-60721B74319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2DA55E5-7EB7-1FF8-B237-64B372FD772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6406088-269A-77B4-84C2-9664E1D305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5DEBE-0BF3-4D88-85E0-BAFDFCF6A797}" type="datetimeFigureOut">
              <a:rPr lang="en-US" smtClean="0"/>
              <a:t>2/25/26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82433DB-5CB5-CFB8-F613-2158F83B0F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DF7F551-4C85-6775-D43A-55FD32A7FE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6E56A-AD0F-4AF9-BEE6-A68560813E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10091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C7BF0C-AAD6-E1C6-0249-E479AD35F8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ACD8E8-2EC2-5074-5DDD-2FAE9D4D35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5DEBE-0BF3-4D88-85E0-BAFDFCF6A797}" type="datetimeFigureOut">
              <a:rPr lang="en-US" smtClean="0"/>
              <a:t>2/25/26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EF5AEDC-8385-A60C-87C2-1709C31362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5019B4F-AA10-BFAA-D8D9-05BE883388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6E56A-AD0F-4AF9-BEE6-A68560813E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76043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1D404CA-BCB5-4AD7-47AF-33F5CE3B93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5DEBE-0BF3-4D88-85E0-BAFDFCF6A797}" type="datetimeFigureOut">
              <a:rPr lang="en-US" smtClean="0"/>
              <a:t>2/25/26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28DF386-814D-554E-F90F-F7A6F8E20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2C3A5B4-2C72-A855-AFAD-E42CCD5DBF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6E56A-AD0F-4AF9-BEE6-A68560813E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63108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FA7039-A58C-F55E-B47C-0E18F2BCE0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E66FE2-45BB-D836-8B9C-94810E2678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24BE498-1A7B-2E11-F318-438B5512C8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42EDF0-CF6B-C2D2-2556-BDA28C295B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5DEBE-0BF3-4D88-85E0-BAFDFCF6A797}" type="datetimeFigureOut">
              <a:rPr lang="en-US" smtClean="0"/>
              <a:t>2/25/26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792972A-3E2D-6F45-7688-EC49A18A11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35886FB-C6E9-DC10-CBF5-7CC882C26D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6E56A-AD0F-4AF9-BEE6-A68560813E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11235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679AAF-986E-1046-36B3-47D712501A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9C1D3D6-C70D-E16A-99A3-78DA85B2D19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F1F4A5E-20CD-1DDB-289D-1BD675C684E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444BA6C-68EB-1E58-C5E2-0EC5D4237D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5DEBE-0BF3-4D88-85E0-BAFDFCF6A797}" type="datetimeFigureOut">
              <a:rPr lang="en-US" smtClean="0"/>
              <a:t>2/25/26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BF859EB-A428-3237-F32B-AF80680174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C8EC724-A0CF-742D-3A8D-A00D13884F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6E56A-AD0F-4AF9-BEE6-A68560813E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77993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0420039-AE81-A49E-8D76-186C6AFBA5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7A815B1-A871-B90F-E783-DED44547B4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7BE526-03E8-DBEB-6867-A5047B5D7E5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0D5DEBE-0BF3-4D88-85E0-BAFDFCF6A797}" type="datetimeFigureOut">
              <a:rPr lang="en-US" smtClean="0"/>
              <a:t>2/25/26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2B470C-2E2A-5CB1-2576-F8055A4C56C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12B63C-AEA3-47B0-82E7-9CB9048F505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216E56A-AD0F-4AF9-BEE6-A68560813E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10315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7.xml"/><Relationship Id="rId5" Type="http://schemas.openxmlformats.org/officeDocument/2006/relationships/image" Target="../media/image2.png"/><Relationship Id="rId4" Type="http://schemas.openxmlformats.org/officeDocument/2006/relationships/chart" Target="../charts/char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8.xml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microsoft.com/office/2014/relationships/chartEx" Target="../charts/chartEx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5.sv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.xml"/><Relationship Id="rId5" Type="http://schemas.openxmlformats.org/officeDocument/2006/relationships/image" Target="../media/image8.emf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14/relationships/chartEx" Target="../charts/chartEx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.xml"/><Relationship Id="rId5" Type="http://schemas.openxmlformats.org/officeDocument/2006/relationships/image" Target="../media/image2.png"/><Relationship Id="rId4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.xml"/><Relationship Id="rId5" Type="http://schemas.openxmlformats.org/officeDocument/2006/relationships/image" Target="../media/image2.png"/><Relationship Id="rId4" Type="http://schemas.openxmlformats.org/officeDocument/2006/relationships/chart" Target="../charts/chart2.xml"/></Relationships>
</file>

<file path=ppt/slides/_rels/slide9.xml.rels><?xml version="1.0" encoding="UTF-8" standalone="yes"?>
<Relationships xmlns="http://schemas.openxmlformats.org/package/2006/relationships"><Relationship Id="rId3" Type="http://schemas.microsoft.com/office/2014/relationships/chartEx" Target="../charts/chartEx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6.xml"/><Relationship Id="rId5" Type="http://schemas.openxmlformats.org/officeDocument/2006/relationships/image" Target="../media/image2.png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50A3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00944F3-32EE-AF7A-1107-47F83BD9F2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61CB31-47DC-DB5B-5220-DDE4CE9A9D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4100" y="1285112"/>
            <a:ext cx="9678171" cy="4591049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br>
              <a:rPr lang="en-US" sz="2000" b="1" dirty="0">
                <a:latin typeface="+mn-lt"/>
                <a:cs typeface="Aptos Serif" panose="02020604070405020304" pitchFamily="18" charset="0"/>
              </a:rPr>
            </a:br>
            <a:br>
              <a:rPr lang="en-US" sz="2000" b="1" dirty="0">
                <a:latin typeface="+mn-lt"/>
                <a:cs typeface="Aptos Serif" panose="02020604070405020304" pitchFamily="18" charset="0"/>
              </a:rPr>
            </a:br>
            <a:br>
              <a:rPr lang="en-US" sz="2000" b="1" dirty="0">
                <a:latin typeface="+mn-lt"/>
                <a:cs typeface="Aptos Serif" panose="02020604070405020304" pitchFamily="18" charset="0"/>
              </a:rPr>
            </a:br>
            <a:br>
              <a:rPr lang="en-US" sz="2000" b="1" dirty="0">
                <a:latin typeface="+mn-lt"/>
                <a:cs typeface="Aptos Serif" panose="02020604070405020304" pitchFamily="18" charset="0"/>
              </a:rPr>
            </a:br>
            <a:br>
              <a:rPr lang="en-US" sz="2000" b="1" dirty="0">
                <a:latin typeface="+mn-lt"/>
                <a:cs typeface="Aptos Serif" panose="02020604070405020304" pitchFamily="18" charset="0"/>
              </a:rPr>
            </a:br>
            <a:br>
              <a:rPr lang="en-US" sz="2000" b="1" dirty="0">
                <a:latin typeface="+mn-lt"/>
                <a:cs typeface="Aptos Serif" panose="02020604070405020304" pitchFamily="18" charset="0"/>
              </a:rPr>
            </a:br>
            <a:r>
              <a:rPr lang="en-US" sz="2700" b="1" dirty="0">
                <a:latin typeface="+mn-lt"/>
                <a:cs typeface="Aptos Serif" panose="02020604070405020304" pitchFamily="18" charset="0"/>
              </a:rPr>
              <a:t>	</a:t>
            </a:r>
            <a:br>
              <a:rPr lang="en-US" sz="2700" b="1" dirty="0">
                <a:latin typeface="+mn-lt"/>
                <a:cs typeface="Aptos Serif" panose="02020604070405020304" pitchFamily="18" charset="0"/>
              </a:rPr>
            </a:br>
            <a:br>
              <a:rPr lang="en-US" sz="2700" b="1" dirty="0">
                <a:latin typeface="+mn-lt"/>
                <a:cs typeface="Aptos Serif" panose="02020604070405020304" pitchFamily="18" charset="0"/>
              </a:rPr>
            </a:br>
            <a:br>
              <a:rPr lang="en-US" sz="2700" b="1" dirty="0">
                <a:latin typeface="+mn-lt"/>
                <a:cs typeface="Aptos Serif" panose="02020604070405020304" pitchFamily="18" charset="0"/>
              </a:rPr>
            </a:br>
            <a:br>
              <a:rPr lang="en-US" sz="2000" b="1" dirty="0">
                <a:cs typeface="Aptos Serif" panose="02020604070405020304" pitchFamily="18" charset="0"/>
              </a:rPr>
            </a:br>
            <a:br>
              <a:rPr lang="en-US" sz="2000" b="1" dirty="0">
                <a:latin typeface="+mn-lt"/>
                <a:cs typeface="Aptos Serif" panose="02020604070405020304" pitchFamily="18" charset="0"/>
              </a:rPr>
            </a:br>
            <a:br>
              <a:rPr lang="en-US" sz="2000" b="1" dirty="0">
                <a:latin typeface="+mn-lt"/>
                <a:cs typeface="Aptos Serif" panose="02020604070405020304" pitchFamily="18" charset="0"/>
              </a:rPr>
            </a:br>
            <a:br>
              <a:rPr lang="en-US" sz="2000" b="1" dirty="0">
                <a:solidFill>
                  <a:srgbClr val="002060"/>
                </a:solidFill>
                <a:latin typeface="Aptos Serif" panose="02020604070405020304" pitchFamily="18" charset="0"/>
                <a:cs typeface="Aptos Serif" panose="02020604070405020304" pitchFamily="18" charset="0"/>
              </a:rPr>
            </a:br>
            <a:endParaRPr lang="en-US" sz="2000" b="1" dirty="0">
              <a:solidFill>
                <a:srgbClr val="002060"/>
              </a:solidFill>
              <a:latin typeface="Aptos Serif" panose="02020604070405020304" pitchFamily="18" charset="0"/>
              <a:cs typeface="Aptos Serif" panose="02020604070405020304" pitchFamily="18" charset="0"/>
            </a:endParaRPr>
          </a:p>
        </p:txBody>
      </p:sp>
      <p:pic>
        <p:nvPicPr>
          <p:cNvPr id="4" name="Picture 3" descr="A black background with gold text&#10;&#10;AI-generated content may be incorrect.">
            <a:extLst>
              <a:ext uri="{FF2B5EF4-FFF2-40B4-BE49-F238E27FC236}">
                <a16:creationId xmlns:a16="http://schemas.microsoft.com/office/drawing/2014/main" id="{8D4B2DE7-0807-66F8-BA3C-D2EAFD32185C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8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19" r="67196"/>
          <a:stretch>
            <a:fillRect/>
          </a:stretch>
        </p:blipFill>
        <p:spPr>
          <a:xfrm>
            <a:off x="-2332435" y="-441115"/>
            <a:ext cx="4664869" cy="7740229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92F1AD12-47B6-A172-C5E3-FA94BC02EE7B}"/>
              </a:ext>
            </a:extLst>
          </p:cNvPr>
          <p:cNvSpPr txBox="1"/>
          <p:nvPr/>
        </p:nvSpPr>
        <p:spPr>
          <a:xfrm>
            <a:off x="2367790" y="754412"/>
            <a:ext cx="8329612" cy="16312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800" b="1" dirty="0">
                <a:solidFill>
                  <a:schemeClr val="bg1"/>
                </a:solidFill>
                <a:latin typeface=""/>
                <a:cs typeface="Aptos Serif" panose="02020604070405020304" pitchFamily="18" charset="0"/>
              </a:rPr>
              <a:t>AGRI TRADE SUMMIT 2026  CEREALE + PORUMB</a:t>
            </a:r>
            <a:endParaRPr lang="en-US" sz="4800" dirty="0">
              <a:solidFill>
                <a:schemeClr val="bg1"/>
              </a:solidFill>
              <a:latin typeface=""/>
              <a:cs typeface="Aptos Serif" panose="0202060407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0D1323B-46CB-E5B6-AE13-1060E8A699DC}"/>
              </a:ext>
            </a:extLst>
          </p:cNvPr>
          <p:cNvSpPr txBox="1"/>
          <p:nvPr/>
        </p:nvSpPr>
        <p:spPr>
          <a:xfrm>
            <a:off x="2462151" y="3039438"/>
            <a:ext cx="7267698" cy="6617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2100" dirty="0" err="1">
                <a:solidFill>
                  <a:srgbClr val="D3B038"/>
                </a:solidFill>
                <a:latin typeface=""/>
              </a:rPr>
              <a:t>Analiză</a:t>
            </a:r>
            <a:r>
              <a:rPr lang="en-US" sz="2100" dirty="0">
                <a:solidFill>
                  <a:srgbClr val="D3B038"/>
                </a:solidFill>
                <a:latin typeface=""/>
              </a:rPr>
              <a:t> </a:t>
            </a:r>
            <a:r>
              <a:rPr lang="en-US" sz="2100" dirty="0" err="1">
                <a:solidFill>
                  <a:srgbClr val="D3B038"/>
                </a:solidFill>
                <a:latin typeface=""/>
              </a:rPr>
              <a:t>și</a:t>
            </a:r>
            <a:r>
              <a:rPr lang="en-US" sz="2100" dirty="0">
                <a:solidFill>
                  <a:srgbClr val="D3B038"/>
                </a:solidFill>
                <a:latin typeface=""/>
              </a:rPr>
              <a:t> perspective 2026</a:t>
            </a:r>
          </a:p>
          <a:p>
            <a:pPr>
              <a:buNone/>
            </a:pPr>
            <a:r>
              <a:rPr lang="en-US" sz="1600" dirty="0">
                <a:solidFill>
                  <a:schemeClr val="bg1"/>
                </a:solidFill>
                <a:latin typeface=""/>
              </a:rPr>
              <a:t>Cezar Gheorghe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F0A7C36B-0DF8-7B8E-D5D6-1D1E7D5EAC58}"/>
              </a:ext>
            </a:extLst>
          </p:cNvPr>
          <p:cNvCxnSpPr/>
          <p:nvPr/>
        </p:nvCxnSpPr>
        <p:spPr>
          <a:xfrm>
            <a:off x="2498688" y="2742567"/>
            <a:ext cx="7378275" cy="0"/>
          </a:xfrm>
          <a:prstGeom prst="line">
            <a:avLst/>
          </a:prstGeom>
          <a:ln>
            <a:solidFill>
              <a:srgbClr val="D3B038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EC28FDBA-E7F3-5E12-B89D-C24BF87399D1}"/>
              </a:ext>
            </a:extLst>
          </p:cNvPr>
          <p:cNvSpPr txBox="1"/>
          <p:nvPr/>
        </p:nvSpPr>
        <p:spPr>
          <a:xfrm>
            <a:off x="10291597" y="5687573"/>
            <a:ext cx="1752876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n-US" sz="1400" b="1" dirty="0">
                <a:solidFill>
                  <a:schemeClr val="bg1">
                    <a:lumMod val="85000"/>
                  </a:schemeClr>
                </a:solidFill>
                <a:latin typeface=""/>
              </a:rPr>
              <a:t>26 </a:t>
            </a:r>
            <a:r>
              <a:rPr lang="en-US" sz="1400" b="1" dirty="0" err="1">
                <a:solidFill>
                  <a:schemeClr val="bg1">
                    <a:lumMod val="85000"/>
                  </a:schemeClr>
                </a:solidFill>
                <a:latin typeface=""/>
              </a:rPr>
              <a:t>Februarie</a:t>
            </a:r>
            <a:r>
              <a:rPr lang="en-US" sz="1400" b="1" dirty="0">
                <a:solidFill>
                  <a:schemeClr val="bg1">
                    <a:lumMod val="85000"/>
                  </a:schemeClr>
                </a:solidFill>
                <a:latin typeface=""/>
              </a:rPr>
              <a:t> 2026</a:t>
            </a:r>
          </a:p>
        </p:txBody>
      </p:sp>
      <p:pic>
        <p:nvPicPr>
          <p:cNvPr id="14" name="Picture 13" descr="A black and orange logo&#10;&#10;AI-generated content may be incorrect.">
            <a:extLst>
              <a:ext uri="{FF2B5EF4-FFF2-40B4-BE49-F238E27FC236}">
                <a16:creationId xmlns:a16="http://schemas.microsoft.com/office/drawing/2014/main" id="{419B448F-C072-D7F3-E11D-A7B778DB2D2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66445" y="6121866"/>
            <a:ext cx="1878028" cy="6022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997729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50A3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CA1C076-6611-96E0-BFFD-4DD2A03D09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black background with gold text&#10;&#10;AI-generated content may be incorrect.">
            <a:extLst>
              <a:ext uri="{FF2B5EF4-FFF2-40B4-BE49-F238E27FC236}">
                <a16:creationId xmlns:a16="http://schemas.microsoft.com/office/drawing/2014/main" id="{816FA66F-E021-A328-9E8B-95B9B2DEB377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19" r="67196"/>
          <a:stretch>
            <a:fillRect/>
          </a:stretch>
        </p:blipFill>
        <p:spPr>
          <a:xfrm>
            <a:off x="-2332435" y="-441115"/>
            <a:ext cx="4664869" cy="774022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FD0A07D-1CAC-351E-CC0E-E4B035B3D4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4100" y="1285112"/>
            <a:ext cx="9678171" cy="4591049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br>
              <a:rPr lang="en-US" sz="2000" b="1" dirty="0">
                <a:latin typeface="+mn-lt"/>
                <a:cs typeface="Aptos Serif" panose="02020604070405020304" pitchFamily="18" charset="0"/>
              </a:rPr>
            </a:br>
            <a:br>
              <a:rPr lang="en-US" sz="2000" b="1" dirty="0">
                <a:latin typeface="+mn-lt"/>
                <a:cs typeface="Aptos Serif" panose="02020604070405020304" pitchFamily="18" charset="0"/>
              </a:rPr>
            </a:br>
            <a:br>
              <a:rPr lang="en-US" sz="2000" b="1" dirty="0">
                <a:latin typeface="+mn-lt"/>
                <a:cs typeface="Aptos Serif" panose="02020604070405020304" pitchFamily="18" charset="0"/>
              </a:rPr>
            </a:br>
            <a:br>
              <a:rPr lang="en-US" sz="2000" b="1" dirty="0">
                <a:latin typeface="+mn-lt"/>
                <a:cs typeface="Aptos Serif" panose="02020604070405020304" pitchFamily="18" charset="0"/>
              </a:rPr>
            </a:br>
            <a:br>
              <a:rPr lang="en-US" sz="2000" b="1" dirty="0">
                <a:latin typeface="+mn-lt"/>
                <a:cs typeface="Aptos Serif" panose="02020604070405020304" pitchFamily="18" charset="0"/>
              </a:rPr>
            </a:br>
            <a:br>
              <a:rPr lang="en-US" sz="2000" b="1" dirty="0">
                <a:latin typeface="+mn-lt"/>
                <a:cs typeface="Aptos Serif" panose="02020604070405020304" pitchFamily="18" charset="0"/>
              </a:rPr>
            </a:br>
            <a:r>
              <a:rPr lang="en-US" sz="2700" b="1" dirty="0">
                <a:latin typeface="+mn-lt"/>
                <a:cs typeface="Aptos Serif" panose="02020604070405020304" pitchFamily="18" charset="0"/>
              </a:rPr>
              <a:t>	</a:t>
            </a:r>
            <a:br>
              <a:rPr lang="en-US" sz="2700" b="1" dirty="0">
                <a:latin typeface="+mn-lt"/>
                <a:cs typeface="Aptos Serif" panose="02020604070405020304" pitchFamily="18" charset="0"/>
              </a:rPr>
            </a:br>
            <a:br>
              <a:rPr lang="en-US" sz="2700" b="1" dirty="0">
                <a:latin typeface="+mn-lt"/>
                <a:cs typeface="Aptos Serif" panose="02020604070405020304" pitchFamily="18" charset="0"/>
              </a:rPr>
            </a:br>
            <a:br>
              <a:rPr lang="en-US" sz="2700" b="1" dirty="0">
                <a:latin typeface="+mn-lt"/>
                <a:cs typeface="Aptos Serif" panose="02020604070405020304" pitchFamily="18" charset="0"/>
              </a:rPr>
            </a:br>
            <a:br>
              <a:rPr lang="en-US" sz="2000" b="1" dirty="0">
                <a:cs typeface="Aptos Serif" panose="02020604070405020304" pitchFamily="18" charset="0"/>
              </a:rPr>
            </a:br>
            <a:br>
              <a:rPr lang="en-US" sz="2000" b="1" dirty="0">
                <a:latin typeface="+mn-lt"/>
                <a:cs typeface="Aptos Serif" panose="02020604070405020304" pitchFamily="18" charset="0"/>
              </a:rPr>
            </a:br>
            <a:br>
              <a:rPr lang="en-US" sz="2000" b="1" dirty="0">
                <a:latin typeface="+mn-lt"/>
                <a:cs typeface="Aptos Serif" panose="02020604070405020304" pitchFamily="18" charset="0"/>
              </a:rPr>
            </a:br>
            <a:br>
              <a:rPr lang="en-US" sz="2000" b="1" dirty="0">
                <a:solidFill>
                  <a:srgbClr val="002060"/>
                </a:solidFill>
                <a:latin typeface="Aptos Serif" panose="02020604070405020304" pitchFamily="18" charset="0"/>
                <a:cs typeface="Aptos Serif" panose="02020604070405020304" pitchFamily="18" charset="0"/>
              </a:rPr>
            </a:br>
            <a:endParaRPr lang="en-US" sz="2000" b="1" dirty="0">
              <a:solidFill>
                <a:srgbClr val="002060"/>
              </a:solidFill>
              <a:latin typeface="Aptos Serif" panose="02020604070405020304" pitchFamily="18" charset="0"/>
              <a:cs typeface="Aptos Serif" panose="0202060407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BE45A7-6C71-3F86-95F9-C8CF5AAE76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68462" y="282621"/>
            <a:ext cx="8855075" cy="609122"/>
          </a:xfrm>
        </p:spPr>
        <p:txBody>
          <a:bodyPr vert="horz" lIns="91440" tIns="45720" rIns="91440" bIns="45720" rtlCol="0">
            <a:no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US" b="1" dirty="0">
                <a:solidFill>
                  <a:srgbClr val="D3B038"/>
                </a:solidFill>
                <a:cs typeface="Aptos Serif" panose="02020604070405020304" pitchFamily="18" charset="0"/>
              </a:rPr>
              <a:t>AGRI TRADE SUMMIT 2026 – ESTIMARE PORUMB EU 27</a:t>
            </a:r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13E1DB28-46AD-4D8A-99A3-33D7972BCE7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11056018"/>
              </p:ext>
            </p:extLst>
          </p:nvPr>
        </p:nvGraphicFramePr>
        <p:xfrm>
          <a:off x="685800" y="1107495"/>
          <a:ext cx="10820400" cy="50101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pic>
        <p:nvPicPr>
          <p:cNvPr id="6" name="Picture 5" descr="A black and orange logo&#10;&#10;AI-generated content may be incorrect.">
            <a:extLst>
              <a:ext uri="{FF2B5EF4-FFF2-40B4-BE49-F238E27FC236}">
                <a16:creationId xmlns:a16="http://schemas.microsoft.com/office/drawing/2014/main" id="{0535C69C-E553-8F0A-0508-D01FACA7F653}"/>
              </a:ext>
            </a:extLst>
          </p:cNvPr>
          <p:cNvPicPr>
            <a:picLocks noChangeAspect="1"/>
          </p:cNvPicPr>
          <p:nvPr/>
        </p:nvPicPr>
        <p:blipFill>
          <a:blip r:embed="rId5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21281" y="6171518"/>
            <a:ext cx="1723192" cy="5525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870159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" fill="hold"/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" fill="hold"/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300"/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300"/>
                            </p:stCondLst>
                            <p:childTnLst>
                              <p:par>
                                <p:cTn id="1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0" categoryIdx="0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300" fill="hold"/>
                                        <p:tgtEl>
                                          <p:spTgt spid="4">
                                            <p:graphicEl>
                                              <a:chart seriesIdx="0" categoryIdx="0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300" fill="hold"/>
                                        <p:tgtEl>
                                          <p:spTgt spid="4">
                                            <p:graphicEl>
                                              <a:chart seriesIdx="0" categoryIdx="0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300"/>
                                        <p:tgtEl>
                                          <p:spTgt spid="4">
                                            <p:graphicEl>
                                              <a:chart seriesIdx="0" categoryIdx="0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"/>
                            </p:stCondLst>
                            <p:childTnLst>
                              <p:par>
                                <p:cTn id="1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0" categoryIdx="1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300" fill="hold"/>
                                        <p:tgtEl>
                                          <p:spTgt spid="4">
                                            <p:graphicEl>
                                              <a:chart seriesIdx="0" categoryIdx="1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300" fill="hold"/>
                                        <p:tgtEl>
                                          <p:spTgt spid="4">
                                            <p:graphicEl>
                                              <a:chart seriesIdx="0" categoryIdx="1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300"/>
                                        <p:tgtEl>
                                          <p:spTgt spid="4">
                                            <p:graphicEl>
                                              <a:chart seriesIdx="0" categoryIdx="1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900"/>
                            </p:stCondLst>
                            <p:childTnLst>
                              <p:par>
                                <p:cTn id="23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0" categoryIdx="2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300" fill="hold"/>
                                        <p:tgtEl>
                                          <p:spTgt spid="4">
                                            <p:graphicEl>
                                              <a:chart seriesIdx="0" categoryIdx="2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300" fill="hold"/>
                                        <p:tgtEl>
                                          <p:spTgt spid="4">
                                            <p:graphicEl>
                                              <a:chart seriesIdx="0" categoryIdx="2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300"/>
                                        <p:tgtEl>
                                          <p:spTgt spid="4">
                                            <p:graphicEl>
                                              <a:chart seriesIdx="0" categoryIdx="2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200"/>
                            </p:stCondLst>
                            <p:childTnLst>
                              <p:par>
                                <p:cTn id="2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0" categoryIdx="3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300" fill="hold"/>
                                        <p:tgtEl>
                                          <p:spTgt spid="4">
                                            <p:graphicEl>
                                              <a:chart seriesIdx="0" categoryIdx="3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300" fill="hold"/>
                                        <p:tgtEl>
                                          <p:spTgt spid="4">
                                            <p:graphicEl>
                                              <a:chart seriesIdx="0" categoryIdx="3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300"/>
                                        <p:tgtEl>
                                          <p:spTgt spid="4">
                                            <p:graphicEl>
                                              <a:chart seriesIdx="0" categoryIdx="3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500"/>
                            </p:stCondLst>
                            <p:childTnLst>
                              <p:par>
                                <p:cTn id="3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0" categoryIdx="4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300" fill="hold"/>
                                        <p:tgtEl>
                                          <p:spTgt spid="4">
                                            <p:graphicEl>
                                              <a:chart seriesIdx="0" categoryIdx="4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300" fill="hold"/>
                                        <p:tgtEl>
                                          <p:spTgt spid="4">
                                            <p:graphicEl>
                                              <a:chart seriesIdx="0" categoryIdx="4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300"/>
                                        <p:tgtEl>
                                          <p:spTgt spid="4">
                                            <p:graphicEl>
                                              <a:chart seriesIdx="0" categoryIdx="4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800"/>
                            </p:stCondLst>
                            <p:childTnLst>
                              <p:par>
                                <p:cTn id="4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0" categoryIdx="5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300" fill="hold"/>
                                        <p:tgtEl>
                                          <p:spTgt spid="4">
                                            <p:graphicEl>
                                              <a:chart seriesIdx="0" categoryIdx="5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300" fill="hold"/>
                                        <p:tgtEl>
                                          <p:spTgt spid="4">
                                            <p:graphicEl>
                                              <a:chart seriesIdx="0" categoryIdx="5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300"/>
                                        <p:tgtEl>
                                          <p:spTgt spid="4">
                                            <p:graphicEl>
                                              <a:chart seriesIdx="0" categoryIdx="5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2100"/>
                            </p:stCondLst>
                            <p:childTnLst>
                              <p:par>
                                <p:cTn id="4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0" categoryIdx="6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300" fill="hold"/>
                                        <p:tgtEl>
                                          <p:spTgt spid="4">
                                            <p:graphicEl>
                                              <a:chart seriesIdx="0" categoryIdx="6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300" fill="hold"/>
                                        <p:tgtEl>
                                          <p:spTgt spid="4">
                                            <p:graphicEl>
                                              <a:chart seriesIdx="0" categoryIdx="6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300"/>
                                        <p:tgtEl>
                                          <p:spTgt spid="4">
                                            <p:graphicEl>
                                              <a:chart seriesIdx="0" categoryIdx="6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2400"/>
                            </p:stCondLst>
                            <p:childTnLst>
                              <p:par>
                                <p:cTn id="53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0" categoryIdx="7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300" fill="hold"/>
                                        <p:tgtEl>
                                          <p:spTgt spid="4">
                                            <p:graphicEl>
                                              <a:chart seriesIdx="0" categoryIdx="7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300" fill="hold"/>
                                        <p:tgtEl>
                                          <p:spTgt spid="4">
                                            <p:graphicEl>
                                              <a:chart seriesIdx="0" categoryIdx="7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300"/>
                                        <p:tgtEl>
                                          <p:spTgt spid="4">
                                            <p:graphicEl>
                                              <a:chart seriesIdx="0" categoryIdx="7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2700"/>
                            </p:stCondLst>
                            <p:childTnLst>
                              <p:par>
                                <p:cTn id="5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0" categoryIdx="8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300" fill="hold"/>
                                        <p:tgtEl>
                                          <p:spTgt spid="4">
                                            <p:graphicEl>
                                              <a:chart seriesIdx="0" categoryIdx="8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300" fill="hold"/>
                                        <p:tgtEl>
                                          <p:spTgt spid="4">
                                            <p:graphicEl>
                                              <a:chart seriesIdx="0" categoryIdx="8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300"/>
                                        <p:tgtEl>
                                          <p:spTgt spid="4">
                                            <p:graphicEl>
                                              <a:chart seriesIdx="0" categoryIdx="8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3000"/>
                            </p:stCondLst>
                            <p:childTnLst>
                              <p:par>
                                <p:cTn id="6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0" categoryIdx="9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300" fill="hold"/>
                                        <p:tgtEl>
                                          <p:spTgt spid="4">
                                            <p:graphicEl>
                                              <a:chart seriesIdx="0" categoryIdx="9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300" fill="hold"/>
                                        <p:tgtEl>
                                          <p:spTgt spid="4">
                                            <p:graphicEl>
                                              <a:chart seriesIdx="0" categoryIdx="9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300"/>
                                        <p:tgtEl>
                                          <p:spTgt spid="4">
                                            <p:graphicEl>
                                              <a:chart seriesIdx="0" categoryIdx="9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3300"/>
                            </p:stCondLst>
                            <p:childTnLst>
                              <p:par>
                                <p:cTn id="7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0" categoryIdx="10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300" fill="hold"/>
                                        <p:tgtEl>
                                          <p:spTgt spid="4">
                                            <p:graphicEl>
                                              <a:chart seriesIdx="0" categoryIdx="10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300" fill="hold"/>
                                        <p:tgtEl>
                                          <p:spTgt spid="4">
                                            <p:graphicEl>
                                              <a:chart seriesIdx="0" categoryIdx="10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300"/>
                                        <p:tgtEl>
                                          <p:spTgt spid="4">
                                            <p:graphicEl>
                                              <a:chart seriesIdx="0" categoryIdx="10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3600"/>
                            </p:stCondLst>
                            <p:childTnLst>
                              <p:par>
                                <p:cTn id="7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0" categoryIdx="11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300" fill="hold"/>
                                        <p:tgtEl>
                                          <p:spTgt spid="4">
                                            <p:graphicEl>
                                              <a:chart seriesIdx="0" categoryIdx="11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300" fill="hold"/>
                                        <p:tgtEl>
                                          <p:spTgt spid="4">
                                            <p:graphicEl>
                                              <a:chart seriesIdx="0" categoryIdx="11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300"/>
                                        <p:tgtEl>
                                          <p:spTgt spid="4">
                                            <p:graphicEl>
                                              <a:chart seriesIdx="0" categoryIdx="11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3900"/>
                            </p:stCondLst>
                            <p:childTnLst>
                              <p:par>
                                <p:cTn id="83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0" categoryIdx="12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300" fill="hold"/>
                                        <p:tgtEl>
                                          <p:spTgt spid="4">
                                            <p:graphicEl>
                                              <a:chart seriesIdx="0" categoryIdx="12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300" fill="hold"/>
                                        <p:tgtEl>
                                          <p:spTgt spid="4">
                                            <p:graphicEl>
                                              <a:chart seriesIdx="0" categoryIdx="12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7" dur="300"/>
                                        <p:tgtEl>
                                          <p:spTgt spid="4">
                                            <p:graphicEl>
                                              <a:chart seriesIdx="0" categoryIdx="12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4200"/>
                            </p:stCondLst>
                            <p:childTnLst>
                              <p:par>
                                <p:cTn id="8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0" categoryIdx="13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300" fill="hold"/>
                                        <p:tgtEl>
                                          <p:spTgt spid="4">
                                            <p:graphicEl>
                                              <a:chart seriesIdx="0" categoryIdx="13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300" fill="hold"/>
                                        <p:tgtEl>
                                          <p:spTgt spid="4">
                                            <p:graphicEl>
                                              <a:chart seriesIdx="0" categoryIdx="13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300"/>
                                        <p:tgtEl>
                                          <p:spTgt spid="4">
                                            <p:graphicEl>
                                              <a:chart seriesIdx="0" categoryIdx="13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4500"/>
                            </p:stCondLst>
                            <p:childTnLst>
                              <p:par>
                                <p:cTn id="9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0" categoryIdx="14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300" fill="hold"/>
                                        <p:tgtEl>
                                          <p:spTgt spid="4">
                                            <p:graphicEl>
                                              <a:chart seriesIdx="0" categoryIdx="14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300" fill="hold"/>
                                        <p:tgtEl>
                                          <p:spTgt spid="4">
                                            <p:graphicEl>
                                              <a:chart seriesIdx="0" categoryIdx="14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9" dur="300"/>
                                        <p:tgtEl>
                                          <p:spTgt spid="4">
                                            <p:graphicEl>
                                              <a:chart seriesIdx="0" categoryIdx="14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Chart bld="categoryEl"/>
        </p:bldSub>
      </p:bldGraphic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50A3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A black background with gold text&#10;&#10;AI-generated content may be incorrect.">
            <a:extLst>
              <a:ext uri="{FF2B5EF4-FFF2-40B4-BE49-F238E27FC236}">
                <a16:creationId xmlns:a16="http://schemas.microsoft.com/office/drawing/2014/main" id="{56E867D4-00A4-5CEB-22BC-8539E5A1A969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19" r="67196"/>
          <a:stretch>
            <a:fillRect/>
          </a:stretch>
        </p:blipFill>
        <p:spPr>
          <a:xfrm>
            <a:off x="-2332435" y="-441115"/>
            <a:ext cx="4664869" cy="774022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7B4106AE-D4AB-362F-3BD7-7DD0039B32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6151" y="343843"/>
            <a:ext cx="9483081" cy="552585"/>
          </a:xfrm>
        </p:spPr>
        <p:txBody>
          <a:bodyPr>
            <a:normAutofit/>
          </a:bodyPr>
          <a:lstStyle/>
          <a:p>
            <a:r>
              <a:rPr lang="en-US" sz="3200" b="1" dirty="0">
                <a:solidFill>
                  <a:srgbClr val="D3B038"/>
                </a:solidFill>
                <a:cs typeface="Aptos Serif" panose="02020604070405020304" pitchFamily="18" charset="0"/>
              </a:rPr>
              <a:t>AGRI TRADE </a:t>
            </a:r>
            <a:r>
              <a:rPr lang="en-US" sz="2800" b="1" dirty="0">
                <a:solidFill>
                  <a:srgbClr val="D3B038"/>
                </a:solidFill>
                <a:latin typeface="+mn-lt"/>
                <a:ea typeface="+mn-ea"/>
                <a:cs typeface="Aptos Serif" panose="02020604070405020304" pitchFamily="18" charset="0"/>
              </a:rPr>
              <a:t>SUMMIT</a:t>
            </a:r>
            <a:r>
              <a:rPr lang="en-US" sz="3200" b="1" dirty="0">
                <a:solidFill>
                  <a:srgbClr val="D3B038"/>
                </a:solidFill>
                <a:cs typeface="Aptos Serif" panose="02020604070405020304" pitchFamily="18" charset="0"/>
              </a:rPr>
              <a:t> 2026 – </a:t>
            </a:r>
            <a:r>
              <a:rPr lang="en-US" sz="3200" b="1">
                <a:solidFill>
                  <a:srgbClr val="D3B038"/>
                </a:solidFill>
                <a:cs typeface="Aptos Serif" panose="02020604070405020304" pitchFamily="18" charset="0"/>
              </a:rPr>
              <a:t>SUMAR ÎNTRE </a:t>
            </a:r>
            <a:r>
              <a:rPr lang="en-US" sz="3200" b="1" dirty="0">
                <a:solidFill>
                  <a:srgbClr val="D3B038"/>
                </a:solidFill>
                <a:cs typeface="Aptos Serif" panose="02020604070405020304" pitchFamily="18" charset="0"/>
              </a:rPr>
              <a:t>SEZOANE</a:t>
            </a:r>
            <a:endParaRPr lang="en-US" dirty="0">
              <a:solidFill>
                <a:srgbClr val="D3B038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70BDCD-1673-8918-2646-96A79EACC5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77676" y="1755434"/>
            <a:ext cx="7891463" cy="4351338"/>
          </a:xfrm>
        </p:spPr>
        <p:txBody>
          <a:bodyPr/>
          <a:lstStyle/>
          <a:p>
            <a:pPr marL="0" indent="0">
              <a:buNone/>
            </a:pPr>
            <a:r>
              <a:rPr lang="en-US" b="1" dirty="0">
                <a:solidFill>
                  <a:schemeClr val="bg1"/>
                </a:solidFill>
              </a:rPr>
              <a:t>GRÂU EU27 2025-2026                 136.8 MIL TO</a:t>
            </a:r>
          </a:p>
          <a:p>
            <a:pPr marL="0" indent="0">
              <a:buNone/>
            </a:pPr>
            <a:r>
              <a:rPr lang="en-US" b="1" dirty="0">
                <a:solidFill>
                  <a:schemeClr val="bg1"/>
                </a:solidFill>
              </a:rPr>
              <a:t>GRÂU EU27 2026-2027 		   128.5 MIL TO	</a:t>
            </a:r>
          </a:p>
          <a:p>
            <a:pPr marL="0" indent="0">
              <a:buNone/>
            </a:pPr>
            <a:endParaRPr lang="en-US" b="1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b="1" dirty="0">
                <a:solidFill>
                  <a:schemeClr val="bg1"/>
                </a:solidFill>
              </a:rPr>
              <a:t>ORZ EU27 2025-2026 		    56.78 MIL TO</a:t>
            </a:r>
          </a:p>
          <a:p>
            <a:pPr marL="0" indent="0">
              <a:buNone/>
            </a:pPr>
            <a:r>
              <a:rPr lang="en-US" b="1" dirty="0">
                <a:solidFill>
                  <a:schemeClr val="bg1"/>
                </a:solidFill>
              </a:rPr>
              <a:t>ORZ EU27 2026-2027  		    52.05 MIL TO</a:t>
            </a:r>
          </a:p>
          <a:p>
            <a:pPr marL="0" indent="0">
              <a:buNone/>
            </a:pPr>
            <a:endParaRPr lang="en-US" b="1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b="1" dirty="0">
                <a:solidFill>
                  <a:schemeClr val="bg1"/>
                </a:solidFill>
              </a:rPr>
              <a:t>PORUMB EU27 2025-2026 	     	55.90 MIL TO</a:t>
            </a:r>
          </a:p>
          <a:p>
            <a:pPr marL="0" indent="0">
              <a:buNone/>
            </a:pPr>
            <a:r>
              <a:rPr lang="en-US" b="1" dirty="0">
                <a:solidFill>
                  <a:schemeClr val="bg1"/>
                </a:solidFill>
              </a:rPr>
              <a:t>PORUMB EU27 2026-2027 	     	58.05 MIL TO</a:t>
            </a:r>
          </a:p>
          <a:p>
            <a:pPr marL="0" indent="0">
              <a:buNone/>
            </a:pPr>
            <a:endParaRPr lang="en-US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" name="Arrow: Right 3">
            <a:extLst>
              <a:ext uri="{FF2B5EF4-FFF2-40B4-BE49-F238E27FC236}">
                <a16:creationId xmlns:a16="http://schemas.microsoft.com/office/drawing/2014/main" id="{1B439E04-3DBF-0A64-7DD7-BA77E490D2C8}"/>
              </a:ext>
            </a:extLst>
          </p:cNvPr>
          <p:cNvSpPr/>
          <p:nvPr/>
        </p:nvSpPr>
        <p:spPr>
          <a:xfrm>
            <a:off x="5257038" y="1661689"/>
            <a:ext cx="978408" cy="484632"/>
          </a:xfrm>
          <a:prstGeom prst="rightArrow">
            <a:avLst/>
          </a:prstGeom>
          <a:solidFill>
            <a:srgbClr val="D3B03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D3B038"/>
              </a:solidFill>
            </a:endParaRPr>
          </a:p>
        </p:txBody>
      </p:sp>
      <p:sp>
        <p:nvSpPr>
          <p:cNvPr id="5" name="Arrow: Right 4">
            <a:extLst>
              <a:ext uri="{FF2B5EF4-FFF2-40B4-BE49-F238E27FC236}">
                <a16:creationId xmlns:a16="http://schemas.microsoft.com/office/drawing/2014/main" id="{7FBA01A2-A0B3-6F7D-0138-F52C6B7DC6C5}"/>
              </a:ext>
            </a:extLst>
          </p:cNvPr>
          <p:cNvSpPr/>
          <p:nvPr/>
        </p:nvSpPr>
        <p:spPr>
          <a:xfrm>
            <a:off x="5257038" y="2225696"/>
            <a:ext cx="978408" cy="484632"/>
          </a:xfrm>
          <a:prstGeom prst="rightArrow">
            <a:avLst/>
          </a:prstGeom>
          <a:solidFill>
            <a:srgbClr val="D3B03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Arrow: Right 5">
            <a:extLst>
              <a:ext uri="{FF2B5EF4-FFF2-40B4-BE49-F238E27FC236}">
                <a16:creationId xmlns:a16="http://schemas.microsoft.com/office/drawing/2014/main" id="{B97F37F8-D7BF-F73E-35A5-70121665FAE6}"/>
              </a:ext>
            </a:extLst>
          </p:cNvPr>
          <p:cNvSpPr/>
          <p:nvPr/>
        </p:nvSpPr>
        <p:spPr>
          <a:xfrm>
            <a:off x="5117592" y="3226636"/>
            <a:ext cx="978408" cy="484632"/>
          </a:xfrm>
          <a:prstGeom prst="rightArrow">
            <a:avLst/>
          </a:prstGeom>
          <a:solidFill>
            <a:srgbClr val="D3B03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Arrow: Right 6">
            <a:extLst>
              <a:ext uri="{FF2B5EF4-FFF2-40B4-BE49-F238E27FC236}">
                <a16:creationId xmlns:a16="http://schemas.microsoft.com/office/drawing/2014/main" id="{6A5F3D77-E4BD-034B-F005-1F0CD466A50C}"/>
              </a:ext>
            </a:extLst>
          </p:cNvPr>
          <p:cNvSpPr/>
          <p:nvPr/>
        </p:nvSpPr>
        <p:spPr>
          <a:xfrm>
            <a:off x="5117592" y="3817187"/>
            <a:ext cx="978408" cy="484632"/>
          </a:xfrm>
          <a:prstGeom prst="rightArrow">
            <a:avLst/>
          </a:prstGeom>
          <a:solidFill>
            <a:srgbClr val="D3B03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Arrow: Right 7">
            <a:extLst>
              <a:ext uri="{FF2B5EF4-FFF2-40B4-BE49-F238E27FC236}">
                <a16:creationId xmlns:a16="http://schemas.microsoft.com/office/drawing/2014/main" id="{C7665751-39D7-E053-FDC7-E7740EEF4049}"/>
              </a:ext>
            </a:extLst>
          </p:cNvPr>
          <p:cNvSpPr/>
          <p:nvPr/>
        </p:nvSpPr>
        <p:spPr>
          <a:xfrm>
            <a:off x="5917692" y="4763959"/>
            <a:ext cx="978408" cy="484632"/>
          </a:xfrm>
          <a:prstGeom prst="rightArrow">
            <a:avLst/>
          </a:prstGeom>
          <a:solidFill>
            <a:srgbClr val="D3B03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Arrow: Right 8">
            <a:extLst>
              <a:ext uri="{FF2B5EF4-FFF2-40B4-BE49-F238E27FC236}">
                <a16:creationId xmlns:a16="http://schemas.microsoft.com/office/drawing/2014/main" id="{6DEBC7FC-F1B1-A6EA-034A-449069356F85}"/>
              </a:ext>
            </a:extLst>
          </p:cNvPr>
          <p:cNvSpPr/>
          <p:nvPr/>
        </p:nvSpPr>
        <p:spPr>
          <a:xfrm>
            <a:off x="5917692" y="5343372"/>
            <a:ext cx="978408" cy="484632"/>
          </a:xfrm>
          <a:prstGeom prst="rightArrow">
            <a:avLst/>
          </a:prstGeom>
          <a:solidFill>
            <a:srgbClr val="D3B03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 descr="A black and orange logo&#10;&#10;AI-generated content may be incorrect.">
            <a:extLst>
              <a:ext uri="{FF2B5EF4-FFF2-40B4-BE49-F238E27FC236}">
                <a16:creationId xmlns:a16="http://schemas.microsoft.com/office/drawing/2014/main" id="{D22B0E0F-3E2A-D03B-ABF2-62037C11CB93}"/>
              </a:ext>
            </a:extLst>
          </p:cNvPr>
          <p:cNvPicPr>
            <a:picLocks noChangeAspect="1"/>
          </p:cNvPicPr>
          <p:nvPr/>
        </p:nvPicPr>
        <p:blipFill>
          <a:blip r:embed="rId4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21281" y="6171518"/>
            <a:ext cx="1723192" cy="5525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878241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"/>
                            </p:stCondLst>
                            <p:childTnLst>
                              <p:par>
                                <p:cTn id="1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2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"/>
                            </p:stCondLst>
                            <p:childTnLst>
                              <p:par>
                                <p:cTn id="1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2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2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600"/>
                            </p:stCondLst>
                            <p:childTnLst>
                              <p:par>
                                <p:cTn id="23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2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2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800"/>
                            </p:stCondLst>
                            <p:childTnLst>
                              <p:par>
                                <p:cTn id="2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2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2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2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2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200"/>
                            </p:stCondLst>
                            <p:childTnLst>
                              <p:par>
                                <p:cTn id="4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700"/>
                            </p:stCondLst>
                            <p:childTnLst>
                              <p:par>
                                <p:cTn id="4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2200"/>
                            </p:stCondLst>
                            <p:childTnLst>
                              <p:par>
                                <p:cTn id="53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2700"/>
                            </p:stCondLst>
                            <p:childTnLst>
                              <p:par>
                                <p:cTn id="5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3200"/>
                            </p:stCondLst>
                            <p:childTnLst>
                              <p:par>
                                <p:cTn id="6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3700"/>
                            </p:stCondLst>
                            <p:childTnLst>
                              <p:par>
                                <p:cTn id="7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50A3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black background with gold text&#10;&#10;AI-generated content may be incorrect.">
            <a:extLst>
              <a:ext uri="{FF2B5EF4-FFF2-40B4-BE49-F238E27FC236}">
                <a16:creationId xmlns:a16="http://schemas.microsoft.com/office/drawing/2014/main" id="{61860914-2FE8-8BC2-549B-C60A097B0E6B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19" r="67196"/>
          <a:stretch>
            <a:fillRect/>
          </a:stretch>
        </p:blipFill>
        <p:spPr>
          <a:xfrm>
            <a:off x="3763565" y="-441115"/>
            <a:ext cx="4664869" cy="7740229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9E5024F9-5DFA-7CC8-CC8E-EA3D07D736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1074" y="789035"/>
            <a:ext cx="10229850" cy="3071812"/>
          </a:xfrm>
        </p:spPr>
        <p:txBody>
          <a:bodyPr>
            <a:normAutofit/>
          </a:bodyPr>
          <a:lstStyle/>
          <a:p>
            <a:pPr algn="ctr"/>
            <a:r>
              <a:rPr lang="en-US" b="1" i="1" dirty="0">
                <a:solidFill>
                  <a:schemeClr val="bg1"/>
                </a:solidFill>
                <a:latin typeface=""/>
              </a:rPr>
              <a:t>ROMÂNIA</a:t>
            </a:r>
            <a:br>
              <a:rPr lang="en-US" b="1" i="1" dirty="0">
                <a:solidFill>
                  <a:schemeClr val="bg1"/>
                </a:solidFill>
                <a:latin typeface=""/>
              </a:rPr>
            </a:br>
            <a:r>
              <a:rPr lang="en-US" b="1" i="1" dirty="0">
                <a:solidFill>
                  <a:schemeClr val="bg1"/>
                </a:solidFill>
                <a:latin typeface=""/>
              </a:rPr>
              <a:t>RĂMÂNE UN JUCĂTOR STRATEGIC</a:t>
            </a:r>
            <a:br>
              <a:rPr lang="en-US" b="1" i="1" dirty="0">
                <a:solidFill>
                  <a:schemeClr val="bg1"/>
                </a:solidFill>
                <a:latin typeface=""/>
              </a:rPr>
            </a:br>
            <a:r>
              <a:rPr lang="en-US" b="1" i="1" dirty="0">
                <a:solidFill>
                  <a:schemeClr val="bg1"/>
                </a:solidFill>
                <a:latin typeface=""/>
              </a:rPr>
              <a:t>ÎN BAZINUL MĂRII NEGRE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F0E28EC-16E1-0E83-5818-8ECBDB78872E}"/>
              </a:ext>
            </a:extLst>
          </p:cNvPr>
          <p:cNvSpPr txBox="1"/>
          <p:nvPr/>
        </p:nvSpPr>
        <p:spPr>
          <a:xfrm>
            <a:off x="3763565" y="4533059"/>
            <a:ext cx="4336257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4800" dirty="0" err="1">
                <a:solidFill>
                  <a:srgbClr val="D3B038"/>
                </a:solidFill>
              </a:rPr>
              <a:t>Vă</a:t>
            </a:r>
            <a:r>
              <a:rPr lang="en-US" sz="4800" dirty="0">
                <a:solidFill>
                  <a:srgbClr val="D3B038"/>
                </a:solidFill>
              </a:rPr>
              <a:t> </a:t>
            </a:r>
            <a:r>
              <a:rPr lang="en-US" sz="4800" dirty="0" err="1">
                <a:solidFill>
                  <a:srgbClr val="D3B038"/>
                </a:solidFill>
              </a:rPr>
              <a:t>mulțumesc</a:t>
            </a:r>
            <a:r>
              <a:rPr lang="en-US" sz="4800" dirty="0">
                <a:solidFill>
                  <a:srgbClr val="D3B038"/>
                </a:solidFill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5633247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50A3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A3CB1E1-86E2-5F52-55CD-A88F7749FA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CC76CC-8FD3-94F9-B0DB-C52A1C3786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4100" y="1285112"/>
            <a:ext cx="9678171" cy="4591049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br>
              <a:rPr lang="en-US" sz="2000" b="1" dirty="0">
                <a:latin typeface="+mn-lt"/>
                <a:cs typeface="Aptos Serif" panose="02020604070405020304" pitchFamily="18" charset="0"/>
              </a:rPr>
            </a:br>
            <a:br>
              <a:rPr lang="en-US" sz="2700" b="1" dirty="0">
                <a:latin typeface="+mn-lt"/>
                <a:cs typeface="Aptos Serif" panose="02020604070405020304" pitchFamily="18" charset="0"/>
              </a:rPr>
            </a:br>
            <a:br>
              <a:rPr lang="en-US" sz="2700" b="1" dirty="0">
                <a:latin typeface="+mn-lt"/>
                <a:cs typeface="Aptos Serif" panose="02020604070405020304" pitchFamily="18" charset="0"/>
              </a:rPr>
            </a:br>
            <a:br>
              <a:rPr lang="en-US" sz="2700" b="1" dirty="0">
                <a:latin typeface="+mn-lt"/>
                <a:cs typeface="Aptos Serif" panose="02020604070405020304" pitchFamily="18" charset="0"/>
              </a:rPr>
            </a:br>
            <a:br>
              <a:rPr lang="en-US" sz="2000" b="1" dirty="0">
                <a:cs typeface="Aptos Serif" panose="02020604070405020304" pitchFamily="18" charset="0"/>
              </a:rPr>
            </a:br>
            <a:br>
              <a:rPr lang="en-US" sz="2000" b="1" dirty="0">
                <a:latin typeface="+mn-lt"/>
                <a:cs typeface="Aptos Serif" panose="02020604070405020304" pitchFamily="18" charset="0"/>
              </a:rPr>
            </a:br>
            <a:br>
              <a:rPr lang="en-US" sz="2000" b="1" dirty="0">
                <a:latin typeface="+mn-lt"/>
                <a:cs typeface="Aptos Serif" panose="02020604070405020304" pitchFamily="18" charset="0"/>
              </a:rPr>
            </a:br>
            <a:br>
              <a:rPr lang="en-US" sz="2000" b="1" dirty="0">
                <a:solidFill>
                  <a:srgbClr val="002060"/>
                </a:solidFill>
                <a:latin typeface="Aptos Serif" panose="02020604070405020304" pitchFamily="18" charset="0"/>
                <a:cs typeface="Aptos Serif" panose="02020604070405020304" pitchFamily="18" charset="0"/>
              </a:rPr>
            </a:br>
            <a:endParaRPr lang="en-US" sz="2000" b="1" dirty="0">
              <a:solidFill>
                <a:srgbClr val="002060"/>
              </a:solidFill>
              <a:latin typeface="Aptos Serif" panose="02020604070405020304" pitchFamily="18" charset="0"/>
              <a:cs typeface="Aptos Serif" panose="0202060407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AA1A19-639B-E894-50FC-8D08454F70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37047" y="255685"/>
            <a:ext cx="9312275" cy="609122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US" b="1" dirty="0">
                <a:solidFill>
                  <a:srgbClr val="D3B038"/>
                </a:solidFill>
                <a:latin typeface=""/>
                <a:cs typeface="Aptos Serif" panose="02020604070405020304" pitchFamily="18" charset="0"/>
              </a:rPr>
              <a:t>AGRI TRADE SUMMIT 2026 – ESTIMARE GRÂU EU27 </a:t>
            </a:r>
            <a:endParaRPr lang="en-US" dirty="0">
              <a:solidFill>
                <a:srgbClr val="D3B038"/>
              </a:solidFill>
              <a:latin typeface=""/>
              <a:cs typeface="Aptos Serif" panose="02020604070405020304" pitchFamily="18" charset="0"/>
            </a:endParaRPr>
          </a:p>
        </p:txBody>
      </p:sp>
      <mc:AlternateContent xmlns:mc="http://schemas.openxmlformats.org/markup-compatibility/2006">
        <mc:Choice xmlns:cx1="http://schemas.microsoft.com/office/drawing/2015/9/8/chartex" Requires="cx1">
          <p:graphicFrame>
            <p:nvGraphicFramePr>
              <p:cNvPr id="4" name="Chart 3">
                <a:extLst>
                  <a:ext uri="{FF2B5EF4-FFF2-40B4-BE49-F238E27FC236}">
                    <a16:creationId xmlns:a16="http://schemas.microsoft.com/office/drawing/2014/main" id="{C8D2E776-9AAA-8487-857F-38A8068BB853}"/>
                  </a:ext>
                </a:extLst>
              </p:cNvPr>
              <p:cNvGraphicFramePr/>
              <p:nvPr>
                <p:extLst>
                  <p:ext uri="{D42A27DB-BD31-4B8C-83A1-F6EECF244321}">
                    <p14:modId xmlns:p14="http://schemas.microsoft.com/office/powerpoint/2010/main" val="1727822830"/>
                  </p:ext>
                </p:extLst>
              </p:nvPr>
            </p:nvGraphicFramePr>
            <p:xfrm>
              <a:off x="216781" y="1053623"/>
              <a:ext cx="11772900" cy="5117895"/>
            </p:xfrm>
            <a:graphic>
              <a:graphicData uri="http://schemas.microsoft.com/office/drawing/2014/chartex">
                <cx:chart xmlns:cx="http://schemas.microsoft.com/office/drawing/2014/chartex" xmlns:r="http://schemas.openxmlformats.org/officeDocument/2006/relationships" r:id="rId2"/>
              </a:graphicData>
            </a:graphic>
          </p:graphicFrame>
        </mc:Choice>
        <mc:Fallback>
          <p:pic>
            <p:nvPicPr>
              <p:cNvPr id="4" name="Chart 3">
                <a:extLst>
                  <a:ext uri="{FF2B5EF4-FFF2-40B4-BE49-F238E27FC236}">
                    <a16:creationId xmlns:a16="http://schemas.microsoft.com/office/drawing/2014/main" id="{C8D2E776-9AAA-8487-857F-38A8068BB853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16781" y="1053623"/>
                <a:ext cx="11772900" cy="5117895"/>
              </a:xfrm>
              <a:prstGeom prst="rect">
                <a:avLst/>
              </a:prstGeom>
            </p:spPr>
          </p:pic>
        </mc:Fallback>
      </mc:AlternateContent>
      <p:pic>
        <p:nvPicPr>
          <p:cNvPr id="7" name="Picture 6" descr="A black and orange logo&#10;&#10;AI-generated content may be incorrect.">
            <a:extLst>
              <a:ext uri="{FF2B5EF4-FFF2-40B4-BE49-F238E27FC236}">
                <a16:creationId xmlns:a16="http://schemas.microsoft.com/office/drawing/2014/main" id="{302E7510-5642-22CE-7F1B-4EB8D6D355EB}"/>
              </a:ext>
            </a:extLst>
          </p:cNvPr>
          <p:cNvPicPr>
            <a:picLocks noChangeAspect="1"/>
          </p:cNvPicPr>
          <p:nvPr/>
        </p:nvPicPr>
        <p:blipFill>
          <a:blip r:embed="rId4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21281" y="6171518"/>
            <a:ext cx="1723192" cy="5525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410550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50A3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2AF8110-A888-6190-4E64-D5F6B57C27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B991ED-D632-9EC8-F301-A86A1E3FFC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4100" y="1285112"/>
            <a:ext cx="9678171" cy="4591049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br>
              <a:rPr lang="en-US" sz="2000" b="1" dirty="0">
                <a:latin typeface="+mn-lt"/>
                <a:cs typeface="Aptos Serif" panose="02020604070405020304" pitchFamily="18" charset="0"/>
              </a:rPr>
            </a:br>
            <a:br>
              <a:rPr lang="en-US" sz="2700" b="1" dirty="0">
                <a:latin typeface="+mn-lt"/>
                <a:cs typeface="Aptos Serif" panose="02020604070405020304" pitchFamily="18" charset="0"/>
              </a:rPr>
            </a:br>
            <a:br>
              <a:rPr lang="en-US" sz="2700" b="1" dirty="0">
                <a:latin typeface="+mn-lt"/>
                <a:cs typeface="Aptos Serif" panose="02020604070405020304" pitchFamily="18" charset="0"/>
              </a:rPr>
            </a:br>
            <a:br>
              <a:rPr lang="en-US" sz="2700" b="1" dirty="0">
                <a:latin typeface="+mn-lt"/>
                <a:cs typeface="Aptos Serif" panose="02020604070405020304" pitchFamily="18" charset="0"/>
              </a:rPr>
            </a:br>
            <a:br>
              <a:rPr lang="en-US" sz="2000" b="1" dirty="0">
                <a:cs typeface="Aptos Serif" panose="02020604070405020304" pitchFamily="18" charset="0"/>
              </a:rPr>
            </a:br>
            <a:br>
              <a:rPr lang="en-US" sz="2000" b="1" dirty="0">
                <a:latin typeface="+mn-lt"/>
                <a:cs typeface="Aptos Serif" panose="02020604070405020304" pitchFamily="18" charset="0"/>
              </a:rPr>
            </a:br>
            <a:br>
              <a:rPr lang="en-US" sz="2000" b="1" dirty="0">
                <a:latin typeface="+mn-lt"/>
                <a:cs typeface="Aptos Serif" panose="02020604070405020304" pitchFamily="18" charset="0"/>
              </a:rPr>
            </a:br>
            <a:br>
              <a:rPr lang="en-US" sz="2000" b="1" dirty="0">
                <a:solidFill>
                  <a:srgbClr val="002060"/>
                </a:solidFill>
                <a:latin typeface="Aptos Serif" panose="02020604070405020304" pitchFamily="18" charset="0"/>
                <a:cs typeface="Aptos Serif" panose="02020604070405020304" pitchFamily="18" charset="0"/>
              </a:rPr>
            </a:br>
            <a:endParaRPr lang="en-US" sz="2000" b="1" dirty="0">
              <a:solidFill>
                <a:srgbClr val="002060"/>
              </a:solidFill>
              <a:latin typeface="Aptos Serif" panose="02020604070405020304" pitchFamily="18" charset="0"/>
              <a:cs typeface="Aptos Serif" panose="0202060407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58A641-8E30-F62E-376D-BAB86281A7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58528" y="313625"/>
            <a:ext cx="8469313" cy="609122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US" b="1" dirty="0">
                <a:solidFill>
                  <a:srgbClr val="D3B038"/>
                </a:solidFill>
                <a:cs typeface="Aptos Serif" panose="02020604070405020304" pitchFamily="18" charset="0"/>
              </a:rPr>
              <a:t>AGRI </a:t>
            </a:r>
            <a:r>
              <a:rPr lang="en-US" b="1" dirty="0">
                <a:solidFill>
                  <a:srgbClr val="D3B038"/>
                </a:solidFill>
                <a:latin typeface=""/>
                <a:cs typeface="Aptos Serif" panose="02020604070405020304" pitchFamily="18" charset="0"/>
              </a:rPr>
              <a:t>TRADE</a:t>
            </a:r>
            <a:r>
              <a:rPr lang="en-US" b="1" dirty="0">
                <a:solidFill>
                  <a:srgbClr val="D3B038"/>
                </a:solidFill>
                <a:cs typeface="Aptos Serif" panose="02020604070405020304" pitchFamily="18" charset="0"/>
              </a:rPr>
              <a:t> SUMMIT 2026 – ESTIMARE GRÂU EU27 </a:t>
            </a:r>
            <a:endParaRPr lang="en-US" dirty="0">
              <a:solidFill>
                <a:srgbClr val="D3B038"/>
              </a:solidFill>
              <a:latin typeface="Aptos" panose="020B0004020202020204" pitchFamily="34" charset="0"/>
              <a:cs typeface="Aptos Serif" panose="02020604070405020304" pitchFamily="18" charset="0"/>
            </a:endParaRPr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A24696E6-CEAD-B9E5-77CE-9B40EF154E0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06722499"/>
              </p:ext>
            </p:extLst>
          </p:nvPr>
        </p:nvGraphicFramePr>
        <p:xfrm>
          <a:off x="527050" y="1169504"/>
          <a:ext cx="11137900" cy="48831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4" name="Picture 3" descr="A black and orange logo&#10;&#10;AI-generated content may be incorrect.">
            <a:extLst>
              <a:ext uri="{FF2B5EF4-FFF2-40B4-BE49-F238E27FC236}">
                <a16:creationId xmlns:a16="http://schemas.microsoft.com/office/drawing/2014/main" id="{9F62DD0D-69B1-595E-1B6D-AA5330032259}"/>
              </a:ext>
            </a:extLst>
          </p:cNvPr>
          <p:cNvPicPr>
            <a:picLocks noChangeAspect="1"/>
          </p:cNvPicPr>
          <p:nvPr/>
        </p:nvPicPr>
        <p:blipFill>
          <a:blip r:embed="rId4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21281" y="6171518"/>
            <a:ext cx="1723192" cy="5525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99829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" fill="hold"/>
                                        <p:tgtEl>
                                          <p:spTgt spid="6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" fill="hold"/>
                                        <p:tgtEl>
                                          <p:spTgt spid="6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"/>
                                        <p:tgtEl>
                                          <p:spTgt spid="6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"/>
                            </p:stCondLst>
                            <p:childTnLst>
                              <p:par>
                                <p:cTn id="1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0" categoryIdx="0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00" fill="hold"/>
                                        <p:tgtEl>
                                          <p:spTgt spid="6">
                                            <p:graphicEl>
                                              <a:chart seriesIdx="0" categoryIdx="0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" fill="hold"/>
                                        <p:tgtEl>
                                          <p:spTgt spid="6">
                                            <p:graphicEl>
                                              <a:chart seriesIdx="0" categoryIdx="0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200"/>
                                        <p:tgtEl>
                                          <p:spTgt spid="6">
                                            <p:graphicEl>
                                              <a:chart seriesIdx="0" categoryIdx="0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"/>
                            </p:stCondLst>
                            <p:childTnLst>
                              <p:par>
                                <p:cTn id="1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0" categoryIdx="1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200" fill="hold"/>
                                        <p:tgtEl>
                                          <p:spTgt spid="6">
                                            <p:graphicEl>
                                              <a:chart seriesIdx="0" categoryIdx="1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fill="hold"/>
                                        <p:tgtEl>
                                          <p:spTgt spid="6">
                                            <p:graphicEl>
                                              <a:chart seriesIdx="0" categoryIdx="1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200"/>
                                        <p:tgtEl>
                                          <p:spTgt spid="6">
                                            <p:graphicEl>
                                              <a:chart seriesIdx="0" categoryIdx="1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600"/>
                            </p:stCondLst>
                            <p:childTnLst>
                              <p:par>
                                <p:cTn id="23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0" categoryIdx="2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200" fill="hold"/>
                                        <p:tgtEl>
                                          <p:spTgt spid="6">
                                            <p:graphicEl>
                                              <a:chart seriesIdx="0" categoryIdx="2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" fill="hold"/>
                                        <p:tgtEl>
                                          <p:spTgt spid="6">
                                            <p:graphicEl>
                                              <a:chart seriesIdx="0" categoryIdx="2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200"/>
                                        <p:tgtEl>
                                          <p:spTgt spid="6">
                                            <p:graphicEl>
                                              <a:chart seriesIdx="0" categoryIdx="2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800"/>
                            </p:stCondLst>
                            <p:childTnLst>
                              <p:par>
                                <p:cTn id="2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0" categoryIdx="3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200" fill="hold"/>
                                        <p:tgtEl>
                                          <p:spTgt spid="6">
                                            <p:graphicEl>
                                              <a:chart seriesIdx="0" categoryIdx="3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" fill="hold"/>
                                        <p:tgtEl>
                                          <p:spTgt spid="6">
                                            <p:graphicEl>
                                              <a:chart seriesIdx="0" categoryIdx="3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200"/>
                                        <p:tgtEl>
                                          <p:spTgt spid="6">
                                            <p:graphicEl>
                                              <a:chart seriesIdx="0" categoryIdx="3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0" categoryIdx="4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200" fill="hold"/>
                                        <p:tgtEl>
                                          <p:spTgt spid="6">
                                            <p:graphicEl>
                                              <a:chart seriesIdx="0" categoryIdx="4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" fill="hold"/>
                                        <p:tgtEl>
                                          <p:spTgt spid="6">
                                            <p:graphicEl>
                                              <a:chart seriesIdx="0" categoryIdx="4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200"/>
                                        <p:tgtEl>
                                          <p:spTgt spid="6">
                                            <p:graphicEl>
                                              <a:chart seriesIdx="0" categoryIdx="4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200"/>
                            </p:stCondLst>
                            <p:childTnLst>
                              <p:par>
                                <p:cTn id="4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0" categoryIdx="5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200" fill="hold"/>
                                        <p:tgtEl>
                                          <p:spTgt spid="6">
                                            <p:graphicEl>
                                              <a:chart seriesIdx="0" categoryIdx="5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" fill="hold"/>
                                        <p:tgtEl>
                                          <p:spTgt spid="6">
                                            <p:graphicEl>
                                              <a:chart seriesIdx="0" categoryIdx="5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200"/>
                                        <p:tgtEl>
                                          <p:spTgt spid="6">
                                            <p:graphicEl>
                                              <a:chart seriesIdx="0" categoryIdx="5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400"/>
                            </p:stCondLst>
                            <p:childTnLst>
                              <p:par>
                                <p:cTn id="4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0" categoryIdx="6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200" fill="hold"/>
                                        <p:tgtEl>
                                          <p:spTgt spid="6">
                                            <p:graphicEl>
                                              <a:chart seriesIdx="0" categoryIdx="6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" fill="hold"/>
                                        <p:tgtEl>
                                          <p:spTgt spid="6">
                                            <p:graphicEl>
                                              <a:chart seriesIdx="0" categoryIdx="6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200"/>
                                        <p:tgtEl>
                                          <p:spTgt spid="6">
                                            <p:graphicEl>
                                              <a:chart seriesIdx="0" categoryIdx="6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600"/>
                            </p:stCondLst>
                            <p:childTnLst>
                              <p:par>
                                <p:cTn id="53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0" categoryIdx="7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200" fill="hold"/>
                                        <p:tgtEl>
                                          <p:spTgt spid="6">
                                            <p:graphicEl>
                                              <a:chart seriesIdx="0" categoryIdx="7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200" fill="hold"/>
                                        <p:tgtEl>
                                          <p:spTgt spid="6">
                                            <p:graphicEl>
                                              <a:chart seriesIdx="0" categoryIdx="7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200"/>
                                        <p:tgtEl>
                                          <p:spTgt spid="6">
                                            <p:graphicEl>
                                              <a:chart seriesIdx="0" categoryIdx="7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800"/>
                            </p:stCondLst>
                            <p:childTnLst>
                              <p:par>
                                <p:cTn id="5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0" categoryIdx="8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200" fill="hold"/>
                                        <p:tgtEl>
                                          <p:spTgt spid="6">
                                            <p:graphicEl>
                                              <a:chart seriesIdx="0" categoryIdx="8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200" fill="hold"/>
                                        <p:tgtEl>
                                          <p:spTgt spid="6">
                                            <p:graphicEl>
                                              <a:chart seriesIdx="0" categoryIdx="8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200"/>
                                        <p:tgtEl>
                                          <p:spTgt spid="6">
                                            <p:graphicEl>
                                              <a:chart seriesIdx="0" categoryIdx="8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2000"/>
                            </p:stCondLst>
                            <p:childTnLst>
                              <p:par>
                                <p:cTn id="6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0" categoryIdx="9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200" fill="hold"/>
                                        <p:tgtEl>
                                          <p:spTgt spid="6">
                                            <p:graphicEl>
                                              <a:chart seriesIdx="0" categoryIdx="9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200" fill="hold"/>
                                        <p:tgtEl>
                                          <p:spTgt spid="6">
                                            <p:graphicEl>
                                              <a:chart seriesIdx="0" categoryIdx="9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200"/>
                                        <p:tgtEl>
                                          <p:spTgt spid="6">
                                            <p:graphicEl>
                                              <a:chart seriesIdx="0" categoryIdx="9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2200"/>
                            </p:stCondLst>
                            <p:childTnLst>
                              <p:par>
                                <p:cTn id="7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0" categoryIdx="10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200" fill="hold"/>
                                        <p:tgtEl>
                                          <p:spTgt spid="6">
                                            <p:graphicEl>
                                              <a:chart seriesIdx="0" categoryIdx="10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200" fill="hold"/>
                                        <p:tgtEl>
                                          <p:spTgt spid="6">
                                            <p:graphicEl>
                                              <a:chart seriesIdx="0" categoryIdx="10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200"/>
                                        <p:tgtEl>
                                          <p:spTgt spid="6">
                                            <p:graphicEl>
                                              <a:chart seriesIdx="0" categoryIdx="10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2400"/>
                            </p:stCondLst>
                            <p:childTnLst>
                              <p:par>
                                <p:cTn id="7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0" categoryIdx="11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200" fill="hold"/>
                                        <p:tgtEl>
                                          <p:spTgt spid="6">
                                            <p:graphicEl>
                                              <a:chart seriesIdx="0" categoryIdx="11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200" fill="hold"/>
                                        <p:tgtEl>
                                          <p:spTgt spid="6">
                                            <p:graphicEl>
                                              <a:chart seriesIdx="0" categoryIdx="11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200"/>
                                        <p:tgtEl>
                                          <p:spTgt spid="6">
                                            <p:graphicEl>
                                              <a:chart seriesIdx="0" categoryIdx="11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2600"/>
                            </p:stCondLst>
                            <p:childTnLst>
                              <p:par>
                                <p:cTn id="83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0" categoryIdx="12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200" fill="hold"/>
                                        <p:tgtEl>
                                          <p:spTgt spid="6">
                                            <p:graphicEl>
                                              <a:chart seriesIdx="0" categoryIdx="12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200" fill="hold"/>
                                        <p:tgtEl>
                                          <p:spTgt spid="6">
                                            <p:graphicEl>
                                              <a:chart seriesIdx="0" categoryIdx="12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7" dur="200"/>
                                        <p:tgtEl>
                                          <p:spTgt spid="6">
                                            <p:graphicEl>
                                              <a:chart seriesIdx="0" categoryIdx="12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2800"/>
                            </p:stCondLst>
                            <p:childTnLst>
                              <p:par>
                                <p:cTn id="8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0" categoryIdx="13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200" fill="hold"/>
                                        <p:tgtEl>
                                          <p:spTgt spid="6">
                                            <p:graphicEl>
                                              <a:chart seriesIdx="0" categoryIdx="13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200" fill="hold"/>
                                        <p:tgtEl>
                                          <p:spTgt spid="6">
                                            <p:graphicEl>
                                              <a:chart seriesIdx="0" categoryIdx="13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200"/>
                                        <p:tgtEl>
                                          <p:spTgt spid="6">
                                            <p:graphicEl>
                                              <a:chart seriesIdx="0" categoryIdx="13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3000"/>
                            </p:stCondLst>
                            <p:childTnLst>
                              <p:par>
                                <p:cTn id="9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0" categoryIdx="14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200" fill="hold"/>
                                        <p:tgtEl>
                                          <p:spTgt spid="6">
                                            <p:graphicEl>
                                              <a:chart seriesIdx="0" categoryIdx="14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200" fill="hold"/>
                                        <p:tgtEl>
                                          <p:spTgt spid="6">
                                            <p:graphicEl>
                                              <a:chart seriesIdx="0" categoryIdx="14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9" dur="200"/>
                                        <p:tgtEl>
                                          <p:spTgt spid="6">
                                            <p:graphicEl>
                                              <a:chart seriesIdx="0" categoryIdx="14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Sub>
          <a:bldChart bld="categoryEl"/>
        </p:bldSub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50A3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BAACFBE-019F-2FB0-584B-1D7C15E84B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A black background with gold text&#10;&#10;AI-generated content may be incorrect.">
            <a:extLst>
              <a:ext uri="{FF2B5EF4-FFF2-40B4-BE49-F238E27FC236}">
                <a16:creationId xmlns:a16="http://schemas.microsoft.com/office/drawing/2014/main" id="{F08B729F-9559-A373-B6F0-FFEC27295CAE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19" r="67196"/>
          <a:stretch>
            <a:fillRect/>
          </a:stretch>
        </p:blipFill>
        <p:spPr>
          <a:xfrm>
            <a:off x="-2332435" y="-441115"/>
            <a:ext cx="4664869" cy="774022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7733DA8-166D-D0B0-202A-566C9D88BF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62074" y="1189683"/>
            <a:ext cx="9966985" cy="4868743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en-US" sz="2700" b="1" dirty="0">
                <a:solidFill>
                  <a:schemeClr val="bg1"/>
                </a:solidFill>
                <a:latin typeface=""/>
                <a:cs typeface="Aptos Serif" panose="02020604070405020304" pitchFamily="18" charset="0"/>
              </a:rPr>
              <a:t> - STOCURI RIDICATE +1.44 MIL TO                        ( 15.65 MIL TO)</a:t>
            </a:r>
            <a:br>
              <a:rPr lang="en-US" sz="2700" b="1" dirty="0">
                <a:solidFill>
                  <a:schemeClr val="bg1"/>
                </a:solidFill>
                <a:latin typeface=""/>
                <a:cs typeface="Aptos Serif" panose="02020604070405020304" pitchFamily="18" charset="0"/>
              </a:rPr>
            </a:br>
            <a:r>
              <a:rPr lang="en-US" sz="2700" b="1" dirty="0">
                <a:solidFill>
                  <a:schemeClr val="bg1"/>
                </a:solidFill>
                <a:latin typeface=""/>
                <a:cs typeface="Aptos Serif" panose="02020604070405020304" pitchFamily="18" charset="0"/>
              </a:rPr>
              <a:t> - EXPORT DIMINUAT -1 MIL TO                        ( 31.50 MIL TO)</a:t>
            </a:r>
            <a:br>
              <a:rPr lang="en-US" sz="2700" b="1" dirty="0">
                <a:solidFill>
                  <a:schemeClr val="bg1"/>
                </a:solidFill>
                <a:latin typeface=""/>
                <a:cs typeface="Aptos Serif" panose="02020604070405020304" pitchFamily="18" charset="0"/>
              </a:rPr>
            </a:br>
            <a:r>
              <a:rPr lang="en-US" sz="2700" b="1" dirty="0">
                <a:solidFill>
                  <a:schemeClr val="bg1"/>
                </a:solidFill>
                <a:latin typeface=""/>
                <a:cs typeface="Aptos Serif" panose="02020604070405020304" pitchFamily="18" charset="0"/>
              </a:rPr>
              <a:t> - IMPORT ÎN CREȘTERE +0.5 MIL TO                     ( 6 MIL TO)</a:t>
            </a:r>
            <a:br>
              <a:rPr lang="en-US" sz="2700" b="1" dirty="0">
                <a:solidFill>
                  <a:schemeClr val="bg1"/>
                </a:solidFill>
                <a:latin typeface=""/>
                <a:cs typeface="Aptos Serif" panose="02020604070405020304" pitchFamily="18" charset="0"/>
              </a:rPr>
            </a:br>
            <a:r>
              <a:rPr lang="en-US" sz="2700" b="1" dirty="0">
                <a:solidFill>
                  <a:schemeClr val="bg1"/>
                </a:solidFill>
                <a:latin typeface=""/>
                <a:cs typeface="Aptos Serif" panose="02020604070405020304" pitchFamily="18" charset="0"/>
              </a:rPr>
              <a:t> - BALANȚĂ ILOGICĂ</a:t>
            </a:r>
            <a:br>
              <a:rPr lang="en-US" sz="2700" b="1" dirty="0">
                <a:solidFill>
                  <a:schemeClr val="bg1"/>
                </a:solidFill>
                <a:latin typeface=""/>
                <a:cs typeface="Aptos Serif" panose="02020604070405020304" pitchFamily="18" charset="0"/>
              </a:rPr>
            </a:br>
            <a:br>
              <a:rPr lang="en-US" sz="2700" b="1" dirty="0">
                <a:solidFill>
                  <a:schemeClr val="bg1"/>
                </a:solidFill>
                <a:latin typeface=""/>
                <a:cs typeface="Aptos Serif" panose="02020604070405020304" pitchFamily="18" charset="0"/>
              </a:rPr>
            </a:br>
            <a:r>
              <a:rPr lang="en-US" sz="2700" b="1" i="1" dirty="0" err="1">
                <a:solidFill>
                  <a:schemeClr val="bg1"/>
                </a:solidFill>
                <a:latin typeface=""/>
                <a:cs typeface="Aptos Serif" panose="02020604070405020304" pitchFamily="18" charset="0"/>
              </a:rPr>
              <a:t>Când</a:t>
            </a:r>
            <a:r>
              <a:rPr lang="en-US" sz="2700" b="1" i="1" dirty="0">
                <a:solidFill>
                  <a:schemeClr val="bg1"/>
                </a:solidFill>
                <a:latin typeface=""/>
                <a:cs typeface="Aptos Serif" panose="02020604070405020304" pitchFamily="18" charset="0"/>
              </a:rPr>
              <a:t> ai </a:t>
            </a:r>
            <a:r>
              <a:rPr lang="en-US" sz="2700" b="1" i="1" dirty="0" err="1">
                <a:solidFill>
                  <a:schemeClr val="bg1"/>
                </a:solidFill>
                <a:latin typeface=""/>
                <a:cs typeface="Aptos Serif" panose="02020604070405020304" pitchFamily="18" charset="0"/>
              </a:rPr>
              <a:t>stocuri</a:t>
            </a:r>
            <a:r>
              <a:rPr lang="en-US" sz="2700" b="1" i="1" dirty="0">
                <a:solidFill>
                  <a:schemeClr val="bg1"/>
                </a:solidFill>
                <a:latin typeface=""/>
                <a:cs typeface="Aptos Serif" panose="02020604070405020304" pitchFamily="18" charset="0"/>
              </a:rPr>
              <a:t> </a:t>
            </a:r>
            <a:r>
              <a:rPr lang="en-US" sz="2700" b="1" i="1" dirty="0" err="1">
                <a:solidFill>
                  <a:schemeClr val="bg1"/>
                </a:solidFill>
                <a:latin typeface=""/>
                <a:cs typeface="Aptos Serif" panose="02020604070405020304" pitchFamily="18" charset="0"/>
              </a:rPr>
              <a:t>în</a:t>
            </a:r>
            <a:r>
              <a:rPr lang="en-US" sz="2700" b="1" i="1" dirty="0">
                <a:solidFill>
                  <a:schemeClr val="bg1"/>
                </a:solidFill>
                <a:latin typeface=""/>
                <a:cs typeface="Aptos Serif" panose="02020604070405020304" pitchFamily="18" charset="0"/>
              </a:rPr>
              <a:t> </a:t>
            </a:r>
            <a:r>
              <a:rPr lang="en-US" sz="2700" b="1" i="1" dirty="0" err="1">
                <a:solidFill>
                  <a:schemeClr val="bg1"/>
                </a:solidFill>
                <a:latin typeface=""/>
                <a:cs typeface="Aptos Serif" panose="02020604070405020304" pitchFamily="18" charset="0"/>
              </a:rPr>
              <a:t>creştere</a:t>
            </a:r>
            <a:r>
              <a:rPr lang="en-US" sz="2700" b="1" i="1" dirty="0">
                <a:solidFill>
                  <a:schemeClr val="bg1"/>
                </a:solidFill>
                <a:latin typeface=""/>
                <a:cs typeface="Aptos Serif" panose="02020604070405020304" pitchFamily="18" charset="0"/>
              </a:rPr>
              <a:t> </a:t>
            </a:r>
            <a:r>
              <a:rPr lang="en-US" sz="2700" b="1" i="1" dirty="0" err="1">
                <a:solidFill>
                  <a:schemeClr val="bg1"/>
                </a:solidFill>
                <a:latin typeface=""/>
                <a:cs typeface="Aptos Serif" panose="02020604070405020304" pitchFamily="18" charset="0"/>
              </a:rPr>
              <a:t>şi</a:t>
            </a:r>
            <a:r>
              <a:rPr lang="en-US" sz="2700" b="1" i="1" dirty="0">
                <a:solidFill>
                  <a:schemeClr val="bg1"/>
                </a:solidFill>
                <a:latin typeface=""/>
                <a:cs typeface="Aptos Serif" panose="02020604070405020304" pitchFamily="18" charset="0"/>
              </a:rPr>
              <a:t> </a:t>
            </a:r>
            <a:r>
              <a:rPr lang="en-US" sz="2700" b="1" i="1" dirty="0" err="1">
                <a:solidFill>
                  <a:schemeClr val="bg1"/>
                </a:solidFill>
                <a:latin typeface=""/>
                <a:cs typeface="Aptos Serif" panose="02020604070405020304" pitchFamily="18" charset="0"/>
              </a:rPr>
              <a:t>scazi</a:t>
            </a:r>
            <a:r>
              <a:rPr lang="en-US" sz="2700" b="1" i="1" dirty="0">
                <a:solidFill>
                  <a:schemeClr val="bg1"/>
                </a:solidFill>
                <a:latin typeface=""/>
                <a:cs typeface="Aptos Serif" panose="02020604070405020304" pitchFamily="18" charset="0"/>
              </a:rPr>
              <a:t> </a:t>
            </a:r>
            <a:r>
              <a:rPr lang="en-US" sz="2700" b="1" i="1" dirty="0" err="1">
                <a:solidFill>
                  <a:schemeClr val="bg1"/>
                </a:solidFill>
                <a:latin typeface=""/>
                <a:cs typeface="Aptos Serif" panose="02020604070405020304" pitchFamily="18" charset="0"/>
              </a:rPr>
              <a:t>exportul</a:t>
            </a:r>
            <a:r>
              <a:rPr lang="en-US" sz="2700" b="1" i="1" dirty="0">
                <a:solidFill>
                  <a:schemeClr val="bg1"/>
                </a:solidFill>
                <a:latin typeface=""/>
                <a:cs typeface="Aptos Serif" panose="02020604070405020304" pitchFamily="18" charset="0"/>
              </a:rPr>
              <a:t>, de </a:t>
            </a:r>
            <a:r>
              <a:rPr lang="en-US" sz="2700" b="1" i="1" dirty="0" err="1">
                <a:solidFill>
                  <a:schemeClr val="bg1"/>
                </a:solidFill>
                <a:latin typeface=""/>
                <a:cs typeface="Aptos Serif" panose="02020604070405020304" pitchFamily="18" charset="0"/>
              </a:rPr>
              <a:t>ce</a:t>
            </a:r>
            <a:r>
              <a:rPr lang="en-US" sz="2700" b="1" i="1" dirty="0">
                <a:solidFill>
                  <a:schemeClr val="bg1"/>
                </a:solidFill>
                <a:latin typeface=""/>
                <a:cs typeface="Aptos Serif" panose="02020604070405020304" pitchFamily="18" charset="0"/>
              </a:rPr>
              <a:t> </a:t>
            </a:r>
            <a:r>
              <a:rPr lang="en-US" sz="2700" b="1" i="1" dirty="0" err="1">
                <a:solidFill>
                  <a:schemeClr val="bg1"/>
                </a:solidFill>
                <a:latin typeface=""/>
                <a:cs typeface="Aptos Serif" panose="02020604070405020304" pitchFamily="18" charset="0"/>
              </a:rPr>
              <a:t>creşti</a:t>
            </a:r>
            <a:r>
              <a:rPr lang="en-US" sz="2700" b="1" i="1" dirty="0">
                <a:solidFill>
                  <a:schemeClr val="bg1"/>
                </a:solidFill>
                <a:latin typeface=""/>
                <a:cs typeface="Aptos Serif" panose="02020604070405020304" pitchFamily="18" charset="0"/>
              </a:rPr>
              <a:t> </a:t>
            </a:r>
            <a:r>
              <a:rPr lang="en-US" sz="2700" b="1" i="1" dirty="0" err="1">
                <a:solidFill>
                  <a:schemeClr val="bg1"/>
                </a:solidFill>
                <a:latin typeface=""/>
                <a:cs typeface="Aptos Serif" panose="02020604070405020304" pitchFamily="18" charset="0"/>
              </a:rPr>
              <a:t>importul</a:t>
            </a:r>
            <a:r>
              <a:rPr lang="en-US" sz="2700" b="1" i="1" dirty="0">
                <a:solidFill>
                  <a:schemeClr val="bg1"/>
                </a:solidFill>
                <a:latin typeface=""/>
                <a:cs typeface="Aptos Serif" panose="02020604070405020304" pitchFamily="18" charset="0"/>
              </a:rPr>
              <a:t>? </a:t>
            </a:r>
            <a:br>
              <a:rPr lang="en-US" sz="2700" b="1" dirty="0">
                <a:solidFill>
                  <a:schemeClr val="bg1"/>
                </a:solidFill>
                <a:latin typeface=""/>
                <a:cs typeface="Aptos Serif" panose="02020604070405020304" pitchFamily="18" charset="0"/>
              </a:rPr>
            </a:br>
            <a:r>
              <a:rPr lang="en-US" sz="2700" i="1" dirty="0">
                <a:solidFill>
                  <a:schemeClr val="bg1"/>
                </a:solidFill>
                <a:latin typeface=""/>
                <a:cs typeface="Aptos Serif" panose="02020604070405020304" pitchFamily="18" charset="0"/>
              </a:rPr>
              <a:t>Este </a:t>
            </a:r>
            <a:r>
              <a:rPr lang="en-US" sz="2700" i="1" dirty="0" err="1">
                <a:solidFill>
                  <a:schemeClr val="bg1"/>
                </a:solidFill>
                <a:latin typeface=""/>
                <a:cs typeface="Aptos Serif" panose="02020604070405020304" pitchFamily="18" charset="0"/>
              </a:rPr>
              <a:t>cea</a:t>
            </a:r>
            <a:r>
              <a:rPr lang="en-US" sz="2700" i="1" dirty="0">
                <a:solidFill>
                  <a:schemeClr val="bg1"/>
                </a:solidFill>
                <a:latin typeface=""/>
                <a:cs typeface="Aptos Serif" panose="02020604070405020304" pitchFamily="18" charset="0"/>
              </a:rPr>
              <a:t> </a:t>
            </a:r>
            <a:r>
              <a:rPr lang="en-US" sz="2700" i="1" dirty="0" err="1">
                <a:solidFill>
                  <a:schemeClr val="bg1"/>
                </a:solidFill>
                <a:latin typeface=""/>
                <a:cs typeface="Aptos Serif" panose="02020604070405020304" pitchFamily="18" charset="0"/>
              </a:rPr>
              <a:t>mai</a:t>
            </a:r>
            <a:r>
              <a:rPr lang="en-US" sz="2700" i="1" dirty="0">
                <a:solidFill>
                  <a:schemeClr val="bg1"/>
                </a:solidFill>
                <a:latin typeface=""/>
                <a:cs typeface="Aptos Serif" panose="02020604070405020304" pitchFamily="18" charset="0"/>
              </a:rPr>
              <a:t> </a:t>
            </a:r>
            <a:r>
              <a:rPr lang="en-US" sz="2700" i="1" dirty="0" err="1">
                <a:solidFill>
                  <a:schemeClr val="bg1"/>
                </a:solidFill>
                <a:latin typeface=""/>
                <a:cs typeface="Aptos Serif" panose="02020604070405020304" pitchFamily="18" charset="0"/>
              </a:rPr>
              <a:t>bună</a:t>
            </a:r>
            <a:r>
              <a:rPr lang="en-US" sz="2700" i="1" dirty="0">
                <a:solidFill>
                  <a:schemeClr val="bg1"/>
                </a:solidFill>
                <a:latin typeface=""/>
                <a:cs typeface="Aptos Serif" panose="02020604070405020304" pitchFamily="18" charset="0"/>
              </a:rPr>
              <a:t> </a:t>
            </a:r>
            <a:r>
              <a:rPr lang="en-US" sz="2700" i="1" dirty="0" err="1">
                <a:solidFill>
                  <a:schemeClr val="bg1"/>
                </a:solidFill>
                <a:latin typeface=""/>
                <a:cs typeface="Aptos Serif" panose="02020604070405020304" pitchFamily="18" charset="0"/>
              </a:rPr>
              <a:t>dovadă</a:t>
            </a:r>
            <a:r>
              <a:rPr lang="en-US" sz="2700" i="1" dirty="0">
                <a:solidFill>
                  <a:schemeClr val="bg1"/>
                </a:solidFill>
                <a:latin typeface=""/>
                <a:cs typeface="Aptos Serif" panose="02020604070405020304" pitchFamily="18" charset="0"/>
              </a:rPr>
              <a:t> a </a:t>
            </a:r>
            <a:r>
              <a:rPr lang="en-US" sz="2700" i="1" dirty="0" err="1">
                <a:solidFill>
                  <a:schemeClr val="bg1"/>
                </a:solidFill>
                <a:latin typeface=""/>
                <a:cs typeface="Aptos Serif" panose="02020604070405020304" pitchFamily="18" charset="0"/>
              </a:rPr>
              <a:t>lipsei</a:t>
            </a:r>
            <a:r>
              <a:rPr lang="en-US" sz="2700" i="1" dirty="0">
                <a:solidFill>
                  <a:schemeClr val="bg1"/>
                </a:solidFill>
                <a:latin typeface=""/>
                <a:cs typeface="Aptos Serif" panose="02020604070405020304" pitchFamily="18" charset="0"/>
              </a:rPr>
              <a:t> de </a:t>
            </a:r>
            <a:r>
              <a:rPr lang="en-US" sz="2700" i="1" dirty="0" err="1">
                <a:solidFill>
                  <a:schemeClr val="bg1"/>
                </a:solidFill>
                <a:latin typeface=""/>
                <a:cs typeface="Aptos Serif" panose="02020604070405020304" pitchFamily="18" charset="0"/>
              </a:rPr>
              <a:t>competitivitate</a:t>
            </a:r>
            <a:r>
              <a:rPr lang="en-US" sz="2700" i="1" dirty="0">
                <a:solidFill>
                  <a:schemeClr val="bg1"/>
                </a:solidFill>
                <a:latin typeface=""/>
                <a:cs typeface="Aptos Serif" panose="02020604070405020304" pitchFamily="18" charset="0"/>
              </a:rPr>
              <a:t> a EU27. </a:t>
            </a:r>
            <a:br>
              <a:rPr lang="en-US" sz="2700" i="1" dirty="0">
                <a:solidFill>
                  <a:schemeClr val="bg1"/>
                </a:solidFill>
                <a:latin typeface=""/>
                <a:cs typeface="Aptos Serif" panose="02020604070405020304" pitchFamily="18" charset="0"/>
              </a:rPr>
            </a:br>
            <a:r>
              <a:rPr lang="en-US" sz="2700" i="1" dirty="0" err="1">
                <a:solidFill>
                  <a:schemeClr val="bg1"/>
                </a:solidFill>
                <a:latin typeface=""/>
                <a:cs typeface="Aptos Serif" panose="02020604070405020304" pitchFamily="18" charset="0"/>
              </a:rPr>
              <a:t>Costuri</a:t>
            </a:r>
            <a:r>
              <a:rPr lang="en-US" sz="2700" i="1" dirty="0">
                <a:solidFill>
                  <a:schemeClr val="bg1"/>
                </a:solidFill>
                <a:latin typeface=""/>
                <a:cs typeface="Aptos Serif" panose="02020604070405020304" pitchFamily="18" charset="0"/>
              </a:rPr>
              <a:t> de </a:t>
            </a:r>
            <a:r>
              <a:rPr lang="en-US" sz="2700" i="1" dirty="0" err="1">
                <a:solidFill>
                  <a:schemeClr val="bg1"/>
                </a:solidFill>
                <a:latin typeface=""/>
                <a:cs typeface="Aptos Serif" panose="02020604070405020304" pitchFamily="18" charset="0"/>
              </a:rPr>
              <a:t>producție</a:t>
            </a:r>
            <a:r>
              <a:rPr lang="en-US" sz="2700" i="1" dirty="0">
                <a:solidFill>
                  <a:schemeClr val="bg1"/>
                </a:solidFill>
                <a:latin typeface=""/>
                <a:cs typeface="Aptos Serif" panose="02020604070405020304" pitchFamily="18" charset="0"/>
              </a:rPr>
              <a:t> </a:t>
            </a:r>
            <a:r>
              <a:rPr lang="en-US" sz="2700" i="1" dirty="0" err="1">
                <a:solidFill>
                  <a:schemeClr val="bg1"/>
                </a:solidFill>
                <a:latin typeface=""/>
                <a:cs typeface="Aptos Serif" panose="02020604070405020304" pitchFamily="18" charset="0"/>
              </a:rPr>
              <a:t>ridicate</a:t>
            </a:r>
            <a:r>
              <a:rPr lang="en-US" sz="2700" i="1" dirty="0">
                <a:solidFill>
                  <a:schemeClr val="bg1"/>
                </a:solidFill>
                <a:latin typeface=""/>
                <a:cs typeface="Aptos Serif" panose="02020604070405020304" pitchFamily="18" charset="0"/>
              </a:rPr>
              <a:t>, CBAM…..</a:t>
            </a:r>
            <a:r>
              <a:rPr lang="en-US" sz="2700" i="1" dirty="0" err="1">
                <a:solidFill>
                  <a:schemeClr val="bg1"/>
                </a:solidFill>
                <a:latin typeface=""/>
                <a:cs typeface="Aptos Serif" panose="02020604070405020304" pitchFamily="18" charset="0"/>
              </a:rPr>
              <a:t>şi</a:t>
            </a:r>
            <a:r>
              <a:rPr lang="en-US" sz="2700" i="1" dirty="0">
                <a:solidFill>
                  <a:schemeClr val="bg1"/>
                </a:solidFill>
                <a:latin typeface=""/>
                <a:cs typeface="Aptos Serif" panose="02020604070405020304" pitchFamily="18" charset="0"/>
              </a:rPr>
              <a:t> </a:t>
            </a:r>
            <a:r>
              <a:rPr lang="en-US" sz="2700" i="1" dirty="0" err="1">
                <a:solidFill>
                  <a:schemeClr val="bg1"/>
                </a:solidFill>
                <a:latin typeface=""/>
                <a:cs typeface="Aptos Serif" panose="02020604070405020304" pitchFamily="18" charset="0"/>
              </a:rPr>
              <a:t>altele</a:t>
            </a:r>
            <a:r>
              <a:rPr lang="en-US" sz="2700" i="1" dirty="0">
                <a:solidFill>
                  <a:schemeClr val="bg1"/>
                </a:solidFill>
                <a:latin typeface=""/>
                <a:cs typeface="Aptos Serif" panose="02020604070405020304" pitchFamily="18" charset="0"/>
              </a:rPr>
              <a:t>.</a:t>
            </a:r>
            <a:r>
              <a:rPr lang="en-US" sz="2700" b="1" dirty="0">
                <a:solidFill>
                  <a:schemeClr val="bg1"/>
                </a:solidFill>
                <a:latin typeface=""/>
                <a:cs typeface="Aptos Serif" panose="02020604070405020304" pitchFamily="18" charset="0"/>
              </a:rPr>
              <a:t>		</a:t>
            </a:r>
            <a:endParaRPr lang="en-US" sz="2000" b="1" dirty="0">
              <a:solidFill>
                <a:schemeClr val="bg1"/>
              </a:solidFill>
              <a:latin typeface=""/>
              <a:cs typeface="Aptos Serif" panose="0202060407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D10EBA-6E88-11F6-1192-0E19CECA61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54250" y="299155"/>
            <a:ext cx="7683500" cy="609122"/>
          </a:xfrm>
        </p:spPr>
        <p:txBody>
          <a:bodyPr vert="horz" lIns="91440" tIns="45720" rIns="91440" bIns="45720" rtlCol="0">
            <a:no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US" b="1" dirty="0">
                <a:solidFill>
                  <a:srgbClr val="D3B038"/>
                </a:solidFill>
                <a:cs typeface="Aptos Serif" panose="02020604070405020304" pitchFamily="18" charset="0"/>
              </a:rPr>
              <a:t>AGRI TRADE SUMMIT 2026 – DRUMUL GRÂULUI</a:t>
            </a:r>
          </a:p>
        </p:txBody>
      </p:sp>
      <p:sp>
        <p:nvSpPr>
          <p:cNvPr id="4" name="Arrow: Right 3">
            <a:extLst>
              <a:ext uri="{FF2B5EF4-FFF2-40B4-BE49-F238E27FC236}">
                <a16:creationId xmlns:a16="http://schemas.microsoft.com/office/drawing/2014/main" id="{892EAFD6-3F95-9528-5181-58B7A07C2966}"/>
              </a:ext>
            </a:extLst>
          </p:cNvPr>
          <p:cNvSpPr/>
          <p:nvPr/>
        </p:nvSpPr>
        <p:spPr>
          <a:xfrm>
            <a:off x="4976235" y="3123842"/>
            <a:ext cx="978408" cy="484632"/>
          </a:xfrm>
          <a:prstGeom prst="rightArrow">
            <a:avLst/>
          </a:prstGeom>
          <a:solidFill>
            <a:srgbClr val="D3B03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Arrow: Right 7">
            <a:extLst>
              <a:ext uri="{FF2B5EF4-FFF2-40B4-BE49-F238E27FC236}">
                <a16:creationId xmlns:a16="http://schemas.microsoft.com/office/drawing/2014/main" id="{B3B462F5-26CE-6992-95E8-903E7CB6C4EF}"/>
              </a:ext>
            </a:extLst>
          </p:cNvPr>
          <p:cNvSpPr/>
          <p:nvPr/>
        </p:nvSpPr>
        <p:spPr>
          <a:xfrm>
            <a:off x="6997061" y="1457398"/>
            <a:ext cx="978408" cy="484632"/>
          </a:xfrm>
          <a:prstGeom prst="rightArrow">
            <a:avLst/>
          </a:prstGeom>
          <a:solidFill>
            <a:srgbClr val="D3B03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D3B038"/>
              </a:solidFill>
            </a:endParaRPr>
          </a:p>
        </p:txBody>
      </p:sp>
      <p:sp>
        <p:nvSpPr>
          <p:cNvPr id="11" name="Arrow: Left 10">
            <a:extLst>
              <a:ext uri="{FF2B5EF4-FFF2-40B4-BE49-F238E27FC236}">
                <a16:creationId xmlns:a16="http://schemas.microsoft.com/office/drawing/2014/main" id="{B7965F85-1BF0-5500-A5B3-2BBD0CEE45AE}"/>
              </a:ext>
            </a:extLst>
          </p:cNvPr>
          <p:cNvSpPr/>
          <p:nvPr/>
        </p:nvSpPr>
        <p:spPr>
          <a:xfrm>
            <a:off x="6507857" y="1981120"/>
            <a:ext cx="978408" cy="484632"/>
          </a:xfrm>
          <a:prstGeom prst="leftArrow">
            <a:avLst/>
          </a:prstGeom>
          <a:solidFill>
            <a:srgbClr val="D3B03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13" name="Arrow: Left 12">
            <a:extLst>
              <a:ext uri="{FF2B5EF4-FFF2-40B4-BE49-F238E27FC236}">
                <a16:creationId xmlns:a16="http://schemas.microsoft.com/office/drawing/2014/main" id="{9E09158A-5C30-F1E5-331A-63545893AE4D}"/>
              </a:ext>
            </a:extLst>
          </p:cNvPr>
          <p:cNvSpPr/>
          <p:nvPr/>
        </p:nvSpPr>
        <p:spPr>
          <a:xfrm>
            <a:off x="7279776" y="2590051"/>
            <a:ext cx="978408" cy="484632"/>
          </a:xfrm>
          <a:prstGeom prst="leftArrow">
            <a:avLst/>
          </a:prstGeom>
          <a:solidFill>
            <a:srgbClr val="D3B03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" name="Graphic 14" descr="Woozy face outline with solid fill">
            <a:extLst>
              <a:ext uri="{FF2B5EF4-FFF2-40B4-BE49-F238E27FC236}">
                <a16:creationId xmlns:a16="http://schemas.microsoft.com/office/drawing/2014/main" id="{B08E6BD9-7443-C5E8-062C-91DA17C57CA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237358" y="3049147"/>
            <a:ext cx="759703" cy="759703"/>
          </a:xfrm>
          <a:prstGeom prst="rect">
            <a:avLst/>
          </a:prstGeom>
        </p:spPr>
      </p:pic>
      <p:pic>
        <p:nvPicPr>
          <p:cNvPr id="7" name="Picture 6" descr="A black and orange logo&#10;&#10;AI-generated content may be incorrect.">
            <a:extLst>
              <a:ext uri="{FF2B5EF4-FFF2-40B4-BE49-F238E27FC236}">
                <a16:creationId xmlns:a16="http://schemas.microsoft.com/office/drawing/2014/main" id="{C4CE41E3-C09A-7495-F83D-A7CE1A2BB4FF}"/>
              </a:ext>
            </a:extLst>
          </p:cNvPr>
          <p:cNvPicPr>
            <a:picLocks noChangeAspect="1"/>
          </p:cNvPicPr>
          <p:nvPr/>
        </p:nvPicPr>
        <p:blipFill>
          <a:blip r:embed="rId5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21281" y="6171518"/>
            <a:ext cx="1723192" cy="5525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399311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8" grpId="0" animBg="1"/>
      <p:bldP spid="11" grpId="0" animBg="1"/>
      <p:bldP spid="1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50A3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9870111-E188-7B2F-765A-D1B0762DCC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4F836D-5CCC-CAFB-AE83-3FB80A81A5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4100" y="1285112"/>
            <a:ext cx="9678171" cy="4591049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br>
              <a:rPr lang="en-US" sz="2000" b="1" dirty="0">
                <a:latin typeface="+mn-lt"/>
                <a:cs typeface="Aptos Serif" panose="02020604070405020304" pitchFamily="18" charset="0"/>
              </a:rPr>
            </a:br>
            <a:br>
              <a:rPr lang="en-US" sz="2000" b="1" dirty="0">
                <a:latin typeface="+mn-lt"/>
                <a:cs typeface="Aptos Serif" panose="02020604070405020304" pitchFamily="18" charset="0"/>
              </a:rPr>
            </a:br>
            <a:br>
              <a:rPr lang="en-US" sz="2000" b="1" dirty="0">
                <a:latin typeface="+mn-lt"/>
                <a:cs typeface="Aptos Serif" panose="02020604070405020304" pitchFamily="18" charset="0"/>
              </a:rPr>
            </a:br>
            <a:br>
              <a:rPr lang="en-US" sz="2000" b="1" dirty="0">
                <a:latin typeface="+mn-lt"/>
                <a:cs typeface="Aptos Serif" panose="02020604070405020304" pitchFamily="18" charset="0"/>
              </a:rPr>
            </a:br>
            <a:br>
              <a:rPr lang="en-US" sz="2000" b="1" dirty="0">
                <a:latin typeface="+mn-lt"/>
                <a:cs typeface="Aptos Serif" panose="02020604070405020304" pitchFamily="18" charset="0"/>
              </a:rPr>
            </a:br>
            <a:br>
              <a:rPr lang="en-US" sz="2000" b="1" dirty="0">
                <a:latin typeface="+mn-lt"/>
                <a:cs typeface="Aptos Serif" panose="02020604070405020304" pitchFamily="18" charset="0"/>
              </a:rPr>
            </a:br>
            <a:br>
              <a:rPr lang="en-US" sz="2000" b="1" dirty="0">
                <a:latin typeface="+mn-lt"/>
                <a:cs typeface="Aptos Serif" panose="02020604070405020304" pitchFamily="18" charset="0"/>
              </a:rPr>
            </a:br>
            <a:br>
              <a:rPr lang="en-US" sz="2000" b="1" dirty="0">
                <a:latin typeface="+mn-lt"/>
                <a:cs typeface="Aptos Serif" panose="02020604070405020304" pitchFamily="18" charset="0"/>
              </a:rPr>
            </a:br>
            <a:br>
              <a:rPr lang="en-US" sz="2000" b="1" dirty="0">
                <a:latin typeface="+mn-lt"/>
                <a:cs typeface="Aptos Serif" panose="02020604070405020304" pitchFamily="18" charset="0"/>
              </a:rPr>
            </a:br>
            <a:br>
              <a:rPr lang="en-US" sz="2000" b="1" dirty="0">
                <a:latin typeface="+mn-lt"/>
                <a:cs typeface="Aptos Serif" panose="02020604070405020304" pitchFamily="18" charset="0"/>
              </a:rPr>
            </a:br>
            <a:br>
              <a:rPr lang="en-US" sz="2000" b="1" dirty="0">
                <a:latin typeface="+mn-lt"/>
                <a:cs typeface="Aptos Serif" panose="02020604070405020304" pitchFamily="18" charset="0"/>
              </a:rPr>
            </a:br>
            <a:br>
              <a:rPr lang="en-US" sz="2000" b="1" dirty="0">
                <a:latin typeface="+mn-lt"/>
                <a:cs typeface="Aptos Serif" panose="02020604070405020304" pitchFamily="18" charset="0"/>
              </a:rPr>
            </a:br>
            <a:r>
              <a:rPr lang="en-US" sz="2700" b="1" dirty="0">
                <a:latin typeface="+mn-lt"/>
                <a:cs typeface="Aptos Serif" panose="02020604070405020304" pitchFamily="18" charset="0"/>
              </a:rPr>
              <a:t>	</a:t>
            </a:r>
            <a:br>
              <a:rPr lang="en-US" sz="2700" b="1" dirty="0">
                <a:latin typeface="+mn-lt"/>
                <a:cs typeface="Aptos Serif" panose="02020604070405020304" pitchFamily="18" charset="0"/>
              </a:rPr>
            </a:br>
            <a:br>
              <a:rPr lang="en-US" sz="2700" b="1" dirty="0">
                <a:latin typeface="+mn-lt"/>
                <a:cs typeface="Aptos Serif" panose="02020604070405020304" pitchFamily="18" charset="0"/>
              </a:rPr>
            </a:br>
            <a:br>
              <a:rPr lang="en-US" sz="2700" b="1" dirty="0">
                <a:latin typeface="+mn-lt"/>
                <a:cs typeface="Aptos Serif" panose="02020604070405020304" pitchFamily="18" charset="0"/>
              </a:rPr>
            </a:br>
            <a:br>
              <a:rPr lang="en-US" sz="2000" b="1" dirty="0">
                <a:cs typeface="Aptos Serif" panose="02020604070405020304" pitchFamily="18" charset="0"/>
              </a:rPr>
            </a:br>
            <a:br>
              <a:rPr lang="en-US" sz="2000" b="1" dirty="0">
                <a:latin typeface="+mn-lt"/>
                <a:cs typeface="Aptos Serif" panose="02020604070405020304" pitchFamily="18" charset="0"/>
              </a:rPr>
            </a:br>
            <a:br>
              <a:rPr lang="en-US" sz="2000" b="1" dirty="0">
                <a:latin typeface="+mn-lt"/>
                <a:cs typeface="Aptos Serif" panose="02020604070405020304" pitchFamily="18" charset="0"/>
              </a:rPr>
            </a:br>
            <a:br>
              <a:rPr lang="en-US" sz="2000" b="1" dirty="0">
                <a:solidFill>
                  <a:srgbClr val="002060"/>
                </a:solidFill>
                <a:latin typeface="Aptos Serif" panose="02020604070405020304" pitchFamily="18" charset="0"/>
                <a:cs typeface="Aptos Serif" panose="02020604070405020304" pitchFamily="18" charset="0"/>
              </a:rPr>
            </a:br>
            <a:endParaRPr lang="en-US" sz="2000" b="1" dirty="0">
              <a:solidFill>
                <a:srgbClr val="002060"/>
              </a:solidFill>
              <a:latin typeface="Aptos Serif" panose="02020604070405020304" pitchFamily="18" charset="0"/>
              <a:cs typeface="Aptos Serif" panose="0202060407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AF010A-F76E-5146-15F8-C9632BC777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81469" y="328757"/>
            <a:ext cx="8023431" cy="609122"/>
          </a:xfrm>
        </p:spPr>
        <p:txBody>
          <a:bodyPr vert="horz" lIns="91440" tIns="45720" rIns="91440" bIns="45720" rtlCol="0">
            <a:no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US" b="1" dirty="0">
                <a:solidFill>
                  <a:srgbClr val="D3B038"/>
                </a:solidFill>
                <a:cs typeface="Aptos Serif" panose="02020604070405020304" pitchFamily="18" charset="0"/>
              </a:rPr>
              <a:t>AGRI TRADE SUMMIT 2026 – GRÂU VS EURO/USD</a:t>
            </a:r>
          </a:p>
        </p:txBody>
      </p:sp>
      <p:pic>
        <p:nvPicPr>
          <p:cNvPr id="7" name="Picture 6" descr="A graph of stock market&#10;&#10;AI-generated content may be incorrect.">
            <a:extLst>
              <a:ext uri="{FF2B5EF4-FFF2-40B4-BE49-F238E27FC236}">
                <a16:creationId xmlns:a16="http://schemas.microsoft.com/office/drawing/2014/main" id="{B7F043E9-618C-ED93-62F4-7C19D596C63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069" y="1053623"/>
            <a:ext cx="10583862" cy="4958205"/>
          </a:xfrm>
          <a:prstGeom prst="rect">
            <a:avLst/>
          </a:prstGeom>
        </p:spPr>
      </p:pic>
      <p:pic>
        <p:nvPicPr>
          <p:cNvPr id="8" name="Picture 7" descr="A black and orange logo&#10;&#10;AI-generated content may be incorrect.">
            <a:extLst>
              <a:ext uri="{FF2B5EF4-FFF2-40B4-BE49-F238E27FC236}">
                <a16:creationId xmlns:a16="http://schemas.microsoft.com/office/drawing/2014/main" id="{D95B4F70-4FD3-64BE-9604-D7CC4FFC7569}"/>
              </a:ext>
            </a:extLst>
          </p:cNvPr>
          <p:cNvPicPr>
            <a:picLocks noChangeAspect="1"/>
          </p:cNvPicPr>
          <p:nvPr/>
        </p:nvPicPr>
        <p:blipFill>
          <a:blip r:embed="rId4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21281" y="6171518"/>
            <a:ext cx="1723192" cy="5525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519624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7F9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AB9EA3D-317D-D5DB-C693-7E92FB3A7E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 black background with gold text&#10;&#10;AI-generated content may be incorrect.">
            <a:extLst>
              <a:ext uri="{FF2B5EF4-FFF2-40B4-BE49-F238E27FC236}">
                <a16:creationId xmlns:a16="http://schemas.microsoft.com/office/drawing/2014/main" id="{C91E0539-4464-205E-C3B0-F17CE9E39607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19" r="67196"/>
          <a:stretch>
            <a:fillRect/>
          </a:stretch>
        </p:blipFill>
        <p:spPr>
          <a:xfrm>
            <a:off x="-2332435" y="-441115"/>
            <a:ext cx="4664869" cy="7740229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B2D1592E-54CC-C595-B835-A8DD3250A9BD}"/>
              </a:ext>
            </a:extLst>
          </p:cNvPr>
          <p:cNvSpPr/>
          <p:nvPr/>
        </p:nvSpPr>
        <p:spPr>
          <a:xfrm>
            <a:off x="0" y="0"/>
            <a:ext cx="12192000" cy="900113"/>
          </a:xfrm>
          <a:prstGeom prst="rect">
            <a:avLst/>
          </a:prstGeom>
          <a:solidFill>
            <a:srgbClr val="050A3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5CB6669-B56F-79C0-6AC3-91FCC34220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1250" y="1094346"/>
            <a:ext cx="9678171" cy="1505979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000" b="1" dirty="0">
                <a:latin typeface="+mn-lt"/>
                <a:cs typeface="Aptos Serif" panose="02020604070405020304" pitchFamily="18" charset="0"/>
              </a:rPr>
              <a:t>PRODUCȚII GLOBALE RIDICATE:  </a:t>
            </a:r>
            <a:br>
              <a:rPr lang="en-US" sz="2000" b="1" dirty="0">
                <a:latin typeface="+mn-lt"/>
                <a:cs typeface="Aptos Serif" panose="02020604070405020304" pitchFamily="18" charset="0"/>
              </a:rPr>
            </a:br>
            <a:r>
              <a:rPr lang="en-US" sz="2000" b="1" dirty="0">
                <a:latin typeface="+mn-lt"/>
                <a:cs typeface="Aptos Serif" panose="02020604070405020304" pitchFamily="18" charset="0"/>
              </a:rPr>
              <a:t>ARG +9, CANADA +5 , SUA +3, RUSSIA +6, AUSTRALIA + 3, EU27 + 22 MIL TONE</a:t>
            </a:r>
            <a:br>
              <a:rPr lang="en-US" sz="2000" b="1" dirty="0">
                <a:latin typeface="+mn-lt"/>
                <a:cs typeface="Aptos Serif" panose="02020604070405020304" pitchFamily="18" charset="0"/>
              </a:rPr>
            </a:br>
            <a:r>
              <a:rPr lang="en-US" sz="2000" b="1" dirty="0">
                <a:latin typeface="+mn-lt"/>
                <a:cs typeface="Aptos Serif" panose="02020604070405020304" pitchFamily="18" charset="0"/>
              </a:rPr>
              <a:t>PARITATEA EURO /USD  FEB 2025 1.02  - FEB 2026 1.19.</a:t>
            </a:r>
            <a:endParaRPr lang="en-US" sz="2000" b="1" dirty="0">
              <a:solidFill>
                <a:srgbClr val="002060"/>
              </a:solidFill>
              <a:latin typeface="Aptos Serif" panose="02020604070405020304" pitchFamily="18" charset="0"/>
              <a:cs typeface="Aptos Serif" panose="0202060407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3F95A2-41B6-4E35-341C-6D7602241B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15576" y="169510"/>
            <a:ext cx="6411913" cy="609122"/>
          </a:xfrm>
        </p:spPr>
        <p:txBody>
          <a:bodyPr vert="horz" lIns="91440" tIns="45720" rIns="91440" bIns="45720" rtlCol="0">
            <a:no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US" b="1" dirty="0">
                <a:solidFill>
                  <a:srgbClr val="D3B038"/>
                </a:solidFill>
                <a:cs typeface="Aptos Serif" panose="02020604070405020304" pitchFamily="18" charset="0"/>
              </a:rPr>
              <a:t>AGRI TRADE SUMMIT 2026 – IMPACTUL</a:t>
            </a:r>
          </a:p>
        </p:txBody>
      </p:sp>
      <p:pic>
        <p:nvPicPr>
          <p:cNvPr id="5" name="Picture 4" descr="A close up of a logo&#10;&#10;Description automatically generated">
            <a:extLst>
              <a:ext uri="{FF2B5EF4-FFF2-40B4-BE49-F238E27FC236}">
                <a16:creationId xmlns:a16="http://schemas.microsoft.com/office/drawing/2014/main" id="{E6C9BAD2-34E7-3540-07FC-847634850F1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212714" y="6229146"/>
            <a:ext cx="1899498" cy="609122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BFBAC108-1248-B19F-9E6F-EC414CD6003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11250" y="2783404"/>
            <a:ext cx="8820567" cy="32626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557847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50A3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A0C1F95-0BA0-A3F6-696B-F555A1C7F5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958B52-2CFC-B45D-53C6-F87D9AF27D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4100" y="1285112"/>
            <a:ext cx="9678171" cy="4591049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br>
              <a:rPr lang="en-US" sz="2000" b="1" dirty="0">
                <a:latin typeface="+mn-lt"/>
                <a:cs typeface="Aptos Serif" panose="02020604070405020304" pitchFamily="18" charset="0"/>
              </a:rPr>
            </a:br>
            <a:br>
              <a:rPr lang="en-US" sz="2000" b="1" dirty="0">
                <a:latin typeface="+mn-lt"/>
                <a:cs typeface="Aptos Serif" panose="02020604070405020304" pitchFamily="18" charset="0"/>
              </a:rPr>
            </a:br>
            <a:br>
              <a:rPr lang="en-US" sz="2000" b="1" dirty="0">
                <a:latin typeface="+mn-lt"/>
                <a:cs typeface="Aptos Serif" panose="02020604070405020304" pitchFamily="18" charset="0"/>
              </a:rPr>
            </a:br>
            <a:br>
              <a:rPr lang="en-US" sz="2000" b="1" dirty="0">
                <a:latin typeface="+mn-lt"/>
                <a:cs typeface="Aptos Serif" panose="02020604070405020304" pitchFamily="18" charset="0"/>
              </a:rPr>
            </a:br>
            <a:br>
              <a:rPr lang="en-US" sz="2000" b="1" dirty="0">
                <a:latin typeface="+mn-lt"/>
                <a:cs typeface="Aptos Serif" panose="02020604070405020304" pitchFamily="18" charset="0"/>
              </a:rPr>
            </a:br>
            <a:br>
              <a:rPr lang="en-US" sz="2000" b="1" dirty="0">
                <a:latin typeface="+mn-lt"/>
                <a:cs typeface="Aptos Serif" panose="02020604070405020304" pitchFamily="18" charset="0"/>
              </a:rPr>
            </a:br>
            <a:r>
              <a:rPr lang="en-US" sz="2700" b="1" dirty="0">
                <a:latin typeface="+mn-lt"/>
                <a:cs typeface="Aptos Serif" panose="02020604070405020304" pitchFamily="18" charset="0"/>
              </a:rPr>
              <a:t>	</a:t>
            </a:r>
            <a:br>
              <a:rPr lang="en-US" sz="2700" b="1" dirty="0">
                <a:latin typeface="+mn-lt"/>
                <a:cs typeface="Aptos Serif" panose="02020604070405020304" pitchFamily="18" charset="0"/>
              </a:rPr>
            </a:br>
            <a:br>
              <a:rPr lang="en-US" sz="2700" b="1" dirty="0">
                <a:latin typeface="+mn-lt"/>
                <a:cs typeface="Aptos Serif" panose="02020604070405020304" pitchFamily="18" charset="0"/>
              </a:rPr>
            </a:br>
            <a:br>
              <a:rPr lang="en-US" sz="2700" b="1" dirty="0">
                <a:latin typeface="+mn-lt"/>
                <a:cs typeface="Aptos Serif" panose="02020604070405020304" pitchFamily="18" charset="0"/>
              </a:rPr>
            </a:br>
            <a:br>
              <a:rPr lang="en-US" sz="2000" b="1" dirty="0">
                <a:cs typeface="Aptos Serif" panose="02020604070405020304" pitchFamily="18" charset="0"/>
              </a:rPr>
            </a:br>
            <a:br>
              <a:rPr lang="en-US" sz="2000" b="1" dirty="0">
                <a:latin typeface="+mn-lt"/>
                <a:cs typeface="Aptos Serif" panose="02020604070405020304" pitchFamily="18" charset="0"/>
              </a:rPr>
            </a:br>
            <a:br>
              <a:rPr lang="en-US" sz="2000" b="1" dirty="0">
                <a:latin typeface="+mn-lt"/>
                <a:cs typeface="Aptos Serif" panose="02020604070405020304" pitchFamily="18" charset="0"/>
              </a:rPr>
            </a:br>
            <a:br>
              <a:rPr lang="en-US" sz="2000" b="1" dirty="0">
                <a:solidFill>
                  <a:srgbClr val="002060"/>
                </a:solidFill>
                <a:latin typeface="Aptos Serif" panose="02020604070405020304" pitchFamily="18" charset="0"/>
                <a:cs typeface="Aptos Serif" panose="02020604070405020304" pitchFamily="18" charset="0"/>
              </a:rPr>
            </a:br>
            <a:endParaRPr lang="en-US" sz="2000" b="1" dirty="0">
              <a:solidFill>
                <a:srgbClr val="002060"/>
              </a:solidFill>
              <a:latin typeface="Aptos Serif" panose="02020604070405020304" pitchFamily="18" charset="0"/>
              <a:cs typeface="Aptos Serif" panose="0202060407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F0ABAE-80EF-AECA-D41A-2E7E4E2529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15691" y="255685"/>
            <a:ext cx="8154988" cy="609122"/>
          </a:xfrm>
        </p:spPr>
        <p:txBody>
          <a:bodyPr vert="horz" lIns="91440" tIns="45720" rIns="91440" bIns="45720" rtlCol="0">
            <a:no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US" b="1" dirty="0">
                <a:solidFill>
                  <a:srgbClr val="D3B038"/>
                </a:solidFill>
                <a:cs typeface="Aptos Serif" panose="02020604070405020304" pitchFamily="18" charset="0"/>
              </a:rPr>
              <a:t>AGRI TRADE SUMMIT 2026 – ESTIMARE ORZ EU 27</a:t>
            </a:r>
          </a:p>
        </p:txBody>
      </p:sp>
      <mc:AlternateContent xmlns:mc="http://schemas.openxmlformats.org/markup-compatibility/2006">
        <mc:Choice xmlns:cx1="http://schemas.microsoft.com/office/drawing/2015/9/8/chartex" Requires="cx1">
          <p:graphicFrame>
            <p:nvGraphicFramePr>
              <p:cNvPr id="4" name="Chart 3">
                <a:extLst>
                  <a:ext uri="{FF2B5EF4-FFF2-40B4-BE49-F238E27FC236}">
                    <a16:creationId xmlns:a16="http://schemas.microsoft.com/office/drawing/2014/main" id="{CA04433C-0E94-EABD-A213-47D2A1DC185E}"/>
                  </a:ext>
                </a:extLst>
              </p:cNvPr>
              <p:cNvGraphicFramePr/>
              <p:nvPr>
                <p:extLst>
                  <p:ext uri="{D42A27DB-BD31-4B8C-83A1-F6EECF244321}">
                    <p14:modId xmlns:p14="http://schemas.microsoft.com/office/powerpoint/2010/main" val="3567654122"/>
                  </p:ext>
                </p:extLst>
              </p:nvPr>
            </p:nvGraphicFramePr>
            <p:xfrm>
              <a:off x="577850" y="981839"/>
              <a:ext cx="10560050" cy="5112227"/>
            </p:xfrm>
            <a:graphic>
              <a:graphicData uri="http://schemas.microsoft.com/office/drawing/2014/chartex">
                <cx:chart xmlns:cx="http://schemas.microsoft.com/office/drawing/2014/chartex" xmlns:r="http://schemas.openxmlformats.org/officeDocument/2006/relationships" r:id="rId3"/>
              </a:graphicData>
            </a:graphic>
          </p:graphicFrame>
        </mc:Choice>
        <mc:Fallback>
          <p:pic>
            <p:nvPicPr>
              <p:cNvPr id="4" name="Chart 3">
                <a:extLst>
                  <a:ext uri="{FF2B5EF4-FFF2-40B4-BE49-F238E27FC236}">
                    <a16:creationId xmlns:a16="http://schemas.microsoft.com/office/drawing/2014/main" id="{CA04433C-0E94-EABD-A213-47D2A1DC185E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577850" y="981839"/>
                <a:ext cx="10560050" cy="5112227"/>
              </a:xfrm>
              <a:prstGeom prst="rect">
                <a:avLst/>
              </a:prstGeom>
            </p:spPr>
          </p:pic>
        </mc:Fallback>
      </mc:AlternateContent>
      <p:pic>
        <p:nvPicPr>
          <p:cNvPr id="6" name="Picture 5" descr="A black and orange logo&#10;&#10;AI-generated content may be incorrect.">
            <a:extLst>
              <a:ext uri="{FF2B5EF4-FFF2-40B4-BE49-F238E27FC236}">
                <a16:creationId xmlns:a16="http://schemas.microsoft.com/office/drawing/2014/main" id="{B6C33769-1528-9906-021A-A859ABEF9519}"/>
              </a:ext>
            </a:extLst>
          </p:cNvPr>
          <p:cNvPicPr>
            <a:picLocks noChangeAspect="1"/>
          </p:cNvPicPr>
          <p:nvPr/>
        </p:nvPicPr>
        <p:blipFill>
          <a:blip r:embed="rId5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21281" y="6171518"/>
            <a:ext cx="1723192" cy="5525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415939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50A3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3BA7AE3-A9EC-C2FE-06A8-B130499883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black background with gold text&#10;&#10;AI-generated content may be incorrect.">
            <a:extLst>
              <a:ext uri="{FF2B5EF4-FFF2-40B4-BE49-F238E27FC236}">
                <a16:creationId xmlns:a16="http://schemas.microsoft.com/office/drawing/2014/main" id="{B95A97A3-8C11-4C80-974E-7E2BCECC772D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19" r="67196"/>
          <a:stretch>
            <a:fillRect/>
          </a:stretch>
        </p:blipFill>
        <p:spPr>
          <a:xfrm>
            <a:off x="-2332435" y="-441115"/>
            <a:ext cx="4664869" cy="774022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92F6B07-C4A2-484D-D67D-558114ED4C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4100" y="1285112"/>
            <a:ext cx="9678171" cy="4591049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br>
              <a:rPr lang="en-US" sz="2000" b="1" dirty="0">
                <a:latin typeface="+mn-lt"/>
                <a:cs typeface="Aptos Serif" panose="02020604070405020304" pitchFamily="18" charset="0"/>
              </a:rPr>
            </a:br>
            <a:br>
              <a:rPr lang="en-US" sz="2000" b="1" dirty="0">
                <a:latin typeface="+mn-lt"/>
                <a:cs typeface="Aptos Serif" panose="02020604070405020304" pitchFamily="18" charset="0"/>
              </a:rPr>
            </a:br>
            <a:br>
              <a:rPr lang="en-US" sz="2000" b="1" dirty="0">
                <a:latin typeface="+mn-lt"/>
                <a:cs typeface="Aptos Serif" panose="02020604070405020304" pitchFamily="18" charset="0"/>
              </a:rPr>
            </a:br>
            <a:br>
              <a:rPr lang="en-US" sz="2000" b="1" dirty="0">
                <a:latin typeface="+mn-lt"/>
                <a:cs typeface="Aptos Serif" panose="02020604070405020304" pitchFamily="18" charset="0"/>
              </a:rPr>
            </a:br>
            <a:br>
              <a:rPr lang="en-US" sz="2000" b="1" dirty="0">
                <a:latin typeface="+mn-lt"/>
                <a:cs typeface="Aptos Serif" panose="02020604070405020304" pitchFamily="18" charset="0"/>
              </a:rPr>
            </a:br>
            <a:br>
              <a:rPr lang="en-US" sz="2000" b="1" dirty="0">
                <a:latin typeface="+mn-lt"/>
                <a:cs typeface="Aptos Serif" panose="02020604070405020304" pitchFamily="18" charset="0"/>
              </a:rPr>
            </a:br>
            <a:r>
              <a:rPr lang="en-US" sz="2700" b="1" dirty="0">
                <a:latin typeface="+mn-lt"/>
                <a:cs typeface="Aptos Serif" panose="02020604070405020304" pitchFamily="18" charset="0"/>
              </a:rPr>
              <a:t>	</a:t>
            </a:r>
            <a:br>
              <a:rPr lang="en-US" sz="2700" b="1" dirty="0">
                <a:latin typeface="+mn-lt"/>
                <a:cs typeface="Aptos Serif" panose="02020604070405020304" pitchFamily="18" charset="0"/>
              </a:rPr>
            </a:br>
            <a:br>
              <a:rPr lang="en-US" sz="2700" b="1" dirty="0">
                <a:latin typeface="+mn-lt"/>
                <a:cs typeface="Aptos Serif" panose="02020604070405020304" pitchFamily="18" charset="0"/>
              </a:rPr>
            </a:br>
            <a:br>
              <a:rPr lang="en-US" sz="2700" b="1" dirty="0">
                <a:latin typeface="+mn-lt"/>
                <a:cs typeface="Aptos Serif" panose="02020604070405020304" pitchFamily="18" charset="0"/>
              </a:rPr>
            </a:br>
            <a:br>
              <a:rPr lang="en-US" sz="2000" b="1" dirty="0">
                <a:cs typeface="Aptos Serif" panose="02020604070405020304" pitchFamily="18" charset="0"/>
              </a:rPr>
            </a:br>
            <a:br>
              <a:rPr lang="en-US" sz="2000" b="1" dirty="0">
                <a:latin typeface="+mn-lt"/>
                <a:cs typeface="Aptos Serif" panose="02020604070405020304" pitchFamily="18" charset="0"/>
              </a:rPr>
            </a:br>
            <a:br>
              <a:rPr lang="en-US" sz="2000" b="1" dirty="0">
                <a:latin typeface="+mn-lt"/>
                <a:cs typeface="Aptos Serif" panose="02020604070405020304" pitchFamily="18" charset="0"/>
              </a:rPr>
            </a:br>
            <a:br>
              <a:rPr lang="en-US" sz="2000" b="1" dirty="0">
                <a:solidFill>
                  <a:srgbClr val="002060"/>
                </a:solidFill>
                <a:latin typeface="Aptos Serif" panose="02020604070405020304" pitchFamily="18" charset="0"/>
                <a:cs typeface="Aptos Serif" panose="02020604070405020304" pitchFamily="18" charset="0"/>
              </a:rPr>
            </a:br>
            <a:endParaRPr lang="en-US" sz="2000" b="1" dirty="0">
              <a:solidFill>
                <a:srgbClr val="002060"/>
              </a:solidFill>
              <a:latin typeface="Aptos Serif" panose="02020604070405020304" pitchFamily="18" charset="0"/>
              <a:cs typeface="Aptos Serif" panose="0202060407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5D2250-D341-6FF0-F7CF-305AD7A78A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11361" y="372717"/>
            <a:ext cx="8169275" cy="609122"/>
          </a:xfrm>
        </p:spPr>
        <p:txBody>
          <a:bodyPr vert="horz" lIns="91440" tIns="45720" rIns="91440" bIns="45720" rtlCol="0">
            <a:no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US" b="1" dirty="0">
                <a:solidFill>
                  <a:srgbClr val="D3B038"/>
                </a:solidFill>
                <a:cs typeface="Aptos Serif" panose="02020604070405020304" pitchFamily="18" charset="0"/>
              </a:rPr>
              <a:t>AGRI TRADE SUMMIT 2026 – ESTIMARE ORZ EU 27</a:t>
            </a:r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970B1BC4-8590-1C4B-3BF5-180A3730386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4956006"/>
              </p:ext>
            </p:extLst>
          </p:nvPr>
        </p:nvGraphicFramePr>
        <p:xfrm>
          <a:off x="698499" y="1110773"/>
          <a:ext cx="10795001" cy="500359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pic>
        <p:nvPicPr>
          <p:cNvPr id="4" name="Picture 3" descr="A black and orange logo&#10;&#10;AI-generated content may be incorrect.">
            <a:extLst>
              <a:ext uri="{FF2B5EF4-FFF2-40B4-BE49-F238E27FC236}">
                <a16:creationId xmlns:a16="http://schemas.microsoft.com/office/drawing/2014/main" id="{FA7A18F6-6132-618E-28AD-2DD636DC0306}"/>
              </a:ext>
            </a:extLst>
          </p:cNvPr>
          <p:cNvPicPr>
            <a:picLocks noChangeAspect="1"/>
          </p:cNvPicPr>
          <p:nvPr/>
        </p:nvPicPr>
        <p:blipFill>
          <a:blip r:embed="rId5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21281" y="6171518"/>
            <a:ext cx="1723192" cy="5525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154437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" fill="hold"/>
                                        <p:tgtEl>
                                          <p:spTgt spid="6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" fill="hold"/>
                                        <p:tgtEl>
                                          <p:spTgt spid="6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"/>
                                        <p:tgtEl>
                                          <p:spTgt spid="6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"/>
                            </p:stCondLst>
                            <p:childTnLst>
                              <p:par>
                                <p:cTn id="1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0" categoryIdx="0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00" fill="hold"/>
                                        <p:tgtEl>
                                          <p:spTgt spid="6">
                                            <p:graphicEl>
                                              <a:chart seriesIdx="0" categoryIdx="0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" fill="hold"/>
                                        <p:tgtEl>
                                          <p:spTgt spid="6">
                                            <p:graphicEl>
                                              <a:chart seriesIdx="0" categoryIdx="0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200"/>
                                        <p:tgtEl>
                                          <p:spTgt spid="6">
                                            <p:graphicEl>
                                              <a:chart seriesIdx="0" categoryIdx="0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"/>
                            </p:stCondLst>
                            <p:childTnLst>
                              <p:par>
                                <p:cTn id="1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0" categoryIdx="1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200" fill="hold"/>
                                        <p:tgtEl>
                                          <p:spTgt spid="6">
                                            <p:graphicEl>
                                              <a:chart seriesIdx="0" categoryIdx="1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fill="hold"/>
                                        <p:tgtEl>
                                          <p:spTgt spid="6">
                                            <p:graphicEl>
                                              <a:chart seriesIdx="0" categoryIdx="1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200"/>
                                        <p:tgtEl>
                                          <p:spTgt spid="6">
                                            <p:graphicEl>
                                              <a:chart seriesIdx="0" categoryIdx="1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600"/>
                            </p:stCondLst>
                            <p:childTnLst>
                              <p:par>
                                <p:cTn id="23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0" categoryIdx="2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200" fill="hold"/>
                                        <p:tgtEl>
                                          <p:spTgt spid="6">
                                            <p:graphicEl>
                                              <a:chart seriesIdx="0" categoryIdx="2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" fill="hold"/>
                                        <p:tgtEl>
                                          <p:spTgt spid="6">
                                            <p:graphicEl>
                                              <a:chart seriesIdx="0" categoryIdx="2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200"/>
                                        <p:tgtEl>
                                          <p:spTgt spid="6">
                                            <p:graphicEl>
                                              <a:chart seriesIdx="0" categoryIdx="2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800"/>
                            </p:stCondLst>
                            <p:childTnLst>
                              <p:par>
                                <p:cTn id="2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0" categoryIdx="3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200" fill="hold"/>
                                        <p:tgtEl>
                                          <p:spTgt spid="6">
                                            <p:graphicEl>
                                              <a:chart seriesIdx="0" categoryIdx="3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" fill="hold"/>
                                        <p:tgtEl>
                                          <p:spTgt spid="6">
                                            <p:graphicEl>
                                              <a:chart seriesIdx="0" categoryIdx="3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200"/>
                                        <p:tgtEl>
                                          <p:spTgt spid="6">
                                            <p:graphicEl>
                                              <a:chart seriesIdx="0" categoryIdx="3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0" categoryIdx="4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200" fill="hold"/>
                                        <p:tgtEl>
                                          <p:spTgt spid="6">
                                            <p:graphicEl>
                                              <a:chart seriesIdx="0" categoryIdx="4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" fill="hold"/>
                                        <p:tgtEl>
                                          <p:spTgt spid="6">
                                            <p:graphicEl>
                                              <a:chart seriesIdx="0" categoryIdx="4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200"/>
                                        <p:tgtEl>
                                          <p:spTgt spid="6">
                                            <p:graphicEl>
                                              <a:chart seriesIdx="0" categoryIdx="4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200"/>
                            </p:stCondLst>
                            <p:childTnLst>
                              <p:par>
                                <p:cTn id="4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0" categoryIdx="5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200" fill="hold"/>
                                        <p:tgtEl>
                                          <p:spTgt spid="6">
                                            <p:graphicEl>
                                              <a:chart seriesIdx="0" categoryIdx="5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" fill="hold"/>
                                        <p:tgtEl>
                                          <p:spTgt spid="6">
                                            <p:graphicEl>
                                              <a:chart seriesIdx="0" categoryIdx="5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200"/>
                                        <p:tgtEl>
                                          <p:spTgt spid="6">
                                            <p:graphicEl>
                                              <a:chart seriesIdx="0" categoryIdx="5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400"/>
                            </p:stCondLst>
                            <p:childTnLst>
                              <p:par>
                                <p:cTn id="4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0" categoryIdx="6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200" fill="hold"/>
                                        <p:tgtEl>
                                          <p:spTgt spid="6">
                                            <p:graphicEl>
                                              <a:chart seriesIdx="0" categoryIdx="6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" fill="hold"/>
                                        <p:tgtEl>
                                          <p:spTgt spid="6">
                                            <p:graphicEl>
                                              <a:chart seriesIdx="0" categoryIdx="6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200"/>
                                        <p:tgtEl>
                                          <p:spTgt spid="6">
                                            <p:graphicEl>
                                              <a:chart seriesIdx="0" categoryIdx="6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600"/>
                            </p:stCondLst>
                            <p:childTnLst>
                              <p:par>
                                <p:cTn id="53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0" categoryIdx="7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200" fill="hold"/>
                                        <p:tgtEl>
                                          <p:spTgt spid="6">
                                            <p:graphicEl>
                                              <a:chart seriesIdx="0" categoryIdx="7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200" fill="hold"/>
                                        <p:tgtEl>
                                          <p:spTgt spid="6">
                                            <p:graphicEl>
                                              <a:chart seriesIdx="0" categoryIdx="7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200"/>
                                        <p:tgtEl>
                                          <p:spTgt spid="6">
                                            <p:graphicEl>
                                              <a:chart seriesIdx="0" categoryIdx="7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800"/>
                            </p:stCondLst>
                            <p:childTnLst>
                              <p:par>
                                <p:cTn id="5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0" categoryIdx="8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200" fill="hold"/>
                                        <p:tgtEl>
                                          <p:spTgt spid="6">
                                            <p:graphicEl>
                                              <a:chart seriesIdx="0" categoryIdx="8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200" fill="hold"/>
                                        <p:tgtEl>
                                          <p:spTgt spid="6">
                                            <p:graphicEl>
                                              <a:chart seriesIdx="0" categoryIdx="8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200"/>
                                        <p:tgtEl>
                                          <p:spTgt spid="6">
                                            <p:graphicEl>
                                              <a:chart seriesIdx="0" categoryIdx="8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2000"/>
                            </p:stCondLst>
                            <p:childTnLst>
                              <p:par>
                                <p:cTn id="6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0" categoryIdx="9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200" fill="hold"/>
                                        <p:tgtEl>
                                          <p:spTgt spid="6">
                                            <p:graphicEl>
                                              <a:chart seriesIdx="0" categoryIdx="9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200" fill="hold"/>
                                        <p:tgtEl>
                                          <p:spTgt spid="6">
                                            <p:graphicEl>
                                              <a:chart seriesIdx="0" categoryIdx="9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200"/>
                                        <p:tgtEl>
                                          <p:spTgt spid="6">
                                            <p:graphicEl>
                                              <a:chart seriesIdx="0" categoryIdx="9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2200"/>
                            </p:stCondLst>
                            <p:childTnLst>
                              <p:par>
                                <p:cTn id="7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0" categoryIdx="10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200" fill="hold"/>
                                        <p:tgtEl>
                                          <p:spTgt spid="6">
                                            <p:graphicEl>
                                              <a:chart seriesIdx="0" categoryIdx="10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200" fill="hold"/>
                                        <p:tgtEl>
                                          <p:spTgt spid="6">
                                            <p:graphicEl>
                                              <a:chart seriesIdx="0" categoryIdx="10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200"/>
                                        <p:tgtEl>
                                          <p:spTgt spid="6">
                                            <p:graphicEl>
                                              <a:chart seriesIdx="0" categoryIdx="10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2400"/>
                            </p:stCondLst>
                            <p:childTnLst>
                              <p:par>
                                <p:cTn id="7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0" categoryIdx="11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200" fill="hold"/>
                                        <p:tgtEl>
                                          <p:spTgt spid="6">
                                            <p:graphicEl>
                                              <a:chart seriesIdx="0" categoryIdx="11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200" fill="hold"/>
                                        <p:tgtEl>
                                          <p:spTgt spid="6">
                                            <p:graphicEl>
                                              <a:chart seriesIdx="0" categoryIdx="11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200"/>
                                        <p:tgtEl>
                                          <p:spTgt spid="6">
                                            <p:graphicEl>
                                              <a:chart seriesIdx="0" categoryIdx="11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2600"/>
                            </p:stCondLst>
                            <p:childTnLst>
                              <p:par>
                                <p:cTn id="83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0" categoryIdx="12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200" fill="hold"/>
                                        <p:tgtEl>
                                          <p:spTgt spid="6">
                                            <p:graphicEl>
                                              <a:chart seriesIdx="0" categoryIdx="12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200" fill="hold"/>
                                        <p:tgtEl>
                                          <p:spTgt spid="6">
                                            <p:graphicEl>
                                              <a:chart seriesIdx="0" categoryIdx="12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7" dur="200"/>
                                        <p:tgtEl>
                                          <p:spTgt spid="6">
                                            <p:graphicEl>
                                              <a:chart seriesIdx="0" categoryIdx="12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2800"/>
                            </p:stCondLst>
                            <p:childTnLst>
                              <p:par>
                                <p:cTn id="8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0" categoryIdx="13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200" fill="hold"/>
                                        <p:tgtEl>
                                          <p:spTgt spid="6">
                                            <p:graphicEl>
                                              <a:chart seriesIdx="0" categoryIdx="13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200" fill="hold"/>
                                        <p:tgtEl>
                                          <p:spTgt spid="6">
                                            <p:graphicEl>
                                              <a:chart seriesIdx="0" categoryIdx="13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200"/>
                                        <p:tgtEl>
                                          <p:spTgt spid="6">
                                            <p:graphicEl>
                                              <a:chart seriesIdx="0" categoryIdx="13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3000"/>
                            </p:stCondLst>
                            <p:childTnLst>
                              <p:par>
                                <p:cTn id="9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0" categoryIdx="14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200" fill="hold"/>
                                        <p:tgtEl>
                                          <p:spTgt spid="6">
                                            <p:graphicEl>
                                              <a:chart seriesIdx="0" categoryIdx="14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200" fill="hold"/>
                                        <p:tgtEl>
                                          <p:spTgt spid="6">
                                            <p:graphicEl>
                                              <a:chart seriesIdx="0" categoryIdx="14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9" dur="200"/>
                                        <p:tgtEl>
                                          <p:spTgt spid="6">
                                            <p:graphicEl>
                                              <a:chart seriesIdx="0" categoryIdx="14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Sub>
          <a:bldChart bld="categoryEl"/>
        </p:bldSub>
      </p:bldGraphic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50A3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D7D4C0E-CA50-AF29-749B-0C42A7E9DC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6F5969-E0CA-6929-E625-3F602960C0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4100" y="1285112"/>
            <a:ext cx="9678171" cy="4591049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br>
              <a:rPr lang="en-US" sz="2000" b="1" dirty="0">
                <a:latin typeface="+mn-lt"/>
                <a:cs typeface="Aptos Serif" panose="02020604070405020304" pitchFamily="18" charset="0"/>
              </a:rPr>
            </a:br>
            <a:br>
              <a:rPr lang="en-US" sz="2000" b="1" dirty="0">
                <a:latin typeface="+mn-lt"/>
                <a:cs typeface="Aptos Serif" panose="02020604070405020304" pitchFamily="18" charset="0"/>
              </a:rPr>
            </a:br>
            <a:br>
              <a:rPr lang="en-US" sz="2000" b="1" dirty="0">
                <a:latin typeface="+mn-lt"/>
                <a:cs typeface="Aptos Serif" panose="02020604070405020304" pitchFamily="18" charset="0"/>
              </a:rPr>
            </a:br>
            <a:br>
              <a:rPr lang="en-US" sz="2000" b="1" dirty="0">
                <a:latin typeface="+mn-lt"/>
                <a:cs typeface="Aptos Serif" panose="02020604070405020304" pitchFamily="18" charset="0"/>
              </a:rPr>
            </a:br>
            <a:br>
              <a:rPr lang="en-US" sz="2000" b="1" dirty="0">
                <a:latin typeface="+mn-lt"/>
                <a:cs typeface="Aptos Serif" panose="02020604070405020304" pitchFamily="18" charset="0"/>
              </a:rPr>
            </a:br>
            <a:br>
              <a:rPr lang="en-US" sz="2000" b="1" dirty="0">
                <a:latin typeface="+mn-lt"/>
                <a:cs typeface="Aptos Serif" panose="02020604070405020304" pitchFamily="18" charset="0"/>
              </a:rPr>
            </a:br>
            <a:r>
              <a:rPr lang="en-US" sz="2700" b="1" dirty="0">
                <a:latin typeface="+mn-lt"/>
                <a:cs typeface="Aptos Serif" panose="02020604070405020304" pitchFamily="18" charset="0"/>
              </a:rPr>
              <a:t>	</a:t>
            </a:r>
            <a:br>
              <a:rPr lang="en-US" sz="2700" b="1" dirty="0">
                <a:latin typeface="+mn-lt"/>
                <a:cs typeface="Aptos Serif" panose="02020604070405020304" pitchFamily="18" charset="0"/>
              </a:rPr>
            </a:br>
            <a:br>
              <a:rPr lang="en-US" sz="2700" b="1" dirty="0">
                <a:latin typeface="+mn-lt"/>
                <a:cs typeface="Aptos Serif" panose="02020604070405020304" pitchFamily="18" charset="0"/>
              </a:rPr>
            </a:br>
            <a:br>
              <a:rPr lang="en-US" sz="2700" b="1" dirty="0">
                <a:latin typeface="+mn-lt"/>
                <a:cs typeface="Aptos Serif" panose="02020604070405020304" pitchFamily="18" charset="0"/>
              </a:rPr>
            </a:br>
            <a:br>
              <a:rPr lang="en-US" sz="2000" b="1" dirty="0">
                <a:cs typeface="Aptos Serif" panose="02020604070405020304" pitchFamily="18" charset="0"/>
              </a:rPr>
            </a:br>
            <a:br>
              <a:rPr lang="en-US" sz="2000" b="1" dirty="0">
                <a:latin typeface="+mn-lt"/>
                <a:cs typeface="Aptos Serif" panose="02020604070405020304" pitchFamily="18" charset="0"/>
              </a:rPr>
            </a:br>
            <a:br>
              <a:rPr lang="en-US" sz="2000" b="1" dirty="0">
                <a:latin typeface="+mn-lt"/>
                <a:cs typeface="Aptos Serif" panose="02020604070405020304" pitchFamily="18" charset="0"/>
              </a:rPr>
            </a:br>
            <a:br>
              <a:rPr lang="en-US" sz="2000" b="1" dirty="0">
                <a:solidFill>
                  <a:srgbClr val="002060"/>
                </a:solidFill>
                <a:latin typeface="Aptos Serif" panose="02020604070405020304" pitchFamily="18" charset="0"/>
                <a:cs typeface="Aptos Serif" panose="02020604070405020304" pitchFamily="18" charset="0"/>
              </a:rPr>
            </a:br>
            <a:endParaRPr lang="en-US" sz="2000" b="1" dirty="0">
              <a:solidFill>
                <a:srgbClr val="002060"/>
              </a:solidFill>
              <a:latin typeface="Aptos Serif" panose="02020604070405020304" pitchFamily="18" charset="0"/>
              <a:cs typeface="Aptos Serif" panose="0202060407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AA5E16-EA7A-7AF5-BA4D-4781A8788D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44216" y="303172"/>
            <a:ext cx="8897938" cy="609122"/>
          </a:xfrm>
        </p:spPr>
        <p:txBody>
          <a:bodyPr vert="horz" lIns="91440" tIns="45720" rIns="91440" bIns="45720" rtlCol="0">
            <a:no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US" b="1" dirty="0">
                <a:solidFill>
                  <a:srgbClr val="D3B038"/>
                </a:solidFill>
                <a:cs typeface="Aptos Serif" panose="02020604070405020304" pitchFamily="18" charset="0"/>
              </a:rPr>
              <a:t>AGRI TRADE SUMMIT 2026 – ESTIMARE PORUMB EU 27</a:t>
            </a:r>
          </a:p>
        </p:txBody>
      </p:sp>
      <mc:AlternateContent xmlns:mc="http://schemas.openxmlformats.org/markup-compatibility/2006">
        <mc:Choice xmlns:cx1="http://schemas.microsoft.com/office/drawing/2015/9/8/chartex" Requires="cx1">
          <p:graphicFrame>
            <p:nvGraphicFramePr>
              <p:cNvPr id="6" name="Chart 5">
                <a:extLst>
                  <a:ext uri="{FF2B5EF4-FFF2-40B4-BE49-F238E27FC236}">
                    <a16:creationId xmlns:a16="http://schemas.microsoft.com/office/drawing/2014/main" id="{9108F85F-D5EE-4270-86AD-16E5EE8509BB}"/>
                  </a:ext>
                </a:extLst>
              </p:cNvPr>
              <p:cNvGraphicFramePr/>
              <p:nvPr>
                <p:extLst>
                  <p:ext uri="{D42A27DB-BD31-4B8C-83A1-F6EECF244321}">
                    <p14:modId xmlns:p14="http://schemas.microsoft.com/office/powerpoint/2010/main" val="659703877"/>
                  </p:ext>
                </p:extLst>
              </p:nvPr>
            </p:nvGraphicFramePr>
            <p:xfrm>
              <a:off x="473460" y="1059972"/>
              <a:ext cx="10839450" cy="5111546"/>
            </p:xfrm>
            <a:graphic>
              <a:graphicData uri="http://schemas.microsoft.com/office/drawing/2014/chartex">
                <cx:chart xmlns:cx="http://schemas.microsoft.com/office/drawing/2014/chartex" xmlns:r="http://schemas.openxmlformats.org/officeDocument/2006/relationships" r:id="rId3"/>
              </a:graphicData>
            </a:graphic>
          </p:graphicFrame>
        </mc:Choice>
        <mc:Fallback>
          <p:pic>
            <p:nvPicPr>
              <p:cNvPr id="6" name="Chart 5">
                <a:extLst>
                  <a:ext uri="{FF2B5EF4-FFF2-40B4-BE49-F238E27FC236}">
                    <a16:creationId xmlns:a16="http://schemas.microsoft.com/office/drawing/2014/main" id="{9108F85F-D5EE-4270-86AD-16E5EE8509BB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473460" y="1059972"/>
                <a:ext cx="10839450" cy="5111546"/>
              </a:xfrm>
              <a:prstGeom prst="rect">
                <a:avLst/>
              </a:prstGeom>
            </p:spPr>
          </p:pic>
        </mc:Fallback>
      </mc:AlternateContent>
      <p:pic>
        <p:nvPicPr>
          <p:cNvPr id="4" name="Picture 3" descr="A black and orange logo&#10;&#10;AI-generated content may be incorrect.">
            <a:extLst>
              <a:ext uri="{FF2B5EF4-FFF2-40B4-BE49-F238E27FC236}">
                <a16:creationId xmlns:a16="http://schemas.microsoft.com/office/drawing/2014/main" id="{CAE4D7B2-7E81-121E-A5C0-9C078722E883}"/>
              </a:ext>
            </a:extLst>
          </p:cNvPr>
          <p:cNvPicPr>
            <a:picLocks noChangeAspect="1"/>
          </p:cNvPicPr>
          <p:nvPr/>
        </p:nvPicPr>
        <p:blipFill>
          <a:blip r:embed="rId5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21281" y="6171518"/>
            <a:ext cx="1723192" cy="5525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848003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52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3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" dur="3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0E2841"/>
    </a:dk2>
    <a:lt2>
      <a:srgbClr val="E8E8E8"/>
    </a:lt2>
    <a:accent1>
      <a:srgbClr val="156082"/>
    </a:accent1>
    <a:accent2>
      <a:srgbClr val="E97132"/>
    </a:accent2>
    <a:accent3>
      <a:srgbClr val="196B24"/>
    </a:accent3>
    <a:accent4>
      <a:srgbClr val="0F9ED5"/>
    </a:accent4>
    <a:accent5>
      <a:srgbClr val="A02B93"/>
    </a:accent5>
    <a:accent6>
      <a:srgbClr val="4EA72E"/>
    </a:accent6>
    <a:hlink>
      <a:srgbClr val="467886"/>
    </a:hlink>
    <a:folHlink>
      <a:srgbClr val="96607D"/>
    </a:folHlink>
  </a:clr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0E2841"/>
    </a:dk2>
    <a:lt2>
      <a:srgbClr val="E8E8E8"/>
    </a:lt2>
    <a:accent1>
      <a:srgbClr val="156082"/>
    </a:accent1>
    <a:accent2>
      <a:srgbClr val="E97132"/>
    </a:accent2>
    <a:accent3>
      <a:srgbClr val="196B24"/>
    </a:accent3>
    <a:accent4>
      <a:srgbClr val="0F9ED5"/>
    </a:accent4>
    <a:accent5>
      <a:srgbClr val="A02B93"/>
    </a:accent5>
    <a:accent6>
      <a:srgbClr val="4EA72E"/>
    </a:accent6>
    <a:hlink>
      <a:srgbClr val="467886"/>
    </a:hlink>
    <a:folHlink>
      <a:srgbClr val="96607D"/>
    </a:folHlink>
  </a:clr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0E2841"/>
    </a:dk2>
    <a:lt2>
      <a:srgbClr val="E8E8E8"/>
    </a:lt2>
    <a:accent1>
      <a:srgbClr val="156082"/>
    </a:accent1>
    <a:accent2>
      <a:srgbClr val="E97132"/>
    </a:accent2>
    <a:accent3>
      <a:srgbClr val="196B24"/>
    </a:accent3>
    <a:accent4>
      <a:srgbClr val="0F9ED5"/>
    </a:accent4>
    <a:accent5>
      <a:srgbClr val="A02B93"/>
    </a:accent5>
    <a:accent6>
      <a:srgbClr val="4EA72E"/>
    </a:accent6>
    <a:hlink>
      <a:srgbClr val="467886"/>
    </a:hlink>
    <a:folHlink>
      <a:srgbClr val="96607D"/>
    </a:folHlink>
  </a:clr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0E2841"/>
    </a:dk2>
    <a:lt2>
      <a:srgbClr val="E8E8E8"/>
    </a:lt2>
    <a:accent1>
      <a:srgbClr val="156082"/>
    </a:accent1>
    <a:accent2>
      <a:srgbClr val="E97132"/>
    </a:accent2>
    <a:accent3>
      <a:srgbClr val="196B24"/>
    </a:accent3>
    <a:accent4>
      <a:srgbClr val="0F9ED5"/>
    </a:accent4>
    <a:accent5>
      <a:srgbClr val="A02B93"/>
    </a:accent5>
    <a:accent6>
      <a:srgbClr val="4EA72E"/>
    </a:accent6>
    <a:hlink>
      <a:srgbClr val="467886"/>
    </a:hlink>
    <a:folHlink>
      <a:srgbClr val="96607D"/>
    </a:folHlink>
  </a:clrScheme>
</a:themeOverride>
</file>

<file path=ppt/theme/themeOverride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0E2841"/>
    </a:dk2>
    <a:lt2>
      <a:srgbClr val="E8E8E8"/>
    </a:lt2>
    <a:accent1>
      <a:srgbClr val="156082"/>
    </a:accent1>
    <a:accent2>
      <a:srgbClr val="E97132"/>
    </a:accent2>
    <a:accent3>
      <a:srgbClr val="196B24"/>
    </a:accent3>
    <a:accent4>
      <a:srgbClr val="0F9ED5"/>
    </a:accent4>
    <a:accent5>
      <a:srgbClr val="A02B93"/>
    </a:accent5>
    <a:accent6>
      <a:srgbClr val="4EA72E"/>
    </a:accent6>
    <a:hlink>
      <a:srgbClr val="467886"/>
    </a:hlink>
    <a:folHlink>
      <a:srgbClr val="96607D"/>
    </a:folHlink>
  </a:clrScheme>
</a:themeOverride>
</file>

<file path=ppt/theme/themeOverride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0E2841"/>
    </a:dk2>
    <a:lt2>
      <a:srgbClr val="E8E8E8"/>
    </a:lt2>
    <a:accent1>
      <a:srgbClr val="156082"/>
    </a:accent1>
    <a:accent2>
      <a:srgbClr val="E97132"/>
    </a:accent2>
    <a:accent3>
      <a:srgbClr val="196B24"/>
    </a:accent3>
    <a:accent4>
      <a:srgbClr val="0F9ED5"/>
    </a:accent4>
    <a:accent5>
      <a:srgbClr val="A02B93"/>
    </a:accent5>
    <a:accent6>
      <a:srgbClr val="4EA72E"/>
    </a:accent6>
    <a:hlink>
      <a:srgbClr val="467886"/>
    </a:hlink>
    <a:folHlink>
      <a:srgbClr val="96607D"/>
    </a:folHlink>
  </a:clrScheme>
</a:themeOverride>
</file>

<file path=ppt/theme/themeOverride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0E2841"/>
    </a:dk2>
    <a:lt2>
      <a:srgbClr val="E8E8E8"/>
    </a:lt2>
    <a:accent1>
      <a:srgbClr val="156082"/>
    </a:accent1>
    <a:accent2>
      <a:srgbClr val="E97132"/>
    </a:accent2>
    <a:accent3>
      <a:srgbClr val="196B24"/>
    </a:accent3>
    <a:accent4>
      <a:srgbClr val="0F9ED5"/>
    </a:accent4>
    <a:accent5>
      <a:srgbClr val="A02B93"/>
    </a:accent5>
    <a:accent6>
      <a:srgbClr val="4EA72E"/>
    </a:accent6>
    <a:hlink>
      <a:srgbClr val="467886"/>
    </a:hlink>
    <a:folHlink>
      <a:srgbClr val="96607D"/>
    </a:folHlink>
  </a:clrScheme>
</a:themeOverride>
</file>

<file path=ppt/theme/themeOverride8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0E2841"/>
    </a:dk2>
    <a:lt2>
      <a:srgbClr val="E8E8E8"/>
    </a:lt2>
    <a:accent1>
      <a:srgbClr val="156082"/>
    </a:accent1>
    <a:accent2>
      <a:srgbClr val="E97132"/>
    </a:accent2>
    <a:accent3>
      <a:srgbClr val="196B24"/>
    </a:accent3>
    <a:accent4>
      <a:srgbClr val="0F9ED5"/>
    </a:accent4>
    <a:accent5>
      <a:srgbClr val="A02B93"/>
    </a:accent5>
    <a:accent6>
      <a:srgbClr val="4EA72E"/>
    </a:accent6>
    <a:hlink>
      <a:srgbClr val="467886"/>
    </a:hlink>
    <a:folHlink>
      <a:srgbClr val="96607D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407</TotalTime>
  <Words>451</Words>
  <Application>Microsoft Macintosh PowerPoint</Application>
  <PresentationFormat>Widescreen</PresentationFormat>
  <Paragraphs>40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Aptos</vt:lpstr>
      <vt:lpstr>Aptos Display</vt:lpstr>
      <vt:lpstr>Aptos Narrow</vt:lpstr>
      <vt:lpstr>Aptos Serif</vt:lpstr>
      <vt:lpstr>Arial</vt:lpstr>
      <vt:lpstr>Office Theme</vt:lpstr>
      <vt:lpstr>              </vt:lpstr>
      <vt:lpstr>        </vt:lpstr>
      <vt:lpstr>        </vt:lpstr>
      <vt:lpstr> - STOCURI RIDICATE +1.44 MIL TO                        ( 15.65 MIL TO)  - EXPORT DIMINUAT -1 MIL TO                        ( 31.50 MIL TO)  - IMPORT ÎN CREȘTERE +0.5 MIL TO                     ( 6 MIL TO)  - BALANȚĂ ILOGICĂ  Când ai stocuri în creştere şi scazi exportul, de ce creşti importul?  Este cea mai bună dovadă a lipsei de competitivitate a EU27.  Costuri de producție ridicate, CBAM…..şi altele.  </vt:lpstr>
      <vt:lpstr>                    </vt:lpstr>
      <vt:lpstr>PRODUCȚII GLOBALE RIDICATE:   ARG +9, CANADA +5 , SUA +3, RUSSIA +6, AUSTRALIA + 3, EU27 + 22 MIL TONE PARITATEA EURO /USD  FEB 2025 1.02  - FEB 2026 1.19.</vt:lpstr>
      <vt:lpstr>              </vt:lpstr>
      <vt:lpstr>              </vt:lpstr>
      <vt:lpstr>              </vt:lpstr>
      <vt:lpstr>              </vt:lpstr>
      <vt:lpstr>AGRI TRADE SUMMIT 2026 – SUMAR ÎNTRE SEZOANE</vt:lpstr>
      <vt:lpstr>ROMÂNIA RĂMÂNE UN JUCĂTOR STRATEGIC ÎN BAZINUL MĂRII NEGRE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Iulian Gheorghe</dc:creator>
  <cp:lastModifiedBy>Iulian Gheorghe</cp:lastModifiedBy>
  <cp:revision>22</cp:revision>
  <dcterms:created xsi:type="dcterms:W3CDTF">2026-02-09T05:13:09Z</dcterms:created>
  <dcterms:modified xsi:type="dcterms:W3CDTF">2026-02-25T07:26:27Z</dcterms:modified>
</cp:coreProperties>
</file>