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Ex2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302" r:id="rId3"/>
    <p:sldId id="308" r:id="rId4"/>
    <p:sldId id="309" r:id="rId5"/>
    <p:sldId id="310" r:id="rId6"/>
    <p:sldId id="307" r:id="rId7"/>
    <p:sldId id="31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B038"/>
    <a:srgbClr val="050A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07" autoAdjust="0"/>
    <p:restoredTop sz="94651"/>
  </p:normalViewPr>
  <p:slideViewPr>
    <p:cSldViewPr snapToGrid="0">
      <p:cViewPr varScale="1">
        <p:scale>
          <a:sx n="96" d="100"/>
          <a:sy n="96" d="100"/>
        </p:scale>
        <p:origin x="77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EU27%20FORECAST%20FOR%202026-ALL%20CROPS%202026_18022026_CezarGheorgh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EU27%20FORECAST%20FOR%202026-SPRING%20CROPS20260217_CezarGheorgh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CEZAR%20AGRICOLUMN\CTF\RAPOARTE%20DE%20PIATA\RAPOARTE\RAPOARTE%202025\ANALIZE%20SI%20GRAFICE%20EXCEL\EU27%20FORECAST%20FOR%202026-ALL%20CROPS%202026_18022026_CezarGheorghe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C:\CEZAR%20AGRICOLUMN\CTF\RAPOARTE%20DE%20PIATA\RAPOARTE\RAPOARTE%202025\ANALIZE%20SI%20GRAFICE%20EXCEL\EU27%20FORECAST%20FOR%202026-ALL%20CROPS%202026_18022026_CezarGheorgh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100" baseline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400" b="1" i="0" baseline="0" dirty="0">
                <a:solidFill>
                  <a:schemeClr val="bg1"/>
                </a:solidFill>
                <a:effectLst>
                  <a:outerShdw blurRad="50800" dist="38100" dir="5400000" algn="t" rotWithShape="0">
                    <a:srgbClr val="000000">
                      <a:alpha val="40000"/>
                    </a:srgbClr>
                  </a:outerShdw>
                </a:effectLst>
              </a:rPr>
              <a:t>ESTIMARE VOLUME RAPITA 2026-2027 - PRINCIPALII 15 PRODUCATORI EU27</a:t>
            </a:r>
            <a:endParaRPr lang="en-US" sz="1400" dirty="0">
              <a:solidFill>
                <a:schemeClr val="bg1"/>
              </a:solidFill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solidFill>
                  <a:sysClr val="window" lastClr="FFFFFF">
                    <a:lumMod val="95000"/>
                  </a:sysClr>
                </a:solidFill>
              </a:defRPr>
            </a:pPr>
            <a:endParaRPr lang="en-US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1" i="0" u="none" strike="noStrike" kern="1200" spc="100" baseline="0">
              <a:solidFill>
                <a:sysClr val="window" lastClr="FFFFFF">
                  <a:lumMod val="95000"/>
                </a:sys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4"/>
            <c:invertIfNegative val="0"/>
            <c:bubble3D val="0"/>
            <c:spPr>
              <a:solidFill>
                <a:srgbClr val="99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51D8-46AD-954D-736BAC53670B}"/>
              </c:ext>
            </c:extLst>
          </c:dPt>
          <c:dPt>
            <c:idx val="5"/>
            <c:invertIfNegative val="0"/>
            <c:bubble3D val="0"/>
            <c:spPr>
              <a:solidFill>
                <a:srgbClr val="99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1D8-46AD-954D-736BAC53670B}"/>
              </c:ext>
            </c:extLst>
          </c:dPt>
          <c:dPt>
            <c:idx val="6"/>
            <c:invertIfNegative val="0"/>
            <c:bubble3D val="0"/>
            <c:spPr>
              <a:solidFill>
                <a:srgbClr val="99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1D8-46AD-954D-736BAC53670B}"/>
              </c:ext>
            </c:extLst>
          </c:dPt>
          <c:dPt>
            <c:idx val="7"/>
            <c:invertIfNegative val="0"/>
            <c:bubble3D val="0"/>
            <c:spPr>
              <a:solidFill>
                <a:srgbClr val="99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51D8-46AD-954D-736BAC53670B}"/>
              </c:ext>
            </c:extLst>
          </c:dPt>
          <c:dPt>
            <c:idx val="8"/>
            <c:invertIfNegative val="0"/>
            <c:bubble3D val="0"/>
            <c:spPr>
              <a:solidFill>
                <a:srgbClr val="99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51D8-46AD-954D-736BAC53670B}"/>
              </c:ext>
            </c:extLst>
          </c:dPt>
          <c:dPt>
            <c:idx val="9"/>
            <c:invertIfNegative val="0"/>
            <c:bubble3D val="0"/>
            <c:spPr>
              <a:solidFill>
                <a:srgbClr val="99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51D8-46AD-954D-736BAC53670B}"/>
              </c:ext>
            </c:extLst>
          </c:dPt>
          <c:dPt>
            <c:idx val="10"/>
            <c:invertIfNegative val="0"/>
            <c:bubble3D val="0"/>
            <c:spPr>
              <a:solidFill>
                <a:srgbClr val="99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51D8-46AD-954D-736BAC53670B}"/>
              </c:ext>
            </c:extLst>
          </c:dPt>
          <c:dPt>
            <c:idx val="11"/>
            <c:invertIfNegative val="0"/>
            <c:bubble3D val="0"/>
            <c:spPr>
              <a:solidFill>
                <a:srgbClr val="99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51D8-46AD-954D-736BAC53670B}"/>
              </c:ext>
            </c:extLst>
          </c:dPt>
          <c:dPt>
            <c:idx val="12"/>
            <c:invertIfNegative val="0"/>
            <c:bubble3D val="0"/>
            <c:spPr>
              <a:solidFill>
                <a:srgbClr val="99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51D8-46AD-954D-736BAC53670B}"/>
              </c:ext>
            </c:extLst>
          </c:dPt>
          <c:dPt>
            <c:idx val="13"/>
            <c:invertIfNegative val="0"/>
            <c:bubble3D val="0"/>
            <c:spPr>
              <a:solidFill>
                <a:srgbClr val="99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51D8-46AD-954D-736BAC53670B}"/>
              </c:ext>
            </c:extLst>
          </c:dPt>
          <c:dPt>
            <c:idx val="14"/>
            <c:invertIfNegative val="0"/>
            <c:bubble3D val="0"/>
            <c:spPr>
              <a:solidFill>
                <a:srgbClr val="99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5-51D8-46AD-954D-736BAC53670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rapeseed!$J$5:$J$19</c:f>
              <c:strCache>
                <c:ptCount val="15"/>
                <c:pt idx="0">
                  <c:v>France</c:v>
                </c:pt>
                <c:pt idx="1">
                  <c:v>Germany</c:v>
                </c:pt>
                <c:pt idx="2">
                  <c:v>Poland</c:v>
                </c:pt>
                <c:pt idx="3">
                  <c:v>Romania</c:v>
                </c:pt>
                <c:pt idx="4">
                  <c:v>Lithuania</c:v>
                </c:pt>
                <c:pt idx="5">
                  <c:v>Czech Rep</c:v>
                </c:pt>
                <c:pt idx="6">
                  <c:v>Denmark</c:v>
                </c:pt>
                <c:pt idx="7">
                  <c:v>Hungary</c:v>
                </c:pt>
                <c:pt idx="8">
                  <c:v>Slovakia</c:v>
                </c:pt>
                <c:pt idx="9">
                  <c:v>Sweden</c:v>
                </c:pt>
                <c:pt idx="10">
                  <c:v>Bulgaria</c:v>
                </c:pt>
                <c:pt idx="11">
                  <c:v>Latvia</c:v>
                </c:pt>
                <c:pt idx="12">
                  <c:v>Spain</c:v>
                </c:pt>
                <c:pt idx="13">
                  <c:v>Estonia</c:v>
                </c:pt>
                <c:pt idx="14">
                  <c:v>Ireland</c:v>
                </c:pt>
              </c:strCache>
            </c:strRef>
          </c:cat>
          <c:val>
            <c:numRef>
              <c:f>rapeseed!$K$5:$K$19</c:f>
              <c:numCache>
                <c:formatCode>#,##0.00</c:formatCode>
                <c:ptCount val="15"/>
                <c:pt idx="0">
                  <c:v>4.57</c:v>
                </c:pt>
                <c:pt idx="1">
                  <c:v>4.01</c:v>
                </c:pt>
                <c:pt idx="2">
                  <c:v>3.67</c:v>
                </c:pt>
                <c:pt idx="3">
                  <c:v>3.2</c:v>
                </c:pt>
                <c:pt idx="4">
                  <c:v>1.04</c:v>
                </c:pt>
                <c:pt idx="5">
                  <c:v>1.01</c:v>
                </c:pt>
                <c:pt idx="6">
                  <c:v>0.71</c:v>
                </c:pt>
                <c:pt idx="7">
                  <c:v>0.48</c:v>
                </c:pt>
                <c:pt idx="8">
                  <c:v>0.41</c:v>
                </c:pt>
                <c:pt idx="9">
                  <c:v>0.36</c:v>
                </c:pt>
                <c:pt idx="10">
                  <c:v>0.36</c:v>
                </c:pt>
                <c:pt idx="11">
                  <c:v>0.33</c:v>
                </c:pt>
                <c:pt idx="12">
                  <c:v>0.26</c:v>
                </c:pt>
                <c:pt idx="13">
                  <c:v>0.17</c:v>
                </c:pt>
                <c:pt idx="1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51D8-46AD-954D-736BAC53670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93778240"/>
        <c:axId val="1593776800"/>
        <c:axId val="0"/>
      </c:bar3DChart>
      <c:catAx>
        <c:axId val="159377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3776800"/>
        <c:crosses val="autoZero"/>
        <c:auto val="1"/>
        <c:lblAlgn val="ctr"/>
        <c:lblOffset val="100"/>
        <c:noMultiLvlLbl val="0"/>
      </c:catAx>
      <c:valAx>
        <c:axId val="1593776800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159377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400" b="1" i="0" baseline="0" dirty="0">
                <a:solidFill>
                  <a:schemeClr val="bg1"/>
                </a:solidFill>
                <a:effectLst>
                  <a:outerShdw blurRad="50800" dist="38100" dir="5400000" algn="t" rotWithShape="0">
                    <a:srgbClr val="000000">
                      <a:alpha val="40000"/>
                    </a:srgbClr>
                  </a:outerShdw>
                </a:effectLst>
              </a:rPr>
              <a:t>ESTIMARE VOLUME SFS 2026-2027 PRINCIPALII 15 PRODUCĂTORI EU27</a:t>
            </a:r>
            <a:endParaRPr lang="en-US" sz="1400" dirty="0">
              <a:solidFill>
                <a:schemeClr val="bg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3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7030A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CC3399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41A-4F7E-A34E-1F6F0467D58D}"/>
              </c:ext>
            </c:extLst>
          </c:dPt>
          <c:dPt>
            <c:idx val="1"/>
            <c:invertIfNegative val="0"/>
            <c:bubble3D val="0"/>
            <c:spPr>
              <a:solidFill>
                <a:srgbClr val="CC3399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41A-4F7E-A34E-1F6F0467D58D}"/>
              </c:ext>
            </c:extLst>
          </c:dPt>
          <c:dPt>
            <c:idx val="2"/>
            <c:invertIfNegative val="0"/>
            <c:bubble3D val="0"/>
            <c:spPr>
              <a:solidFill>
                <a:srgbClr val="CC3399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E41A-4F7E-A34E-1F6F0467D58D}"/>
              </c:ext>
            </c:extLst>
          </c:dPt>
          <c:dPt>
            <c:idx val="3"/>
            <c:invertIfNegative val="0"/>
            <c:bubble3D val="0"/>
            <c:spPr>
              <a:solidFill>
                <a:srgbClr val="CC3399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E41A-4F7E-A34E-1F6F0467D58D}"/>
              </c:ext>
            </c:extLst>
          </c:dPt>
          <c:dPt>
            <c:idx val="4"/>
            <c:invertIfNegative val="0"/>
            <c:bubble3D val="0"/>
            <c:spPr>
              <a:solidFill>
                <a:srgbClr val="CC3399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E41A-4F7E-A34E-1F6F0467D5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sunflower!$J$5:$J$18</c:f>
              <c:strCache>
                <c:ptCount val="14"/>
                <c:pt idx="0">
                  <c:v>Romania</c:v>
                </c:pt>
                <c:pt idx="1">
                  <c:v>Hungary</c:v>
                </c:pt>
                <c:pt idx="2">
                  <c:v>Bulgaria</c:v>
                </c:pt>
                <c:pt idx="3">
                  <c:v>France</c:v>
                </c:pt>
                <c:pt idx="4">
                  <c:v>Spain</c:v>
                </c:pt>
                <c:pt idx="5">
                  <c:v>Italy</c:v>
                </c:pt>
                <c:pt idx="6">
                  <c:v>Croatia</c:v>
                </c:pt>
                <c:pt idx="7">
                  <c:v>Slovakia</c:v>
                </c:pt>
                <c:pt idx="8">
                  <c:v>Germany</c:v>
                </c:pt>
                <c:pt idx="9">
                  <c:v>Greece</c:v>
                </c:pt>
                <c:pt idx="10">
                  <c:v>Poland</c:v>
                </c:pt>
                <c:pt idx="11">
                  <c:v>Czech Rep</c:v>
                </c:pt>
                <c:pt idx="12">
                  <c:v>Austria</c:v>
                </c:pt>
                <c:pt idx="13">
                  <c:v>Portugal</c:v>
                </c:pt>
              </c:strCache>
            </c:strRef>
          </c:cat>
          <c:val>
            <c:numRef>
              <c:f>sunflower!$K$5:$K$18</c:f>
              <c:numCache>
                <c:formatCode>0.00</c:formatCode>
                <c:ptCount val="14"/>
                <c:pt idx="0">
                  <c:v>2.56</c:v>
                </c:pt>
                <c:pt idx="1">
                  <c:v>2.0390959999999998</c:v>
                </c:pt>
                <c:pt idx="2">
                  <c:v>1.9681569999999999</c:v>
                </c:pt>
                <c:pt idx="3">
                  <c:v>1.5098560000000001</c:v>
                </c:pt>
                <c:pt idx="4">
                  <c:v>0.88078000000000001</c:v>
                </c:pt>
                <c:pt idx="5">
                  <c:v>0.28984399999999999</c:v>
                </c:pt>
                <c:pt idx="6">
                  <c:v>0.19170000000000001</c:v>
                </c:pt>
                <c:pt idx="7">
                  <c:v>0.186526</c:v>
                </c:pt>
                <c:pt idx="8">
                  <c:v>0.16156499999999999</c:v>
                </c:pt>
                <c:pt idx="9">
                  <c:v>0.155641</c:v>
                </c:pt>
                <c:pt idx="10">
                  <c:v>0.123921</c:v>
                </c:pt>
                <c:pt idx="11">
                  <c:v>6.5745999999999999E-2</c:v>
                </c:pt>
                <c:pt idx="12">
                  <c:v>6.5477999999999995E-2</c:v>
                </c:pt>
                <c:pt idx="13">
                  <c:v>6.9540000000000001E-3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41A-4F7E-A34E-1F6F0467D5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01364032"/>
        <c:axId val="1301364512"/>
        <c:axId val="0"/>
      </c:bar3DChart>
      <c:catAx>
        <c:axId val="130136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1364512"/>
        <c:crosses val="autoZero"/>
        <c:auto val="1"/>
        <c:lblAlgn val="ctr"/>
        <c:lblOffset val="100"/>
        <c:noMultiLvlLbl val="0"/>
      </c:catAx>
      <c:valAx>
        <c:axId val="1301364512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1301364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rapeseed!$J$5:$J$19</cx:f>
        <cx:lvl ptCount="15">
          <cx:pt idx="0">France</cx:pt>
          <cx:pt idx="1">Germany</cx:pt>
          <cx:pt idx="2">Poland</cx:pt>
          <cx:pt idx="3">Romania</cx:pt>
          <cx:pt idx="4">Lithuania</cx:pt>
          <cx:pt idx="5">Czech Rep</cx:pt>
          <cx:pt idx="6">Denmark</cx:pt>
          <cx:pt idx="7">Hungary</cx:pt>
          <cx:pt idx="8">Slovakia</cx:pt>
          <cx:pt idx="9">Sweden</cx:pt>
          <cx:pt idx="10">Bulgaria</cx:pt>
          <cx:pt idx="11">Latvia</cx:pt>
          <cx:pt idx="12">Spain</cx:pt>
          <cx:pt idx="13">Estonia</cx:pt>
          <cx:pt idx="14">Ireland</cx:pt>
        </cx:lvl>
      </cx:strDim>
      <cx:numDim type="size">
        <cx:f>rapeseed!$K$5:$K$19</cx:f>
        <cx:lvl ptCount="15" formatCode="#,##0.00">
          <cx:pt idx="0">4.5700000000000003</cx:pt>
          <cx:pt idx="1">4.0099999999999998</cx:pt>
          <cx:pt idx="2">3.6699999999999999</cx:pt>
          <cx:pt idx="3">3.2000000000000002</cx:pt>
          <cx:pt idx="4">1.04</cx:pt>
          <cx:pt idx="5">1.01</cx:pt>
          <cx:pt idx="6">0.70999999999999996</cx:pt>
          <cx:pt idx="7">0.47999999999999998</cx:pt>
          <cx:pt idx="8">0.40999999999999998</cx:pt>
          <cx:pt idx="9">0.35999999999999999</cx:pt>
          <cx:pt idx="10">0.35999999999999999</cx:pt>
          <cx:pt idx="11">0.33000000000000002</cx:pt>
          <cx:pt idx="12">0.26000000000000001</cx:pt>
          <cx:pt idx="13">0.17000000000000001</cx:pt>
          <cx:pt idx="14">0.080000000000000002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 eaLnBrk="1" fontAlgn="auto" latinLnBrk="0" hangingPunct="1"/>
            <a:r>
              <a:rPr lang="en-US" sz="1600" b="1" i="0" baseline="0" dirty="0">
                <a:solidFill>
                  <a:schemeClr val="bg1"/>
                </a:solidFill>
                <a:effectLst>
                  <a:outerShdw blurRad="50800" dist="38100" dir="5400000" algn="t" rotWithShape="0">
                    <a:srgbClr val="000000">
                      <a:alpha val="40000"/>
                    </a:srgbClr>
                  </a:outerShdw>
                </a:effectLst>
              </a:rPr>
              <a:t>ESTIMARE VOLUME RAPIȚĂ 2026-2027 - PRINCIPALII 15 PRODUCĂTORI EU27</a:t>
            </a:r>
            <a:endParaRPr lang="en-US" sz="1600" dirty="0">
              <a:solidFill>
                <a:schemeClr val="bg1"/>
              </a:solidFill>
              <a:effectLst/>
            </a:endParaRPr>
          </a:p>
        </cx:rich>
      </cx:tx>
    </cx:title>
    <cx:plotArea>
      <cx:plotAreaRegion>
        <cx:series layoutId="treemap" uniqueId="{D111F746-95B0-4BBC-B44B-81B5FFBE2913}">
          <cx:dataPt idx="0"/>
          <cx:dataPt idx="1"/>
          <cx:dataLabels pos="inEnd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400" b="1">
                    <a:solidFill>
                      <a:schemeClr val="bg1"/>
                    </a:solidFill>
                  </a:defRPr>
                </a:pPr>
                <a:endParaRPr lang="en-US" sz="1400" b="1" i="0" u="none" strike="noStrike" baseline="0">
                  <a:solidFill>
                    <a:schemeClr val="bg1"/>
                  </a:solidFill>
                  <a:latin typeface="Aptos Narrow" panose="02110004020202020204"/>
                </a:endParaRPr>
              </a:p>
            </cx:txPr>
            <cx:visibility seriesName="0" categoryName="1" value="1"/>
            <cx:separator>
</cx:separator>
          </cx:dataLabels>
          <cx:dataId val="0"/>
          <cx:layoutPr>
            <cx:parentLabelLayout val="overlapping"/>
          </cx:layoutPr>
        </cx:series>
      </cx:plotAreaRegion>
    </cx:plotArea>
  </cx:chart>
  <cx:spPr>
    <a:noFill/>
  </cx:spPr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sunflower!$J$5:$J$18</cx:f>
        <cx:lvl ptCount="14">
          <cx:pt idx="0">Romania</cx:pt>
          <cx:pt idx="1">Hungary</cx:pt>
          <cx:pt idx="2">Bulgaria</cx:pt>
          <cx:pt idx="3">France</cx:pt>
          <cx:pt idx="4">Spain</cx:pt>
          <cx:pt idx="5">Italy</cx:pt>
          <cx:pt idx="6">Croatia</cx:pt>
          <cx:pt idx="7">Slovakia</cx:pt>
          <cx:pt idx="8">Germany</cx:pt>
          <cx:pt idx="9">Greece</cx:pt>
          <cx:pt idx="10">Poland</cx:pt>
          <cx:pt idx="11">Czech Rep</cx:pt>
          <cx:pt idx="12">Austria</cx:pt>
          <cx:pt idx="13">Portugal</cx:pt>
        </cx:lvl>
      </cx:strDim>
      <cx:numDim type="size">
        <cx:f>sunflower!$K$5:$K$18</cx:f>
        <cx:lvl ptCount="14" formatCode="0.00">
          <cx:pt idx="0">2.5600000000000001</cx:pt>
          <cx:pt idx="1">2.0390959999999998</cx:pt>
          <cx:pt idx="2">1.9681569999999999</cx:pt>
          <cx:pt idx="3">1.5098560000000001</cx:pt>
          <cx:pt idx="4">0.88078000000000001</cx:pt>
          <cx:pt idx="5">0.28984399999999999</cx:pt>
          <cx:pt idx="6">0.19170000000000001</cx:pt>
          <cx:pt idx="7">0.186526</cx:pt>
          <cx:pt idx="8">0.16156499999999999</cx:pt>
          <cx:pt idx="9">0.155641</cx:pt>
          <cx:pt idx="10">0.123921</cx:pt>
          <cx:pt idx="11">0.065745999999999999</cx:pt>
          <cx:pt idx="12">0.065477999999999995</cx:pt>
          <cx:pt idx="13">0.0069540000000000001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/>
            <a:r>
              <a:rPr lang="en-US" sz="1600" b="1" i="0" baseline="0" dirty="0">
                <a:solidFill>
                  <a:schemeClr val="bg1"/>
                </a:solidFill>
                <a:effectLst>
                  <a:outerShdw blurRad="50800" dist="38100" dir="5400000" algn="t" rotWithShape="0">
                    <a:srgbClr val="000000">
                      <a:alpha val="40000"/>
                    </a:srgbClr>
                  </a:outerShdw>
                </a:effectLst>
              </a:rPr>
              <a:t>ESTIMARE VOLUME SFS 2026-2027 PRINCIPALII 15 PRODUCĂTORI EU27</a:t>
            </a:r>
            <a:endParaRPr lang="en-US" sz="1600" dirty="0">
              <a:solidFill>
                <a:schemeClr val="bg1"/>
              </a:solidFill>
              <a:effectLst/>
            </a:endParaRPr>
          </a:p>
        </cx:rich>
      </cx:tx>
    </cx:title>
    <cx:plotArea>
      <cx:plotAreaRegion>
        <cx:series layoutId="treemap" uniqueId="{8ABCA1E2-D084-40F2-8F01-44344B9EFB9F}">
          <cx:spPr>
            <a:ln>
              <a:noFill/>
            </a:ln>
          </cx:spPr>
          <cx:dataPt idx="0">
            <cx:spPr>
              <a:solidFill>
                <a:srgbClr val="0066FF"/>
              </a:solidFill>
            </cx:spPr>
          </cx:dataPt>
          <cx:dataLabels pos="inEnd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400" b="1">
                    <a:solidFill>
                      <a:schemeClr val="bg1"/>
                    </a:solidFill>
                  </a:defRPr>
                </a:pPr>
                <a:endParaRPr lang="en-US" sz="1400" b="1" i="0" u="none" strike="noStrike" baseline="0">
                  <a:solidFill>
                    <a:schemeClr val="bg1"/>
                  </a:solidFill>
                  <a:latin typeface="Aptos Narrow" panose="02110004020202020204"/>
                </a:endParaRPr>
              </a:p>
            </cx:txPr>
            <cx:visibility seriesName="0" categoryName="1" value="1"/>
            <cx:separator>
</cx:separator>
          </cx:dataLabels>
          <cx:dataId val="0"/>
          <cx:layoutPr>
            <cx:parentLabelLayout val="overlapping"/>
          </cx:layoutPr>
        </cx:series>
      </cx:plotAreaRegion>
    </cx:plotArea>
  </cx:chart>
  <cx:spPr>
    <a:noFill/>
  </cx:spPr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15">
  <cs:axisTitle>
    <cs:lnRef idx="0"/>
    <cs:fillRef idx="0"/>
    <cs:effectRef idx="0"/>
    <cs:fontRef idx="minor">
      <a:schemeClr val="lt1">
        <a:lumMod val="95000"/>
      </a:schemeClr>
    </cs:fontRef>
    <cs:spPr>
      <a:solidFill>
        <a:schemeClr val="bg1">
          <a:lumMod val="65000"/>
        </a:schemeClr>
      </a:solidFill>
      <a:ln>
        <a:solidFill>
          <a:schemeClr val="tx1"/>
        </a:solidFill>
      </a:ln>
    </cs:spPr>
    <cs:defRPr sz="900"/>
  </cs:axisTitle>
  <cs:categoryAxis>
    <cs:lnRef idx="0"/>
    <cs:fillRef idx="0"/>
    <cs:effectRef idx="0"/>
    <cs:fontRef idx="minor">
      <a:schemeClr val="lt1">
        <a:lumMod val="9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/>
  </cs:chartArea>
  <cs:dataLabel>
    <cs:lnRef idx="0"/>
    <cs:fillRef idx="0"/>
    <cs:effectRef idx="0"/>
    <cs:fontRef idx="minor">
      <a:schemeClr val="lt1">
        <a:lumMod val="9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lt1"/>
    </cs:fontRef>
    <cs:spPr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  <a:ln>
        <a:solidFill>
          <a:schemeClr val="tx1"/>
        </a:solidFill>
      </a:ln>
    </cs:spPr>
  </cs:dataPoint>
  <cs:dataPoint3D>
    <cs:lnRef idx="0"/>
    <cs:fillRef idx="0">
      <cs:styleClr val="auto"/>
    </cs:fillRef>
    <cs:effectRef idx="0"/>
    <cs:fontRef idx="minor">
      <a:schemeClr val="lt1"/>
    </cs:fontRef>
    <cs:spPr>
      <a:solidFill>
        <a:schemeClr val="phClr"/>
      </a:solidFill>
    </cs:spPr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lt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lt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9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10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95000"/>
      </a:schemeClr>
    </cs:fontRef>
    <cs:defRPr sz="9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9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lt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spc="10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95000"/>
      </a:schemeClr>
    </cs:fontRef>
    <cs:defRPr sz="9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95000"/>
      </a:schemeClr>
    </cs:fontRef>
    <cs:defRPr sz="9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lt1"/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6A26F-4F4D-A0EC-6CBE-C721F58CE3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46E762-0374-56AF-B27E-0CCAC4045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0EE61-E3E5-FD76-6C25-1C9831B6F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AF541-E34E-7D19-1106-846766C7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E64D8-2E24-39B1-E40D-9F75B84FA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40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DBA27-F6D7-F790-ABA6-A1BCAFDA2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BFDF5-001C-C4A4-AC33-DDEE6CE53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AFA42-13A0-6EE1-BBC5-EC2AFC51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3C0A9-4CD3-4A9C-5ECF-3C2DF7539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AB5FE-995F-7FBA-67F6-445BE20F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0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1CA311-BE48-89DB-DC01-5D607A9B2A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44D1B-8BE7-EDBA-9944-A4E73A6DB7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BCCC9-8B70-3DC8-E82D-803D32A93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F5B64-E4E3-AE6F-FBF9-4298991FD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4554A-6BE1-AEF5-4B19-27C71613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41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EBD37-D5A6-DD80-243E-4790F4F7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38204-893A-3512-777F-B656C1B64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B6F93-D7F0-BE10-3025-47108EAD1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3A798-07AB-8B1C-30A4-4750BB422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B92B8-2B1A-60A7-EE64-4CF1F379C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4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FEFE1-AF76-0B4C-E341-8C1A27175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A3E2B-1B6E-B385-040A-8EADD0F65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BFE07-FB82-D87E-2E97-54DE44C6B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553B0-08A2-F342-4B72-F1512757E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2720C-6E82-84DA-3B93-35C38764D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6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4C7A-2D9B-D05E-64B6-E8A85CE7E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0CF25-232B-8B12-0711-FF3BE8C971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2286FF-2FF0-4333-54B1-7315CA873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C430AB-8F3C-0C60-148A-32DF181F6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12146-C205-807D-7CE8-E12DD1D36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4524C-9D95-0896-496D-31F41CB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1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F976F-996E-EB93-C3BC-8F1FD2733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815C1-9026-B2C8-5B17-A026B6B5B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CA0CF8-FD20-5786-310C-7DE69D026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8F6249-C92A-421F-1B24-60721B7431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DA55E5-7EB7-1FF8-B237-64B372FD77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406088-269A-77B4-84C2-9664E1D30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2433DB-5CB5-CFB8-F613-2158F83B0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F7F551-4C85-6775-D43A-55FD32A7F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0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7BF0C-AAD6-E1C6-0249-E479AD35F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ACD8E8-2EC2-5074-5DDD-2FAE9D4D3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F5AEDC-8385-A60C-87C2-1709C3136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019B4F-AA10-BFAA-D8D9-05BE88338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0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D404CA-BCB5-4AD7-47AF-33F5CE3B9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8DF386-814D-554E-F90F-F7A6F8E2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3A5B4-2C72-A855-AFAD-E42CCD5D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1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A7039-A58C-F55E-B47C-0E18F2BCE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66FE2-45BB-D836-8B9C-94810E267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4BE498-1A7B-2E11-F318-438B5512C8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2EDF0-CF6B-C2D2-2556-BDA28C29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2972A-3E2D-6F45-7688-EC49A18A1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886FB-C6E9-DC10-CBF5-7CC882C26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2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79AAF-986E-1046-36B3-47D71250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C1D3D6-C70D-E16A-99A3-78DA85B2D1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F4A5E-20CD-1DDB-289D-1BD675C68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44BA6C-68EB-1E58-C5E2-0EC5D423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F859EB-A428-3237-F32B-AF8068017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8EC724-A0CF-742D-3A8D-A00D1388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9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420039-AE81-A49E-8D76-186C6AFBA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815B1-A871-B90F-E783-DED44547B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BE526-03E8-DBEB-6867-A5047B5D7E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B470C-2E2A-5CB1-2576-F8055A4C5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2B63C-AEA3-47B0-82E7-9CB9048F5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31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0944F3-32EE-AF7A-1107-47F83BD9F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1CB31-47DC-DB5B-5220-DDE4CE9A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r>
              <a:rPr lang="en-US" sz="2700" b="1" dirty="0">
                <a:latin typeface="+mn-lt"/>
                <a:cs typeface="Aptos Serif" panose="02020604070405020304" pitchFamily="18" charset="0"/>
              </a:rPr>
              <a:t>	</a:t>
            </a: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4" name="Picture 3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8D4B2DE7-0807-66F8-BA3C-D2EAFD32185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332435" y="-441115"/>
            <a:ext cx="4664869" cy="77402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F1AD12-47B6-A172-C5E3-FA94BC02EE7B}"/>
              </a:ext>
            </a:extLst>
          </p:cNvPr>
          <p:cNvSpPr txBox="1"/>
          <p:nvPr/>
        </p:nvSpPr>
        <p:spPr>
          <a:xfrm>
            <a:off x="2367790" y="754412"/>
            <a:ext cx="832961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AGRI TRADE SUMMIT 2026  RAPIȚĂ + SFS</a:t>
            </a:r>
            <a:endParaRPr lang="en-US" sz="4800" dirty="0">
              <a:solidFill>
                <a:schemeClr val="bg1"/>
              </a:solidFill>
              <a:latin typeface=""/>
              <a:cs typeface="Aptos Serif" panose="0202060407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D1323B-46CB-E5B6-AE13-1060E8A699DC}"/>
              </a:ext>
            </a:extLst>
          </p:cNvPr>
          <p:cNvSpPr txBox="1"/>
          <p:nvPr/>
        </p:nvSpPr>
        <p:spPr>
          <a:xfrm>
            <a:off x="2462151" y="3039438"/>
            <a:ext cx="7267698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100" dirty="0" err="1">
                <a:solidFill>
                  <a:srgbClr val="D3B038"/>
                </a:solidFill>
                <a:latin typeface=""/>
              </a:rPr>
              <a:t>Analiză</a:t>
            </a:r>
            <a:r>
              <a:rPr lang="en-US" sz="2100" dirty="0">
                <a:solidFill>
                  <a:srgbClr val="D3B038"/>
                </a:solidFill>
                <a:latin typeface=""/>
              </a:rPr>
              <a:t> </a:t>
            </a:r>
            <a:r>
              <a:rPr lang="en-US" sz="2100" dirty="0" err="1">
                <a:solidFill>
                  <a:srgbClr val="D3B038"/>
                </a:solidFill>
                <a:latin typeface=""/>
              </a:rPr>
              <a:t>și</a:t>
            </a:r>
            <a:r>
              <a:rPr lang="en-US" sz="2100" dirty="0">
                <a:solidFill>
                  <a:srgbClr val="D3B038"/>
                </a:solidFill>
                <a:latin typeface=""/>
              </a:rPr>
              <a:t> perspective 2026</a:t>
            </a:r>
          </a:p>
          <a:p>
            <a:pPr>
              <a:buNone/>
            </a:pPr>
            <a:r>
              <a:rPr lang="en-US" sz="1600" dirty="0">
                <a:solidFill>
                  <a:schemeClr val="bg1"/>
                </a:solidFill>
                <a:latin typeface=""/>
              </a:rPr>
              <a:t>Cezar Gheorghe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A7C36B-0DF8-7B8E-D5D6-1D1E7D5EAC58}"/>
              </a:ext>
            </a:extLst>
          </p:cNvPr>
          <p:cNvCxnSpPr/>
          <p:nvPr/>
        </p:nvCxnSpPr>
        <p:spPr>
          <a:xfrm>
            <a:off x="2498688" y="2742567"/>
            <a:ext cx="7378275" cy="0"/>
          </a:xfrm>
          <a:prstGeom prst="line">
            <a:avLst/>
          </a:prstGeom>
          <a:ln>
            <a:solidFill>
              <a:srgbClr val="D3B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C28FDBA-E7F3-5E12-B89D-C24BF87399D1}"/>
              </a:ext>
            </a:extLst>
          </p:cNvPr>
          <p:cNvSpPr txBox="1"/>
          <p:nvPr/>
        </p:nvSpPr>
        <p:spPr>
          <a:xfrm>
            <a:off x="10291597" y="5687573"/>
            <a:ext cx="17528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1400" b="1" dirty="0">
                <a:solidFill>
                  <a:schemeClr val="bg1">
                    <a:lumMod val="85000"/>
                  </a:schemeClr>
                </a:solidFill>
                <a:latin typeface=""/>
              </a:rPr>
              <a:t>26 </a:t>
            </a:r>
            <a:r>
              <a:rPr lang="en-US" sz="1400" b="1" dirty="0" err="1">
                <a:solidFill>
                  <a:schemeClr val="bg1">
                    <a:lumMod val="85000"/>
                  </a:schemeClr>
                </a:solidFill>
                <a:latin typeface=""/>
              </a:rPr>
              <a:t>Februarie</a:t>
            </a:r>
            <a:r>
              <a:rPr lang="en-US" sz="1400" b="1" dirty="0">
                <a:solidFill>
                  <a:schemeClr val="bg1">
                    <a:lumMod val="85000"/>
                  </a:schemeClr>
                </a:solidFill>
                <a:latin typeface=""/>
              </a:rPr>
              <a:t> 2026</a:t>
            </a:r>
          </a:p>
        </p:txBody>
      </p:sp>
      <p:pic>
        <p:nvPicPr>
          <p:cNvPr id="14" name="Picture 13" descr="A black and orange logo&#10;&#10;AI-generated content may be incorrect.">
            <a:extLst>
              <a:ext uri="{FF2B5EF4-FFF2-40B4-BE49-F238E27FC236}">
                <a16:creationId xmlns:a16="http://schemas.microsoft.com/office/drawing/2014/main" id="{419B448F-C072-D7F3-E11D-A7B778DB2D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5498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3CB1E1-86E2-5F52-55CD-A88F7749F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C76CC-8FD3-94F9-B0DB-C52A1C378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A1A19-639B-E894-50FC-8D08454F7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775" y="255685"/>
            <a:ext cx="11474450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AGRI TRADE SUMMIT 2026 – ESTIMARE RAPIȚĂ EU27 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6" name="Chart 5">
                <a:extLst>
                  <a:ext uri="{FF2B5EF4-FFF2-40B4-BE49-F238E27FC236}">
                    <a16:creationId xmlns:a16="http://schemas.microsoft.com/office/drawing/2014/main" id="{32DDEE74-3846-B53E-687C-92D120F458C8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113454490"/>
                  </p:ext>
                </p:extLst>
              </p:nvPr>
            </p:nvGraphicFramePr>
            <p:xfrm>
              <a:off x="495300" y="1053623"/>
              <a:ext cx="11201400" cy="520065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6" name="Chart 5">
                <a:extLst>
                  <a:ext uri="{FF2B5EF4-FFF2-40B4-BE49-F238E27FC236}">
                    <a16:creationId xmlns:a16="http://schemas.microsoft.com/office/drawing/2014/main" id="{32DDEE74-3846-B53E-687C-92D120F458C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5300" y="1053623"/>
                <a:ext cx="11201400" cy="5200650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Picture 6" descr="A black and orange logo&#10;&#10;AI-generated content may be incorrect.">
            <a:extLst>
              <a:ext uri="{FF2B5EF4-FFF2-40B4-BE49-F238E27FC236}">
                <a16:creationId xmlns:a16="http://schemas.microsoft.com/office/drawing/2014/main" id="{BB5C3451-BD01-7FD1-6D8A-9F99EBB7471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3487" y="6135337"/>
            <a:ext cx="2028825" cy="65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1055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81E216-735C-BBDF-233E-36CBBE78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7417E-6D31-F98F-DC89-8CB479846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8" name="Picture 7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4EA43BEB-9861-91CE-2E6D-67B3F37497A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332435" y="-441115"/>
            <a:ext cx="4664869" cy="774022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08FCD-CCD9-6EE3-A799-65276CBEB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444501"/>
            <a:ext cx="11474450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AGRI TRADE SUMMIT 2026 – ESTIMARE RAPIȚĂ EU27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843D106-8FB9-5C0E-A9E1-5EE45FBAEB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5697066"/>
              </p:ext>
            </p:extLst>
          </p:nvPr>
        </p:nvGraphicFramePr>
        <p:xfrm>
          <a:off x="555625" y="1134908"/>
          <a:ext cx="11080750" cy="5086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A black and orange logo&#10;&#10;AI-generated content may be incorrect.">
            <a:extLst>
              <a:ext uri="{FF2B5EF4-FFF2-40B4-BE49-F238E27FC236}">
                <a16:creationId xmlns:a16="http://schemas.microsoft.com/office/drawing/2014/main" id="{F24B78D6-96E8-7217-C4CD-44A33F826246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3487" y="6135337"/>
            <a:ext cx="2028825" cy="65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3548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" fill="hold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" fill="hold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fill="hold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" fill="hold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fill="hold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" fill="hold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fill="hold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" fill="hold"/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fill="hold"/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"/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" fill="hold"/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fill="hold"/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"/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fill="hold"/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"/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" fill="hold"/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fill="hold"/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"/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" fill="hold"/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fill="hold"/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"/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" fill="hold"/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fill="hold"/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00"/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" fill="hold"/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fill="hold"/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200"/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" fill="hold"/>
                                        <p:tgtEl>
                                          <p:spTgt spid="4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fill="hold"/>
                                        <p:tgtEl>
                                          <p:spTgt spid="4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200"/>
                                        <p:tgtEl>
                                          <p:spTgt spid="4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El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1E3C49-B0E1-220B-CA38-62C664682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C0FA8-F532-929C-ECA7-F7BED9796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4AA3B-AB77-4FCC-A3A3-3995D5EF0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775" y="292547"/>
            <a:ext cx="11474450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AGRI TRADE SUMMIT 2026 – ESTIMARE SFS EU27 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6" name="Chart 5">
                <a:extLst>
                  <a:ext uri="{FF2B5EF4-FFF2-40B4-BE49-F238E27FC236}">
                    <a16:creationId xmlns:a16="http://schemas.microsoft.com/office/drawing/2014/main" id="{66667638-350F-4A6A-B840-47C07BFF0C6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00689574"/>
                  </p:ext>
                </p:extLst>
              </p:nvPr>
            </p:nvGraphicFramePr>
            <p:xfrm>
              <a:off x="527050" y="1017354"/>
              <a:ext cx="11137900" cy="517552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6" name="Chart 5">
                <a:extLst>
                  <a:ext uri="{FF2B5EF4-FFF2-40B4-BE49-F238E27FC236}">
                    <a16:creationId xmlns:a16="http://schemas.microsoft.com/office/drawing/2014/main" id="{66667638-350F-4A6A-B840-47C07BFF0C6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7050" y="1017354"/>
                <a:ext cx="11137900" cy="5175523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3" descr="A black and orange logo&#10;&#10;AI-generated content may be incorrect.">
            <a:extLst>
              <a:ext uri="{FF2B5EF4-FFF2-40B4-BE49-F238E27FC236}">
                <a16:creationId xmlns:a16="http://schemas.microsoft.com/office/drawing/2014/main" id="{72F3FB16-D0CF-FA01-77E0-6D6C1FC6CD5C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3487" y="6135337"/>
            <a:ext cx="2028825" cy="65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0944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66D24F-30D3-463A-9854-97912826A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02470-A603-8FC3-3746-195BD785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EC759-069E-3AB6-2DB9-4238ABD66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444501"/>
            <a:ext cx="11474450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AGRI TRADE SUMMIT 2026 – ESTIMARE SFS EU27 </a:t>
            </a:r>
          </a:p>
        </p:txBody>
      </p:sp>
      <p:pic>
        <p:nvPicPr>
          <p:cNvPr id="7" name="Picture 6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FCFA4E3D-0838-09D7-1BEB-E1D8C85ABF5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332435" y="-441115"/>
            <a:ext cx="4664869" cy="7740229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BE95E67-08F6-7CEE-C786-B42AACF6F7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1108865"/>
              </p:ext>
            </p:extLst>
          </p:nvPr>
        </p:nvGraphicFramePr>
        <p:xfrm>
          <a:off x="590550" y="1107836"/>
          <a:ext cx="11010900" cy="518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 descr="A black and orange logo&#10;&#10;AI-generated content may be incorrect.">
            <a:extLst>
              <a:ext uri="{FF2B5EF4-FFF2-40B4-BE49-F238E27FC236}">
                <a16:creationId xmlns:a16="http://schemas.microsoft.com/office/drawing/2014/main" id="{01DDC01C-94DB-49BA-B078-FD45E2DCE607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3487" y="6135337"/>
            <a:ext cx="2028825" cy="65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905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" fill="hold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" fill="hold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300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" fill="hold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300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300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1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" fill="hold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" fill="hold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300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" fill="hold"/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" fill="hold"/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300"/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7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" fill="hold"/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" fill="hold"/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300"/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00" fill="hold"/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" fill="hold"/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300"/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3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300" fill="hold"/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" fill="hold"/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300"/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6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00" fill="hold"/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" fill="hold"/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300"/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9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300" fill="hold"/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00" fill="hold"/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300"/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2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300" fill="hold"/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00" fill="hold"/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300"/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El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0944F3-32EE-AF7A-1107-47F83BD9F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1CB31-47DC-DB5B-5220-DDE4CE9A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914" y="1298955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1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RPS EU27 2025-2026                  20.56 MIL TO</a:t>
            </a:r>
            <a:br>
              <a:rPr lang="en-US" sz="31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</a:br>
            <a:r>
              <a:rPr lang="en-US" sz="31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RPS EU 27 2026-2027         	    20.83 MIL TO</a:t>
            </a:r>
            <a:br>
              <a:rPr lang="en-US" sz="31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</a:br>
            <a:br>
              <a:rPr lang="en-US" sz="31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</a:br>
            <a:r>
              <a:rPr lang="en-US" sz="31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SFS EU27 2025-2026                   8.34 MIL TO</a:t>
            </a:r>
            <a:br>
              <a:rPr lang="en-US" sz="31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</a:br>
            <a:r>
              <a:rPr lang="en-US" sz="31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SFS EU27 2026 – 2027                 9.91 MIL TO</a:t>
            </a:r>
            <a:endParaRPr lang="en-US" sz="2000" b="1" dirty="0">
              <a:solidFill>
                <a:schemeClr val="bg1"/>
              </a:solidFill>
              <a:latin typeface="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ACE34-25CC-05A0-6CF8-E47088CDB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444501"/>
            <a:ext cx="11474450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AGRI TRADE SUMMIT 2026 – SUMAR ÎNTRE SEZOANE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F8C4986C-A79D-B83D-68EA-DF916CEC0128}"/>
              </a:ext>
            </a:extLst>
          </p:cNvPr>
          <p:cNvSpPr/>
          <p:nvPr/>
        </p:nvSpPr>
        <p:spPr>
          <a:xfrm>
            <a:off x="5675195" y="2000739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3B038"/>
              </a:solidFill>
            </a:endParaRPr>
          </a:p>
        </p:txBody>
      </p:sp>
      <p:pic>
        <p:nvPicPr>
          <p:cNvPr id="15" name="Picture 14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9A33613A-5977-D87C-9E96-624BBAEBAEA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292747" y="-441115"/>
            <a:ext cx="4664869" cy="7740229"/>
          </a:xfrm>
          <a:prstGeom prst="rect">
            <a:avLst/>
          </a:prstGeom>
        </p:spPr>
      </p:pic>
      <p:pic>
        <p:nvPicPr>
          <p:cNvPr id="4" name="Picture 3" descr="A black and orange logo&#10;&#10;AI-generated content may be incorrect.">
            <a:extLst>
              <a:ext uri="{FF2B5EF4-FFF2-40B4-BE49-F238E27FC236}">
                <a16:creationId xmlns:a16="http://schemas.microsoft.com/office/drawing/2014/main" id="{5CB1E9C0-145B-AF82-D945-01904C712AA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3487" y="6135337"/>
            <a:ext cx="2028825" cy="650594"/>
          </a:xfrm>
          <a:prstGeom prst="rect">
            <a:avLst/>
          </a:prstGeom>
        </p:spPr>
      </p:pic>
      <p:sp>
        <p:nvSpPr>
          <p:cNvPr id="6" name="Arrow: Right 6">
            <a:extLst>
              <a:ext uri="{FF2B5EF4-FFF2-40B4-BE49-F238E27FC236}">
                <a16:creationId xmlns:a16="http://schemas.microsoft.com/office/drawing/2014/main" id="{1F3E4697-9B3F-667A-70BE-EAC774AFA76D}"/>
              </a:ext>
            </a:extLst>
          </p:cNvPr>
          <p:cNvSpPr/>
          <p:nvPr/>
        </p:nvSpPr>
        <p:spPr>
          <a:xfrm>
            <a:off x="5671574" y="2785612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3B038"/>
              </a:solidFill>
            </a:endParaRPr>
          </a:p>
        </p:txBody>
      </p:sp>
      <p:sp>
        <p:nvSpPr>
          <p:cNvPr id="13" name="Arrow: Right 6">
            <a:extLst>
              <a:ext uri="{FF2B5EF4-FFF2-40B4-BE49-F238E27FC236}">
                <a16:creationId xmlns:a16="http://schemas.microsoft.com/office/drawing/2014/main" id="{78CDBA6B-AC6A-1AB1-9033-7A3B19E32F90}"/>
              </a:ext>
            </a:extLst>
          </p:cNvPr>
          <p:cNvSpPr/>
          <p:nvPr/>
        </p:nvSpPr>
        <p:spPr>
          <a:xfrm>
            <a:off x="5671574" y="4225293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3B038"/>
              </a:solidFill>
            </a:endParaRPr>
          </a:p>
        </p:txBody>
      </p:sp>
      <p:sp>
        <p:nvSpPr>
          <p:cNvPr id="14" name="Arrow: Right 6">
            <a:extLst>
              <a:ext uri="{FF2B5EF4-FFF2-40B4-BE49-F238E27FC236}">
                <a16:creationId xmlns:a16="http://schemas.microsoft.com/office/drawing/2014/main" id="{838CA0B5-CD82-81F8-10F6-64464D5CA912}"/>
              </a:ext>
            </a:extLst>
          </p:cNvPr>
          <p:cNvSpPr/>
          <p:nvPr/>
        </p:nvSpPr>
        <p:spPr>
          <a:xfrm>
            <a:off x="5671010" y="4801044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3B0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9772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994C3F79-6181-819F-73CC-444BFDCB0A7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3763565" y="-441115"/>
            <a:ext cx="4664869" cy="77402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A80FA4-1CBA-5E84-C5B4-72A00EA103B1}"/>
              </a:ext>
            </a:extLst>
          </p:cNvPr>
          <p:cNvSpPr txBox="1"/>
          <p:nvPr/>
        </p:nvSpPr>
        <p:spPr>
          <a:xfrm>
            <a:off x="1200150" y="545604"/>
            <a:ext cx="955833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b="1" i="1" dirty="0">
                <a:solidFill>
                  <a:schemeClr val="bg1"/>
                </a:solidFill>
                <a:latin typeface=""/>
              </a:rPr>
              <a:t>RAPIȚA ȘI SFS</a:t>
            </a:r>
          </a:p>
          <a:p>
            <a:pPr algn="ctr">
              <a:buNone/>
            </a:pPr>
            <a:r>
              <a:rPr lang="en-US" sz="4400" b="1" i="1" dirty="0">
                <a:solidFill>
                  <a:srgbClr val="D3B038"/>
                </a:solidFill>
                <a:latin typeface=""/>
              </a:rPr>
              <a:t>RĂMÂN PIESE STRATEGICE</a:t>
            </a:r>
          </a:p>
          <a:p>
            <a:pPr algn="ctr">
              <a:buNone/>
            </a:pPr>
            <a:r>
              <a:rPr lang="en-US" sz="4400" b="1" i="1" dirty="0">
                <a:solidFill>
                  <a:schemeClr val="bg1"/>
                </a:solidFill>
                <a:latin typeface=""/>
              </a:rPr>
              <a:t>ÎN ECUAȚIA EUROPEANĂ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776F2D-1981-F6A1-122E-C321E0FAC586}"/>
              </a:ext>
            </a:extLst>
          </p:cNvPr>
          <p:cNvSpPr txBox="1"/>
          <p:nvPr/>
        </p:nvSpPr>
        <p:spPr>
          <a:xfrm>
            <a:off x="4456509" y="4691800"/>
            <a:ext cx="304561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err="1">
                <a:solidFill>
                  <a:schemeClr val="bg1"/>
                </a:solidFill>
                <a:latin typeface=""/>
              </a:rPr>
              <a:t>Mulțumesc</a:t>
            </a:r>
            <a:endParaRPr lang="en-US" sz="4400" dirty="0">
              <a:solidFill>
                <a:schemeClr val="bg1"/>
              </a:solidFill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2395830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340</TotalTime>
  <Words>179</Words>
  <Application>Microsoft Macintosh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Aptos Serif</vt:lpstr>
      <vt:lpstr>Arial</vt:lpstr>
      <vt:lpstr>Office Theme</vt:lpstr>
      <vt:lpstr>              </vt:lpstr>
      <vt:lpstr>        </vt:lpstr>
      <vt:lpstr>        </vt:lpstr>
      <vt:lpstr>        </vt:lpstr>
      <vt:lpstr>        </vt:lpstr>
      <vt:lpstr>RPS EU27 2025-2026                  20.56 MIL TO RPS EU 27 2026-2027              20.83 MIL TO  SFS EU27 2025-2026                   8.34 MIL TO SFS EU27 2026 – 2027                 9.91 MIL TO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Iulian Gheorghe</dc:creator>
  <cp:lastModifiedBy>Iulian Gheorghe</cp:lastModifiedBy>
  <cp:revision>25</cp:revision>
  <dcterms:created xsi:type="dcterms:W3CDTF">2026-02-09T05:13:09Z</dcterms:created>
  <dcterms:modified xsi:type="dcterms:W3CDTF">2026-02-25T07:23:09Z</dcterms:modified>
</cp:coreProperties>
</file>