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0C_0.xml" ContentType="application/vnd.ms-powerpoint.comments+xml"/>
  <Override PartName="/ppt/comments/modernComment_103_0.xml" ContentType="application/vnd.ms-powerpoint.comments+xml"/>
  <Override PartName="/ppt/comments/modernComment_102_0.xml" ContentType="application/vnd.ms-powerpoint.comments+xml"/>
  <Override PartName="/ppt/comments/modernComment_136_83FF7E71.xml" ContentType="application/vnd.ms-powerpoint.comments+xml"/>
  <Override PartName="/ppt/comments/modernComment_10B_56AEE228.xml" ContentType="application/vnd.ms-powerpoint.comments+xml"/>
  <Override PartName="/ppt/comments/modernComment_108_0.xml" ContentType="application/vnd.ms-powerpoint.comments+xml"/>
  <Override PartName="/ppt/comments/modernComment_104_0.xml" ContentType="application/vnd.ms-powerpoint.comments+xml"/>
  <Override PartName="/ppt/comments/modernComment_13A_B7EFDB54.xml" ContentType="application/vnd.ms-powerpoint.comments+xml"/>
  <Override PartName="/ppt/comments/modernComment_12C_E705362C.xml" ContentType="application/vnd.ms-powerpoint.comments+xml"/>
  <Override PartName="/ppt/comments/modernComment_134_57E01E3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16" r:id="rId2"/>
    <p:sldId id="268" r:id="rId3"/>
    <p:sldId id="259" r:id="rId4"/>
    <p:sldId id="258" r:id="rId5"/>
    <p:sldId id="310" r:id="rId6"/>
    <p:sldId id="267" r:id="rId7"/>
    <p:sldId id="264" r:id="rId8"/>
    <p:sldId id="260" r:id="rId9"/>
    <p:sldId id="314" r:id="rId10"/>
    <p:sldId id="300" r:id="rId11"/>
    <p:sldId id="308" r:id="rId12"/>
    <p:sldId id="3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72E998-0EA5-37FB-D6B9-683E33CA895B}" name="Constantin Ignat" initials="CI" userId="299f9a4475d5431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D2B"/>
    <a:srgbClr val="E8E1D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7" autoAdjust="0"/>
    <p:restoredTop sz="92000" autoAdjust="0"/>
  </p:normalViewPr>
  <p:slideViewPr>
    <p:cSldViewPr snapToGrid="0">
      <p:cViewPr varScale="1">
        <p:scale>
          <a:sx n="72" d="100"/>
          <a:sy n="72" d="100"/>
        </p:scale>
        <p:origin x="960" y="67"/>
      </p:cViewPr>
      <p:guideLst>
        <p:guide orient="horz" pos="2160"/>
        <p:guide pos="3840"/>
      </p:guideLst>
    </p:cSldViewPr>
  </p:slideViewPr>
  <p:outlineViewPr>
    <p:cViewPr>
      <p:scale>
        <a:sx n="33" d="100"/>
        <a:sy n="33" d="100"/>
      </p:scale>
      <p:origin x="0" y="-144"/>
    </p:cViewPr>
  </p:outlineViewPr>
  <p:notesTextViewPr>
    <p:cViewPr>
      <p:scale>
        <a:sx n="1" d="1"/>
        <a:sy n="1" d="1"/>
      </p:scale>
      <p:origin x="0" y="0"/>
    </p:cViewPr>
  </p:notesText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modernComment_102_0.xml><?xml version="1.0" encoding="utf-8"?>
<p188:cmLst xmlns:a="http://schemas.openxmlformats.org/drawingml/2006/main" xmlns:r="http://schemas.openxmlformats.org/officeDocument/2006/relationships" xmlns:p188="http://schemas.microsoft.com/office/powerpoint/2018/8/main">
  <p188:cm id="{7C319BA2-63D6-45DE-9242-2039B4CF1558}" authorId="{D272E998-0EA5-37FB-D6B9-683E33CA895B}" created="2026-02-10T10:03:48.025">
    <pc:sldMkLst xmlns:pc="http://schemas.microsoft.com/office/powerpoint/2013/main/command">
      <pc:docMk/>
      <pc:sldMk cId="0" sldId="258"/>
    </pc:sldMkLst>
    <p188:replyLst>
      <p188:reply id="{2B2BF48C-E188-4D51-89E8-2E14F956D2E0}" authorId="{D272E998-0EA5-37FB-D6B9-683E33CA895B}" created="2026-02-25T10:17:23.037">
        <p188:txBody>
          <a:bodyPr/>
          <a:lstStyle/>
          <a:p>
            <a:r>
              <a:rPr lang="en-US"/>
              <a:t>Comunitatea noastra este construita pe rigoare profesionala.
In agricultura moderna, deciziile nu se iau intuitiv, ci pe baza de date, analiza si experienta aplicata in teren. Performanta vine din structura, nu din improvizatie.
Al doilea principiu este parteneriatul autentic.
Nu vorbim despre networking ocazional, ci despre relatii construite pe termen lung intre fermieri, consultanti si antreprenori care urmaresc obiective comune.
In final, ne ghidam dupa o viziune antreprenoriala.
Credem ca agricultura trebuie gestionata ca un business strategic – cu eficienta, claritate si capacitate de scalare sustenabila.</a:t>
            </a:r>
          </a:p>
        </p188:txBody>
      </p188:reply>
    </p188:replyLst>
    <p188:txBody>
      <a:bodyPr/>
      <a:lstStyle/>
      <a:p>
        <a:endParaRPr lang="en-US"/>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F0542DE5-3D76-411E-84B6-20A916AE0EB2}" authorId="{D272E998-0EA5-37FB-D6B9-683E33CA895B}" created="2026-02-10T10:09:04.764">
    <pc:sldMkLst xmlns:pc="http://schemas.microsoft.com/office/powerpoint/2013/main/command">
      <pc:docMk/>
      <pc:sldMk cId="0" sldId="259"/>
    </pc:sldMkLst>
    <p188:txBody>
      <a:bodyPr/>
      <a:lstStyle/>
      <a:p>
        <a:r>
          <a:rPr lang="en-US"/>
          <a:t>C.A.T.A. nu este doar un grup de discutii si nu este doar o asociatie formala.
Este o structura care aduna tineri antreprenori din agricultura intr-un cadru organizat, cu obiective clare.
Rolul comunitatii este sa creeze conexiuni reale intre fermieri, mentori si parteneri strategici. In agricultura, relatiile si informatia corecta fac diferenta dintre stagnare si crestere.
C.A.T.A. ofera un mediu in care membrii pot invata unii de la altii, pot primi ghidaj de la profesionisti si pot accesa oportunitati pe care individual le-ar obtine mult mai greu.
In acelasi timp, comunitatea functioneaza si ca o voce comuna pentru tinerii antreprenori din domeniu, sustinand interesele si initiativele care contribuie la modernizarea agriculturii romanesti.
Daca vrei, putem pastra exact acelasi ritm si pentru urmatorul slide.</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13400907-4389-4B49-926F-5A8FF86E64AD}" authorId="{D272E998-0EA5-37FB-D6B9-683E33CA895B}" created="2026-02-10T11:04:30.019">
    <pc:sldMkLst xmlns:pc="http://schemas.microsoft.com/office/powerpoint/2013/main/command">
      <pc:docMk/>
      <pc:sldMk cId="0" sldId="260"/>
    </pc:sldMkLst>
    <p188:txBody>
      <a:bodyPr/>
      <a:lstStyle/>
      <a:p>
        <a:r>
          <a:rPr lang="en-US"/>
          <a:t>Programul Fermier-Antreprenor este construit ca un proces, nu ca un eveniment.
Incepem prin a analiza structura actuala a fermei: costuri, fluxuri, organizare. Vedem clar unde sunt blocajele si unde apar pierderile.
Continuam cu optimizarea deciziilor comerciale si financiare, astfel incat fiecare alegere sa fie facuta pe baza de date, nu doar pe experienta.
Definim apoi un plan de crestere realist, adaptat la dimensiunea si obiectivele fiecarui fermier.
Iar pe tot parcursul programului, lucram intr-un cadru de comunitate activa, unde exista responsabilitate reciproca si schimb real de experienta.
Pentru ca performanta nu vine din informatii izolate, ci din aplicare consecvent</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1AF6558A-A5DC-43CF-823B-5D9CA9566BE3}" authorId="{D272E998-0EA5-37FB-D6B9-683E33CA895B}" created="2026-02-10T10:26:43.471">
    <pc:sldMkLst xmlns:pc="http://schemas.microsoft.com/office/powerpoint/2013/main/command">
      <pc:docMk/>
      <pc:sldMk cId="0" sldId="264"/>
    </pc:sldMkLst>
    <p188:txBody>
      <a:bodyPr/>
      <a:lstStyle/>
      <a:p>
        <a:r>
          <a:rPr lang="en-US"/>
          <a:t>Educatia nu inseamna doar informatie.
Inseamna claritate.
In comunitatea noastra, organizam sesiuni interactive in care discutam situatii reale, din ferme reale, cu probleme reale. Nu teorie, nu generalitati.
Blogul comunitatii aduna experienta din teren si o transforma in continut structurat, usor de inteles si usor de aplicat.
Iar materialele pe care le punem la dispozitie sunt instrumente concrete: ghiduri, sinteze, checklist-uri – lucruri pe care le poti folosi imediat in activitatea ta.
Nu oferim continut de dragul continutului.
Oferim resurse care te ajuta sa iei decizii mai bune.</a:t>
        </a:r>
      </a:p>
    </p188:txBody>
  </p188:cm>
</p188:cmLst>
</file>

<file path=ppt/comments/modernComment_10B_56AEE228.xml><?xml version="1.0" encoding="utf-8"?>
<p188:cmLst xmlns:a="http://schemas.openxmlformats.org/drawingml/2006/main" xmlns:r="http://schemas.openxmlformats.org/officeDocument/2006/relationships" xmlns:p188="http://schemas.microsoft.com/office/powerpoint/2018/8/main">
  <p188:cm id="{5D51EABF-96B8-4275-B556-68689941018D}" authorId="{D272E998-0EA5-37FB-D6B9-683E33CA895B}" created="2026-02-25T10:29:41.804">
    <pc:sldMkLst xmlns:pc="http://schemas.microsoft.com/office/powerpoint/2013/main/command">
      <pc:docMk/>
      <pc:sldMk cId="1454301736" sldId="267"/>
    </pc:sldMkLst>
    <p188:txBody>
      <a:bodyPr/>
      <a:lstStyle/>
      <a:p>
        <a:r>
          <a:rPr lang="en-US"/>
          <a:t>Networking-ul nu inseamna schimb de carti de vizita. Inseamna acces real la oameni care au trecut deja prin provocarile prin care treci tu acum.
Intr-o comunitate functionala, fermierii nu mai opereaza izolat. Au acces la experienta practica a altor fermieri, la expertiza consultantiilor si la perspectiva specialistilor din domenii complementare – financiar, juridic, tehnic.
C.A.T.A. creeaza acest cadru controlat in care dialogul devine resursa strategica. Nu discutii generale, ci schimb de informatii aplicate, modele de lucru, solutii validate in teren.
Cand ai acces la comunitate, timpul de invatare se scurteaza. Iar viteza de decizie creste.
Networking-ul inseamna capital relational. Iar capitalul relational inseamna avantaj competitiv.
Daca vrei, la urmatorul pas putem sa-l facem mai puternic, mai incisiv sau mai inspirational, in functie de publicul din sala.</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CD529E2D-54F2-4895-9A26-B870E4FB1541}" authorId="{D272E998-0EA5-37FB-D6B9-683E33CA895B}" created="2026-02-10T09:43:32.452">
    <pc:sldMkLst xmlns:pc="http://schemas.microsoft.com/office/powerpoint/2013/main/command">
      <pc:docMk/>
      <pc:sldMk cId="0" sldId="268"/>
    </pc:sldMkLst>
    <p188:txBody>
      <a:bodyPr/>
      <a:lstStyle/>
      <a:p>
        <a:r>
          <a:rPr lang="en-US"/>
          <a:t>Astazi, agricultura functioneaza intr-un mediu mult mai complex decat in urma cu cativa ani.
Costurile sunt in crestere. Accesul la finantare este mai dificil. Presiunea pe profitabilitate este constanta. Iar marja de eroare este din ce in ce mai mica.
Nu mai este suficient sa produci bine. Trebuie sa gestionezi cash-flow-ul, sa optimizezi investitiile, sa negociezi corect si sa iei decizii rapide intr-un context volatil.
In acelasi timp, multi fermieri sunt nevoiti sa ia aceste decizii singuri. Fara un cadru de schimb real de experienta. Fara acces la mentorat practic. Fara o comunitate care sa ofere repere clare.
De aceea, sprijinul real nu inseamna doar informatie.
Inseamna directie.
Inseamna experienta impartasita.
Inseamna un mediu in care poti lua decizii mai sigure si mai bine fundamentate.</a:t>
        </a:r>
      </a:p>
    </p188:txBody>
  </p188:cm>
</p188:cmLst>
</file>

<file path=ppt/comments/modernComment_12C_E705362C.xml><?xml version="1.0" encoding="utf-8"?>
<p188:cmLst xmlns:a="http://schemas.openxmlformats.org/drawingml/2006/main" xmlns:r="http://schemas.openxmlformats.org/officeDocument/2006/relationships" xmlns:p188="http://schemas.microsoft.com/office/powerpoint/2018/8/main">
  <p188:cm id="{BC72EA1B-5756-4AB2-9505-DA68589175EE}" authorId="{D272E998-0EA5-37FB-D6B9-683E33CA895B}" created="2026-02-10T11:26:40.414">
    <pc:sldMkLst xmlns:pc="http://schemas.microsoft.com/office/powerpoint/2013/main/command">
      <pc:docMk/>
      <pc:sldMk cId="3875878444" sldId="300"/>
    </pc:sldMkLst>
    <p188:txBody>
      <a:bodyPr/>
      <a:lstStyle/>
      <a:p>
        <a:r>
          <a:rPr lang="en-US"/>
          <a:t>Comunitatea noastra este deschisa oricarui fermier care isi doreste sa evolueze. Nu conteaza daca vorbim despre o ferma mica sau despre o exploatatie consolidata. Nu conteaza daca esti la inceput de drum sau ai deja experienta. Ceea ce conteaza este dorinta reala de a construi sustenabil, de a invata si de a face parte dintr-un cadru profesionist. CATA nu este un club inchis. Este o platforma pentru cei care vor sa creasca impreuna.</a:t>
        </a:r>
      </a:p>
    </p188:txBody>
  </p188:cm>
</p188:cmLst>
</file>

<file path=ppt/comments/modernComment_134_57E01E34.xml><?xml version="1.0" encoding="utf-8"?>
<p188:cmLst xmlns:a="http://schemas.openxmlformats.org/drawingml/2006/main" xmlns:r="http://schemas.openxmlformats.org/officeDocument/2006/relationships" xmlns:p188="http://schemas.microsoft.com/office/powerpoint/2018/8/main">
  <p188:cm id="{6CB04CE1-B0FC-4212-BB45-A3853DF61E82}" authorId="{D272E998-0EA5-37FB-D6B9-683E33CA895B}" created="2026-02-10T11:53:43.915">
    <pc:sldMkLst xmlns:pc="http://schemas.microsoft.com/office/powerpoint/2013/main/command">
      <pc:docMk/>
      <pc:sldMk cId="1474305588" sldId="308"/>
    </pc:sldMkLst>
    <p188:txBody>
      <a:bodyPr/>
      <a:lstStyle/>
      <a:p>
        <a:r>
          <a:rPr lang="en-US"/>
          <a:t>Portofoliul Profeco Agriculture este construit in jurul controlului. Din acest motiv, produsele sunt structurate in doua categorii clare. Prima categorie este cea de inputuri agricole ecologice, solutii care actioneaza asupra solului, plantei si proceselor biologice, cu accent pe eficienta si stabilitate. A doua categorie este Agriculture Tech, unde vorbim despre tehnologie aplicata direct in ferma, solutii care aduc date, vizibilitate si suport real in luarea deciziilor. Ambele categorii urmaresc acelasi obiectiv, randament prin control.</a:t>
        </a:r>
      </a:p>
    </p188:txBody>
  </p188:cm>
</p188:cmLst>
</file>

<file path=ppt/comments/modernComment_136_83FF7E71.xml><?xml version="1.0" encoding="utf-8"?>
<p188:cmLst xmlns:a="http://schemas.openxmlformats.org/drawingml/2006/main" xmlns:r="http://schemas.openxmlformats.org/officeDocument/2006/relationships" xmlns:p188="http://schemas.microsoft.com/office/powerpoint/2018/8/main">
  <p188:cm id="{3F8C9BB6-532A-4823-91C8-72E6E8029A7F}" authorId="{D272E998-0EA5-37FB-D6B9-683E33CA895B}" created="2026-02-10T10:46:47.057">
    <pc:sldMkLst xmlns:pc="http://schemas.microsoft.com/office/powerpoint/2013/main/command">
      <pc:docMk/>
      <pc:sldMk cId="2214559345" sldId="310"/>
    </pc:sldMkLst>
    <p188:txBody>
      <a:bodyPr/>
      <a:lstStyle/>
      <a:p>
        <a:r>
          <a:rPr lang="en-US"/>
          <a:t>In C.A.T.A., mentoratul nu inseamna discursuri motivationale. Inseamna discutii reale despre probleme reale.
Membrii comunitatii au acces la antreprenori care au trecut deja prin etapele prin care un tanar fermier abia incepe sa treaca: investitii, negocieri cu retailul, gestionarea cash-flow-ului, dezvoltare de echipa.
Mentorii ofera claritate in momentele de decizie si ajuta la evitarea greselilor costisitoare. Practic, reducem timpul de invatare si riscul de decizie.</a:t>
        </a:r>
      </a:p>
    </p188:txBody>
  </p188:cm>
</p188:cmLst>
</file>

<file path=ppt/comments/modernComment_13A_B7EFDB54.xml><?xml version="1.0" encoding="utf-8"?>
<p188:cmLst xmlns:a="http://schemas.openxmlformats.org/drawingml/2006/main" xmlns:r="http://schemas.openxmlformats.org/officeDocument/2006/relationships" xmlns:p188="http://schemas.microsoft.com/office/powerpoint/2018/8/main">
  <p188:cm id="{29D8FA58-7420-4002-A83D-C4E792F4EDFA}" authorId="{D272E998-0EA5-37FB-D6B9-683E33CA895B}" created="2026-02-25T11:00:30.031">
    <pc:sldMkLst xmlns:pc="http://schemas.microsoft.com/office/powerpoint/2013/main/command">
      <pc:docMk/>
      <pc:sldMk cId="3085949780" sldId="314"/>
    </pc:sldMkLst>
    <p188:txBody>
      <a:bodyPr/>
      <a:lstStyle/>
      <a:p>
        <a:r>
          <a:rPr lang="en-US"/>
          <a:t>Evenimentele CATA nu sunt simple intalniri bifate in calendar.
Sunt instrumente reale de dezvoltare.
Organizam webinarii aplicate, pe teme actuale din agricultura, in care discutam concret despre decizii, finantare, strategie si management. Nu teorie generala, ci situatii reale din ferme.
In paralel, organizam intalniri offline dedicate membrilor comunitatii. Acolo se creeaza relatii profesionale solide, se schimba experienta directa si apar colaborari.
Pentru noi, evenimentele nu inseamna expunere.
Inseamna conexiune, claritate si progres impreuna.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EA07B-08F2-4308-A6B3-3CA00336B209}" type="datetimeFigureOut">
              <a:rPr lang="en-US" smtClean="0"/>
              <a:t>25-Feb-26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5E6C1-0010-4D63-B7DB-8C382D9F6CD3}" type="slidenum">
              <a:rPr lang="en-US" smtClean="0"/>
              <a:t>‹#›</a:t>
            </a:fld>
            <a:endParaRPr lang="en-US"/>
          </a:p>
        </p:txBody>
      </p:sp>
    </p:spTree>
    <p:extLst>
      <p:ext uri="{BB962C8B-B14F-4D97-AF65-F5344CB8AC3E}">
        <p14:creationId xmlns:p14="http://schemas.microsoft.com/office/powerpoint/2010/main" val="257583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F3D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AB79-1657-2A28-72FE-CB2F2AA0B77C}"/>
              </a:ext>
            </a:extLst>
          </p:cNvPr>
          <p:cNvSpPr>
            <a:spLocks noGrp="1"/>
          </p:cNvSpPr>
          <p:nvPr>
            <p:ph type="ctrTitle"/>
          </p:nvPr>
        </p:nvSpPr>
        <p:spPr>
          <a:xfrm>
            <a:off x="1524000" y="1122363"/>
            <a:ext cx="9144000" cy="2387600"/>
          </a:xfrm>
        </p:spPr>
        <p:txBody>
          <a:bodyPr anchor="b"/>
          <a:lstStyle>
            <a:lvl1pPr algn="ctr">
              <a:defRPr sz="6000">
                <a:solidFill>
                  <a:srgbClr val="FFFFFF"/>
                </a:solidFill>
              </a:defRPr>
            </a:lvl1pPr>
          </a:lstStyle>
          <a:p>
            <a:r>
              <a:rPr lang="en-US" dirty="0"/>
              <a:t>Click to edit Master title style</a:t>
            </a:r>
          </a:p>
        </p:txBody>
      </p:sp>
      <p:sp>
        <p:nvSpPr>
          <p:cNvPr id="3" name="Subtitle 2">
            <a:extLst>
              <a:ext uri="{FF2B5EF4-FFF2-40B4-BE49-F238E27FC236}">
                <a16:creationId xmlns:a16="http://schemas.microsoft.com/office/drawing/2014/main" id="{BE0C084B-788B-B702-D6D1-CD080876DD51}"/>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5406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2733-FC82-3762-08F2-A05D69C21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15D0F4-A231-AC05-7E59-6DB77970DE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B1A102-D921-409D-46CC-A9E93E78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96C3C-CF6F-7A96-F83C-C949720980C8}"/>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6" name="Footer Placeholder 5">
            <a:extLst>
              <a:ext uri="{FF2B5EF4-FFF2-40B4-BE49-F238E27FC236}">
                <a16:creationId xmlns:a16="http://schemas.microsoft.com/office/drawing/2014/main" id="{53523D1F-30B5-24A8-A2FB-AF97124FF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F0173-7641-E26B-E6FD-7856E206BA69}"/>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191165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267BF-C994-4BBA-EF11-7A936EB0C0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7585E9-1BF0-B8A1-74FF-7649245F4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35549-0521-817E-13CF-C2F817F63A72}"/>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5" name="Footer Placeholder 4">
            <a:extLst>
              <a:ext uri="{FF2B5EF4-FFF2-40B4-BE49-F238E27FC236}">
                <a16:creationId xmlns:a16="http://schemas.microsoft.com/office/drawing/2014/main" id="{7C295CF6-5466-7747-F7F1-0D89F70AC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70B54-F001-9725-66AE-3A2C3D306B8A}"/>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155710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63D2D-C82F-0D94-24F2-BD291001B7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06E20-6359-5FCF-2479-2B9B1A6D70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639D5-4962-FDED-1B78-3059A43E1980}"/>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5" name="Footer Placeholder 4">
            <a:extLst>
              <a:ext uri="{FF2B5EF4-FFF2-40B4-BE49-F238E27FC236}">
                <a16:creationId xmlns:a16="http://schemas.microsoft.com/office/drawing/2014/main" id="{7C5EAA1F-1A57-59C1-A5C2-6ECCD4F62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1521F-0556-DE35-DABA-23D05CC7F91E}"/>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14610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CLARATIV">
    <p:bg>
      <p:bgPr>
        <a:solidFill>
          <a:srgbClr val="1F3D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AB79-1657-2A28-72FE-CB2F2AA0B77C}"/>
              </a:ext>
            </a:extLst>
          </p:cNvPr>
          <p:cNvSpPr>
            <a:spLocks noGrp="1"/>
          </p:cNvSpPr>
          <p:nvPr>
            <p:ph type="ctrTitle"/>
          </p:nvPr>
        </p:nvSpPr>
        <p:spPr>
          <a:xfrm>
            <a:off x="1524000" y="1122363"/>
            <a:ext cx="9144000" cy="2387600"/>
          </a:xfrm>
        </p:spPr>
        <p:txBody>
          <a:bodyPr anchor="b"/>
          <a:lstStyle>
            <a:lvl1pPr algn="ctr">
              <a:defRPr sz="6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92722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8E1D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AD75-21A8-1D6D-215F-2A9CB1219071}"/>
              </a:ext>
            </a:extLst>
          </p:cNvPr>
          <p:cNvSpPr>
            <a:spLocks noGrp="1"/>
          </p:cNvSpPr>
          <p:nvPr>
            <p:ph type="title"/>
          </p:nvPr>
        </p:nvSpPr>
        <p:spPr/>
        <p:txBody>
          <a:bodyPr/>
          <a:lstStyle>
            <a:lvl1pPr>
              <a:defRPr>
                <a:solidFill>
                  <a:srgbClr val="1F3D2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120A88B-E7AA-E969-4825-98C76864E1FF}"/>
              </a:ext>
            </a:extLst>
          </p:cNvPr>
          <p:cNvSpPr>
            <a:spLocks noGrp="1"/>
          </p:cNvSpPr>
          <p:nvPr>
            <p:ph idx="1"/>
          </p:nvPr>
        </p:nvSpPr>
        <p:spPr/>
        <p:txBody>
          <a:bodyPr/>
          <a:lstStyle>
            <a:lvl1pPr>
              <a:defRPr>
                <a:solidFill>
                  <a:srgbClr val="1F3D2B"/>
                </a:solidFill>
              </a:defRPr>
            </a:lvl1pPr>
            <a:lvl2pPr>
              <a:defRPr>
                <a:solidFill>
                  <a:srgbClr val="1F3D2B"/>
                </a:solidFill>
              </a:defRPr>
            </a:lvl2pPr>
            <a:lvl3pPr>
              <a:defRPr>
                <a:solidFill>
                  <a:srgbClr val="1F3D2B"/>
                </a:solidFill>
              </a:defRPr>
            </a:lvl3pPr>
            <a:lvl4pPr>
              <a:defRPr>
                <a:solidFill>
                  <a:srgbClr val="1F3D2B"/>
                </a:solidFill>
              </a:defRPr>
            </a:lvl4pPr>
            <a:lvl5pPr>
              <a:defRPr>
                <a:solidFill>
                  <a:srgbClr val="1F3D2B"/>
                </a:solidFill>
              </a:defRPr>
            </a:lvl5pPr>
          </a:lstStyle>
          <a:p>
            <a:pPr lvl="0"/>
            <a:r>
              <a:rPr lang="en-US" dirty="0"/>
              <a:t>Click to edit Master text styles</a:t>
            </a:r>
          </a:p>
          <a:p>
            <a:pPr lvl="1"/>
            <a:r>
              <a:rPr lang="en-US" dirty="0"/>
              <a:t>Second level</a:t>
            </a:r>
          </a:p>
          <a:p>
            <a:pPr lvl="2"/>
            <a:r>
              <a:rPr lang="en-US" dirty="0"/>
              <a:t>Third </a:t>
            </a:r>
            <a:r>
              <a:rPr lang="en-US" dirty="0" err="1"/>
              <a:t>leveSl</a:t>
            </a:r>
            <a:endParaRPr lang="en-US" dirty="0"/>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FC883E-BFCB-9894-F5A4-9DC40F3E86FA}"/>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5" name="Footer Placeholder 4">
            <a:extLst>
              <a:ext uri="{FF2B5EF4-FFF2-40B4-BE49-F238E27FC236}">
                <a16:creationId xmlns:a16="http://schemas.microsoft.com/office/drawing/2014/main" id="{821CEC92-5664-2487-FB03-CA4D086A1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42CB2-9453-13CB-A607-0B4348F56820}"/>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17344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IDEI">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11755BF-5BBA-6A7E-64A5-D52E2C26A3AD}"/>
              </a:ext>
            </a:extLst>
          </p:cNvPr>
          <p:cNvGrpSpPr/>
          <p:nvPr userDrawn="1"/>
        </p:nvGrpSpPr>
        <p:grpSpPr>
          <a:xfrm>
            <a:off x="637172" y="1485645"/>
            <a:ext cx="10993856" cy="369334"/>
            <a:chOff x="637172" y="1485645"/>
            <a:chExt cx="10993856" cy="369334"/>
          </a:xfrm>
        </p:grpSpPr>
        <p:sp>
          <p:nvSpPr>
            <p:cNvPr id="8" name="TextBox 7">
              <a:extLst>
                <a:ext uri="{FF2B5EF4-FFF2-40B4-BE49-F238E27FC236}">
                  <a16:creationId xmlns:a16="http://schemas.microsoft.com/office/drawing/2014/main" id="{27A45E5B-8BE3-252D-FA3C-FD3A42DEF5D3}"/>
                </a:ext>
              </a:extLst>
            </p:cNvPr>
            <p:cNvSpPr txBox="1"/>
            <p:nvPr userDrawn="1"/>
          </p:nvSpPr>
          <p:spPr>
            <a:xfrm>
              <a:off x="4708357" y="1485647"/>
              <a:ext cx="2775285" cy="369332"/>
            </a:xfrm>
            <a:prstGeom prst="rect">
              <a:avLst/>
            </a:prstGeom>
            <a:noFill/>
          </p:spPr>
          <p:txBody>
            <a:bodyPr wrap="square" rtlCol="0">
              <a:spAutoFit/>
            </a:bodyPr>
            <a:lstStyle/>
            <a:p>
              <a:r>
                <a:rPr lang="en-US" dirty="0"/>
                <a:t>Text </a:t>
              </a:r>
              <a:r>
                <a:rPr lang="en-US" dirty="0" err="1"/>
                <a:t>boxt</a:t>
              </a:r>
              <a:r>
                <a:rPr lang="en-US" dirty="0"/>
                <a:t> 2</a:t>
              </a:r>
            </a:p>
          </p:txBody>
        </p:sp>
        <p:sp>
          <p:nvSpPr>
            <p:cNvPr id="9" name="TextBox 8">
              <a:extLst>
                <a:ext uri="{FF2B5EF4-FFF2-40B4-BE49-F238E27FC236}">
                  <a16:creationId xmlns:a16="http://schemas.microsoft.com/office/drawing/2014/main" id="{D074A75B-94CB-553B-7D78-97B4271206A4}"/>
                </a:ext>
              </a:extLst>
            </p:cNvPr>
            <p:cNvSpPr txBox="1"/>
            <p:nvPr userDrawn="1"/>
          </p:nvSpPr>
          <p:spPr>
            <a:xfrm>
              <a:off x="8855743" y="1485645"/>
              <a:ext cx="2775285" cy="369332"/>
            </a:xfrm>
            <a:prstGeom prst="rect">
              <a:avLst/>
            </a:prstGeom>
            <a:noFill/>
          </p:spPr>
          <p:txBody>
            <a:bodyPr wrap="square" rtlCol="0">
              <a:spAutoFit/>
            </a:bodyPr>
            <a:lstStyle/>
            <a:p>
              <a:r>
                <a:rPr lang="en-US" dirty="0"/>
                <a:t>Text box3 </a:t>
              </a:r>
            </a:p>
          </p:txBody>
        </p:sp>
        <p:sp>
          <p:nvSpPr>
            <p:cNvPr id="10" name="TextBox 9">
              <a:extLst>
                <a:ext uri="{FF2B5EF4-FFF2-40B4-BE49-F238E27FC236}">
                  <a16:creationId xmlns:a16="http://schemas.microsoft.com/office/drawing/2014/main" id="{8E174488-6C22-05F5-7921-D3BCAD1550B9}"/>
                </a:ext>
              </a:extLst>
            </p:cNvPr>
            <p:cNvSpPr txBox="1"/>
            <p:nvPr userDrawn="1"/>
          </p:nvSpPr>
          <p:spPr>
            <a:xfrm>
              <a:off x="637172" y="1485646"/>
              <a:ext cx="2775285" cy="369332"/>
            </a:xfrm>
            <a:prstGeom prst="rect">
              <a:avLst/>
            </a:prstGeom>
            <a:noFill/>
          </p:spPr>
          <p:txBody>
            <a:bodyPr wrap="square" rtlCol="0">
              <a:spAutoFit/>
            </a:bodyPr>
            <a:lstStyle/>
            <a:p>
              <a:r>
                <a:rPr lang="en-US" dirty="0"/>
                <a:t>Text box	 1</a:t>
              </a:r>
            </a:p>
          </p:txBody>
        </p:sp>
      </p:grpSp>
      <p:sp>
        <p:nvSpPr>
          <p:cNvPr id="13" name="TextBox 12">
            <a:extLst>
              <a:ext uri="{FF2B5EF4-FFF2-40B4-BE49-F238E27FC236}">
                <a16:creationId xmlns:a16="http://schemas.microsoft.com/office/drawing/2014/main" id="{D589953A-11EF-9B10-D4C9-C7C39C1A61DD}"/>
              </a:ext>
            </a:extLst>
          </p:cNvPr>
          <p:cNvSpPr txBox="1"/>
          <p:nvPr userDrawn="1"/>
        </p:nvSpPr>
        <p:spPr>
          <a:xfrm>
            <a:off x="800100" y="257175"/>
            <a:ext cx="10715625" cy="584775"/>
          </a:xfrm>
          <a:prstGeom prst="rect">
            <a:avLst/>
          </a:prstGeom>
          <a:noFill/>
        </p:spPr>
        <p:txBody>
          <a:bodyPr wrap="square" rtlCol="0">
            <a:spAutoFit/>
          </a:bodyPr>
          <a:lstStyle/>
          <a:p>
            <a:r>
              <a:rPr lang="en-US" sz="3200" dirty="0" err="1"/>
              <a:t>Titlul</a:t>
            </a:r>
            <a:r>
              <a:rPr lang="en-US" sz="3200" dirty="0"/>
              <a:t> meu</a:t>
            </a:r>
          </a:p>
        </p:txBody>
      </p:sp>
    </p:spTree>
    <p:extLst>
      <p:ext uri="{BB962C8B-B14F-4D97-AF65-F5344CB8AC3E}">
        <p14:creationId xmlns:p14="http://schemas.microsoft.com/office/powerpoint/2010/main" val="262813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2B2E-1A73-23D2-EBEF-84F25D015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A0BF09-B8C4-5DA6-F542-4EC3050103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44854D-036E-84EC-3B85-FD7DF36737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0655C3-3B2B-7613-A381-BD79E663CB68}"/>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6" name="Footer Placeholder 5">
            <a:extLst>
              <a:ext uri="{FF2B5EF4-FFF2-40B4-BE49-F238E27FC236}">
                <a16:creationId xmlns:a16="http://schemas.microsoft.com/office/drawing/2014/main" id="{28F0C2F5-5FD8-6748-BD07-67F035E68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3DE45-B5A2-6A41-D448-8CD3A4A5F53B}"/>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1057104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E708-4863-090E-331B-A8E0C4DE6A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2AE3B-F476-2444-93B0-B09164A2AB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CF5458-A068-8C39-0866-83DAE714F3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4019F8-4E53-E4D4-63AA-C99847B59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268E4-309B-2C6A-4F7D-F3D590199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B2CAF5-1AD5-1FDF-A019-1FD08D212A59}"/>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8" name="Footer Placeholder 7">
            <a:extLst>
              <a:ext uri="{FF2B5EF4-FFF2-40B4-BE49-F238E27FC236}">
                <a16:creationId xmlns:a16="http://schemas.microsoft.com/office/drawing/2014/main" id="{B8765C7D-A112-74B8-01CA-37BBBFF81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6B2111-4195-FC89-D8CD-BD0ED2DA8AC9}"/>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204154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8112-A3C9-5FEC-130E-052D3B8BE6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5FC9C6-300E-EF40-2C31-BFFFDD0A10FD}"/>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4" name="Footer Placeholder 3">
            <a:extLst>
              <a:ext uri="{FF2B5EF4-FFF2-40B4-BE49-F238E27FC236}">
                <a16:creationId xmlns:a16="http://schemas.microsoft.com/office/drawing/2014/main" id="{0D5EF245-E419-A5E2-8383-DF5E1B1D78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89163C-640C-2EB8-424E-8D760BABE529}"/>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297442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E7F8C8-3DFC-56EF-7270-CA522CF8D2FF}"/>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3" name="Footer Placeholder 2">
            <a:extLst>
              <a:ext uri="{FF2B5EF4-FFF2-40B4-BE49-F238E27FC236}">
                <a16:creationId xmlns:a16="http://schemas.microsoft.com/office/drawing/2014/main" id="{D874BC9B-7109-7E14-759A-CF8DFBDA6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2CB054-1C29-0EB2-7609-64CE4138F30B}"/>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4017983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B597-C5E4-1768-3FB3-9919176CA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084B7F-54D3-1DA1-35A4-D78208702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D90FFF-6877-3D8E-F9E6-60E38DF91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A3CC9-7711-3689-3BBA-2938F2ECFF52}"/>
              </a:ext>
            </a:extLst>
          </p:cNvPr>
          <p:cNvSpPr>
            <a:spLocks noGrp="1"/>
          </p:cNvSpPr>
          <p:nvPr>
            <p:ph type="dt" sz="half" idx="10"/>
          </p:nvPr>
        </p:nvSpPr>
        <p:spPr/>
        <p:txBody>
          <a:bodyPr/>
          <a:lstStyle/>
          <a:p>
            <a:fld id="{3B60FC4B-6944-4D70-9544-4E39FE04829D}" type="datetimeFigureOut">
              <a:rPr lang="en-US" smtClean="0"/>
              <a:t>25-Feb-26</a:t>
            </a:fld>
            <a:endParaRPr lang="en-US"/>
          </a:p>
        </p:txBody>
      </p:sp>
      <p:sp>
        <p:nvSpPr>
          <p:cNvPr id="6" name="Footer Placeholder 5">
            <a:extLst>
              <a:ext uri="{FF2B5EF4-FFF2-40B4-BE49-F238E27FC236}">
                <a16:creationId xmlns:a16="http://schemas.microsoft.com/office/drawing/2014/main" id="{A3A7BAE6-8444-0842-3520-7B5AF9C2F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FA38A2-5E06-F3BB-EE7A-A86F14CE64B6}"/>
              </a:ext>
            </a:extLst>
          </p:cNvPr>
          <p:cNvSpPr>
            <a:spLocks noGrp="1"/>
          </p:cNvSpPr>
          <p:nvPr>
            <p:ph type="sldNum" sz="quarter" idx="12"/>
          </p:nvPr>
        </p:nvSpPr>
        <p:spPr/>
        <p:txBody>
          <a:bodyPr/>
          <a:lstStyle/>
          <a:p>
            <a:fld id="{CF1FA0C7-FEAF-4FD1-808E-8B43B0A9C793}" type="slidenum">
              <a:rPr lang="en-US" smtClean="0"/>
              <a:t>‹#›</a:t>
            </a:fld>
            <a:endParaRPr lang="en-US"/>
          </a:p>
        </p:txBody>
      </p:sp>
    </p:spTree>
    <p:extLst>
      <p:ext uri="{BB962C8B-B14F-4D97-AF65-F5344CB8AC3E}">
        <p14:creationId xmlns:p14="http://schemas.microsoft.com/office/powerpoint/2010/main" val="3330712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1772E-608D-5D53-C5EE-16A7A54758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3CECBAC-115B-7402-557A-C4DF783A1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7D7A498-8ED9-CA6C-C761-C120E846E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pitchFamily="2" charset="0"/>
              </a:defRPr>
            </a:lvl1pPr>
          </a:lstStyle>
          <a:p>
            <a:fld id="{3B60FC4B-6944-4D70-9544-4E39FE04829D}" type="datetimeFigureOut">
              <a:rPr lang="en-US" smtClean="0"/>
              <a:pPr/>
              <a:t>25-Feb-26</a:t>
            </a:fld>
            <a:endParaRPr lang="en-US" dirty="0"/>
          </a:p>
        </p:txBody>
      </p:sp>
      <p:sp>
        <p:nvSpPr>
          <p:cNvPr id="5" name="Footer Placeholder 4">
            <a:extLst>
              <a:ext uri="{FF2B5EF4-FFF2-40B4-BE49-F238E27FC236}">
                <a16:creationId xmlns:a16="http://schemas.microsoft.com/office/drawing/2014/main" id="{235CC204-B5C6-F154-1AD3-9DB0738A7C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D97F2249-5B58-BF9B-EAD2-AA2ECB643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pitchFamily="2" charset="0"/>
              </a:defRPr>
            </a:lvl1pPr>
          </a:lstStyle>
          <a:p>
            <a:fld id="{CF1FA0C7-FEAF-4FD1-808E-8B43B0A9C793}" type="slidenum">
              <a:rPr lang="en-US" smtClean="0"/>
              <a:pPr/>
              <a:t>‹#›</a:t>
            </a:fld>
            <a:endParaRPr lang="en-US" dirty="0"/>
          </a:p>
        </p:txBody>
      </p:sp>
    </p:spTree>
    <p:extLst>
      <p:ext uri="{BB962C8B-B14F-4D97-AF65-F5344CB8AC3E}">
        <p14:creationId xmlns:p14="http://schemas.microsoft.com/office/powerpoint/2010/main" val="32762623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12C_E705362C.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34_57E01E3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microsoft.com/office/2018/10/relationships/comments" Target="../comments/modernComment_10C_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03_0.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2_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36_83FF7E7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B_56AEE228.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08_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04_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13A_B7EFDB54.xml"/><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1D3"/>
        </a:solidFill>
        <a:effectLst/>
      </p:bgPr>
    </p:bg>
    <p:spTree>
      <p:nvGrpSpPr>
        <p:cNvPr id="1" name="">
          <a:extLst>
            <a:ext uri="{FF2B5EF4-FFF2-40B4-BE49-F238E27FC236}">
              <a16:creationId xmlns:a16="http://schemas.microsoft.com/office/drawing/2014/main" id="{0177824A-BC4C-567C-BB9E-551FFD2C9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9BC14-C61C-AF7F-E783-ED67C5BEB5E0}"/>
              </a:ext>
            </a:extLst>
          </p:cNvPr>
          <p:cNvSpPr>
            <a:spLocks noGrp="1"/>
          </p:cNvSpPr>
          <p:nvPr>
            <p:ph type="ctrTitle"/>
          </p:nvPr>
        </p:nvSpPr>
        <p:spPr>
          <a:xfrm>
            <a:off x="2917983" y="1889126"/>
            <a:ext cx="6354204" cy="1027260"/>
          </a:xfrm>
        </p:spPr>
        <p:txBody>
          <a:bodyPr>
            <a:normAutofit/>
          </a:bodyPr>
          <a:lstStyle/>
          <a:p>
            <a:r>
              <a:rPr lang="en-US" b="1" dirty="0">
                <a:solidFill>
                  <a:srgbClr val="1F3D2B"/>
                </a:solidFill>
              </a:rPr>
              <a:t>COMUNITATEA</a:t>
            </a:r>
          </a:p>
        </p:txBody>
      </p:sp>
      <p:pic>
        <p:nvPicPr>
          <p:cNvPr id="5" name="Picture 4">
            <a:extLst>
              <a:ext uri="{FF2B5EF4-FFF2-40B4-BE49-F238E27FC236}">
                <a16:creationId xmlns:a16="http://schemas.microsoft.com/office/drawing/2014/main" id="{81FFADDD-C4AF-5A30-54AB-5DA30F02A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662" y="326133"/>
            <a:ext cx="3672847" cy="1274067"/>
          </a:xfrm>
          <a:prstGeom prst="rect">
            <a:avLst/>
          </a:prstGeom>
        </p:spPr>
      </p:pic>
      <p:sp>
        <p:nvSpPr>
          <p:cNvPr id="6" name="Title 1">
            <a:extLst>
              <a:ext uri="{FF2B5EF4-FFF2-40B4-BE49-F238E27FC236}">
                <a16:creationId xmlns:a16="http://schemas.microsoft.com/office/drawing/2014/main" id="{286F1471-FE89-4492-C98F-EBC80D90787B}"/>
              </a:ext>
            </a:extLst>
          </p:cNvPr>
          <p:cNvSpPr txBox="1">
            <a:spLocks/>
          </p:cNvSpPr>
          <p:nvPr/>
        </p:nvSpPr>
        <p:spPr>
          <a:xfrm>
            <a:off x="1897862" y="3099047"/>
            <a:ext cx="8394446" cy="10272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FFFFFF"/>
                </a:solidFill>
                <a:latin typeface="Montserrat" panose="00000500000000000000" pitchFamily="2" charset="0"/>
                <a:ea typeface="+mj-ea"/>
                <a:cs typeface="+mj-cs"/>
              </a:defRPr>
            </a:lvl1pPr>
          </a:lstStyle>
          <a:p>
            <a:r>
              <a:rPr lang="en-US" b="1" dirty="0">
                <a:solidFill>
                  <a:srgbClr val="1F3D2B"/>
                </a:solidFill>
              </a:rPr>
              <a:t>ANTREPRENORILOR</a:t>
            </a:r>
          </a:p>
        </p:txBody>
      </p:sp>
      <p:sp>
        <p:nvSpPr>
          <p:cNvPr id="7" name="Title 1">
            <a:extLst>
              <a:ext uri="{FF2B5EF4-FFF2-40B4-BE49-F238E27FC236}">
                <a16:creationId xmlns:a16="http://schemas.microsoft.com/office/drawing/2014/main" id="{BE478FE1-9EDE-5E86-6F90-A05D78BA9A69}"/>
              </a:ext>
            </a:extLst>
          </p:cNvPr>
          <p:cNvSpPr txBox="1">
            <a:spLocks/>
          </p:cNvSpPr>
          <p:nvPr/>
        </p:nvSpPr>
        <p:spPr>
          <a:xfrm>
            <a:off x="2917983" y="4308968"/>
            <a:ext cx="6354204" cy="9262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FFFF"/>
                </a:solidFill>
                <a:latin typeface="Montserrat" panose="00000500000000000000" pitchFamily="2" charset="0"/>
                <a:ea typeface="+mj-ea"/>
                <a:cs typeface="+mj-cs"/>
              </a:defRPr>
            </a:lvl1pPr>
          </a:lstStyle>
          <a:p>
            <a:r>
              <a:rPr lang="en-US" b="1" dirty="0">
                <a:solidFill>
                  <a:srgbClr val="1F3D2B"/>
                </a:solidFill>
              </a:rPr>
              <a:t>TINERI</a:t>
            </a:r>
          </a:p>
        </p:txBody>
      </p:sp>
      <p:sp>
        <p:nvSpPr>
          <p:cNvPr id="8" name="Title 1">
            <a:extLst>
              <a:ext uri="{FF2B5EF4-FFF2-40B4-BE49-F238E27FC236}">
                <a16:creationId xmlns:a16="http://schemas.microsoft.com/office/drawing/2014/main" id="{23D0AF01-8649-C786-71E5-8DB740F0425E}"/>
              </a:ext>
            </a:extLst>
          </p:cNvPr>
          <p:cNvSpPr txBox="1">
            <a:spLocks/>
          </p:cNvSpPr>
          <p:nvPr/>
        </p:nvSpPr>
        <p:spPr>
          <a:xfrm>
            <a:off x="2099599" y="5417879"/>
            <a:ext cx="7990972" cy="10272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FFFFFF"/>
                </a:solidFill>
                <a:latin typeface="Montserrat" panose="00000500000000000000" pitchFamily="2" charset="0"/>
                <a:ea typeface="+mj-ea"/>
                <a:cs typeface="+mj-cs"/>
              </a:defRPr>
            </a:lvl1pPr>
          </a:lstStyle>
          <a:p>
            <a:r>
              <a:rPr lang="en-US" b="1" dirty="0">
                <a:solidFill>
                  <a:srgbClr val="1F3D2B"/>
                </a:solidFill>
              </a:rPr>
              <a:t>DIN AGRICULTURA</a:t>
            </a:r>
          </a:p>
        </p:txBody>
      </p:sp>
    </p:spTree>
    <p:extLst>
      <p:ext uri="{BB962C8B-B14F-4D97-AF65-F5344CB8AC3E}">
        <p14:creationId xmlns:p14="http://schemas.microsoft.com/office/powerpoint/2010/main" val="759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D4B57-8DE5-2CEF-02CD-C0D9461D16C2}"/>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56813E16-565C-C079-AAC3-7DD05A8862A6}"/>
              </a:ext>
            </a:extLst>
          </p:cNvPr>
          <p:cNvGrpSpPr/>
          <p:nvPr/>
        </p:nvGrpSpPr>
        <p:grpSpPr>
          <a:xfrm>
            <a:off x="4263656" y="1828853"/>
            <a:ext cx="7440417" cy="3867867"/>
            <a:chOff x="6277159" y="2761205"/>
            <a:chExt cx="4813540" cy="1102923"/>
          </a:xfrm>
        </p:grpSpPr>
        <p:sp>
          <p:nvSpPr>
            <p:cNvPr id="13" name="TextBox 12">
              <a:extLst>
                <a:ext uri="{FF2B5EF4-FFF2-40B4-BE49-F238E27FC236}">
                  <a16:creationId xmlns:a16="http://schemas.microsoft.com/office/drawing/2014/main" id="{14EA85DF-9353-D216-D7DC-CD0FF4E86F28}"/>
                </a:ext>
              </a:extLst>
            </p:cNvPr>
            <p:cNvSpPr txBox="1"/>
            <p:nvPr/>
          </p:nvSpPr>
          <p:spPr>
            <a:xfrm>
              <a:off x="6277159" y="3047936"/>
              <a:ext cx="4768618" cy="816192"/>
            </a:xfrm>
            <a:prstGeom prst="rect">
              <a:avLst/>
            </a:prstGeom>
            <a:noFill/>
          </p:spPr>
          <p:txBody>
            <a:bodyPr wrap="square">
              <a:spAutoFit/>
            </a:bodyPr>
            <a:lstStyle/>
            <a:p>
              <a:pPr marL="285750" indent="-285750">
                <a:buFont typeface="Arial" panose="020B0604020202020204" pitchFamily="34" charset="0"/>
                <a:buChar char="•"/>
              </a:pPr>
              <a:r>
                <a:rPr lang="en-US" dirty="0" err="1"/>
                <a:t>Comunitatea</a:t>
              </a:r>
              <a:r>
                <a:rPr lang="en-US" dirty="0"/>
                <a:t> </a:t>
              </a:r>
              <a:r>
                <a:rPr lang="en-US" dirty="0" err="1"/>
                <a:t>este</a:t>
              </a:r>
              <a:r>
                <a:rPr lang="en-US" dirty="0"/>
                <a:t> </a:t>
              </a:r>
              <a:r>
                <a:rPr lang="en-US" dirty="0" err="1"/>
                <a:t>deschisa</a:t>
              </a:r>
              <a:r>
                <a:rPr lang="en-US" dirty="0"/>
                <a:t> </a:t>
              </a:r>
              <a:r>
                <a:rPr lang="en-US" dirty="0" err="1"/>
                <a:t>oricarui</a:t>
              </a:r>
              <a:r>
                <a:rPr lang="en-US" dirty="0"/>
                <a:t> </a:t>
              </a:r>
              <a:r>
                <a:rPr lang="en-US" dirty="0" err="1"/>
                <a:t>fermier</a:t>
              </a:r>
              <a:r>
                <a:rPr lang="en-US" dirty="0"/>
                <a:t> </a:t>
              </a:r>
              <a:r>
                <a:rPr lang="en-US" dirty="0" err="1"/>
                <a:t>activ</a:t>
              </a:r>
              <a:r>
                <a:rPr lang="en-US" dirty="0"/>
                <a:t> </a:t>
              </a:r>
              <a:r>
                <a:rPr lang="en-US" dirty="0" err="1"/>
                <a:t>sau</a:t>
              </a:r>
              <a:r>
                <a:rPr lang="en-US" dirty="0"/>
                <a:t> in curs de </a:t>
              </a:r>
              <a:r>
                <a:rPr lang="en-US" dirty="0" err="1"/>
                <a:t>dezvoltare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 </a:t>
              </a:r>
              <a:r>
                <a:rPr lang="en-US" dirty="0" err="1"/>
                <a:t>conteaza</a:t>
              </a:r>
              <a:r>
                <a:rPr lang="en-US" dirty="0"/>
                <a:t> </a:t>
              </a:r>
              <a:r>
                <a:rPr lang="en-US" dirty="0" err="1"/>
                <a:t>dimensiunea</a:t>
              </a:r>
              <a:r>
                <a:rPr lang="en-US" dirty="0"/>
                <a:t> </a:t>
              </a:r>
              <a:r>
                <a:rPr lang="en-US" dirty="0" err="1"/>
                <a:t>fermei</a:t>
              </a:r>
              <a:r>
                <a:rPr lang="en-US" dirty="0"/>
                <a:t>, ci </a:t>
              </a:r>
              <a:r>
                <a:rPr lang="en-US" dirty="0" err="1"/>
                <a:t>dorinta</a:t>
              </a:r>
              <a:r>
                <a:rPr lang="en-US" dirty="0"/>
                <a:t> de </a:t>
              </a:r>
              <a:r>
                <a:rPr lang="en-US" dirty="0" err="1"/>
                <a:t>evolutie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Sunt </a:t>
              </a:r>
              <a:r>
                <a:rPr lang="en-US" dirty="0" err="1"/>
                <a:t>bineveniti</a:t>
              </a:r>
              <a:r>
                <a:rPr lang="en-US" dirty="0"/>
                <a:t> </a:t>
              </a:r>
              <a:r>
                <a:rPr lang="en-US" dirty="0" err="1"/>
                <a:t>antreprenorii</a:t>
              </a:r>
              <a:r>
                <a:rPr lang="en-US" dirty="0"/>
                <a:t> care </a:t>
              </a:r>
              <a:r>
                <a:rPr lang="en-US" dirty="0" err="1"/>
                <a:t>vor</a:t>
              </a:r>
              <a:r>
                <a:rPr lang="en-US" dirty="0"/>
                <a:t> </a:t>
              </a:r>
              <a:r>
                <a:rPr lang="en-US" dirty="0" err="1"/>
                <a:t>sa</a:t>
              </a:r>
              <a:r>
                <a:rPr lang="en-US" dirty="0"/>
                <a:t> </a:t>
              </a:r>
              <a:r>
                <a:rPr lang="en-US" dirty="0" err="1"/>
                <a:t>construiasca</a:t>
              </a:r>
              <a:r>
                <a:rPr lang="en-US" dirty="0"/>
                <a:t> </a:t>
              </a:r>
              <a:r>
                <a:rPr lang="en-US" dirty="0" err="1"/>
                <a:t>sustenabil</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Conteaza</a:t>
              </a:r>
              <a:r>
                <a:rPr lang="en-US" dirty="0"/>
                <a:t> </a:t>
              </a:r>
              <a:r>
                <a:rPr lang="en-US" dirty="0" err="1"/>
                <a:t>implicarea</a:t>
              </a:r>
              <a:r>
                <a:rPr lang="en-US" dirty="0"/>
                <a:t>, nu </a:t>
              </a:r>
              <a:r>
                <a:rPr lang="en-US" dirty="0" err="1"/>
                <a:t>nivelul</a:t>
              </a:r>
              <a:r>
                <a:rPr lang="en-US" dirty="0"/>
                <a:t> de </a:t>
              </a:r>
              <a:r>
                <a:rPr lang="en-US" dirty="0" err="1"/>
                <a:t>experienta</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it-IT" dirty="0"/>
                <a:t>Impartasesc valorile si principiile comunitatii</a:t>
              </a:r>
              <a:endParaRPr lang="en-US" dirty="0"/>
            </a:p>
          </p:txBody>
        </p:sp>
        <p:sp>
          <p:nvSpPr>
            <p:cNvPr id="15" name="TextBox 14">
              <a:extLst>
                <a:ext uri="{FF2B5EF4-FFF2-40B4-BE49-F238E27FC236}">
                  <a16:creationId xmlns:a16="http://schemas.microsoft.com/office/drawing/2014/main" id="{532F2A4D-40D6-1685-D5BD-FC3158CAFA46}"/>
                </a:ext>
              </a:extLst>
            </p:cNvPr>
            <p:cNvSpPr txBox="1"/>
            <p:nvPr/>
          </p:nvSpPr>
          <p:spPr>
            <a:xfrm>
              <a:off x="6277159" y="2761205"/>
              <a:ext cx="4813540" cy="224180"/>
            </a:xfrm>
            <a:prstGeom prst="rect">
              <a:avLst/>
            </a:prstGeom>
            <a:noFill/>
          </p:spPr>
          <p:txBody>
            <a:bodyPr wrap="square">
              <a:spAutoFit/>
            </a:bodyPr>
            <a:lstStyle/>
            <a:p>
              <a:r>
                <a:rPr lang="en-US" sz="3200" b="1" i="0" dirty="0" err="1">
                  <a:solidFill>
                    <a:srgbClr val="1F3D2B"/>
                  </a:solidFill>
                  <a:effectLst/>
                  <a:latin typeface="Montserrat" panose="00000500000000000000" pitchFamily="2" charset="0"/>
                </a:rPr>
                <a:t>Profilul</a:t>
              </a:r>
              <a:r>
                <a:rPr lang="en-US" sz="3200" b="1" i="0" dirty="0">
                  <a:solidFill>
                    <a:srgbClr val="1F3D2B"/>
                  </a:solidFill>
                  <a:effectLst/>
                  <a:latin typeface="Montserrat" panose="00000500000000000000" pitchFamily="2" charset="0"/>
                </a:rPr>
                <a:t> </a:t>
              </a:r>
              <a:r>
                <a:rPr lang="en-US" sz="3200" b="1" i="0" dirty="0" err="1">
                  <a:solidFill>
                    <a:srgbClr val="1F3D2B"/>
                  </a:solidFill>
                  <a:effectLst/>
                  <a:latin typeface="Montserrat" panose="00000500000000000000" pitchFamily="2" charset="0"/>
                </a:rPr>
                <a:t>celor</a:t>
              </a:r>
              <a:r>
                <a:rPr lang="en-US" sz="3200" b="1" i="0" dirty="0">
                  <a:solidFill>
                    <a:srgbClr val="1F3D2B"/>
                  </a:solidFill>
                  <a:effectLst/>
                  <a:latin typeface="Montserrat" panose="00000500000000000000" pitchFamily="2" charset="0"/>
                </a:rPr>
                <a:t> care se pot </a:t>
              </a:r>
              <a:r>
                <a:rPr lang="en-US" sz="3200" b="1" i="0" dirty="0" err="1">
                  <a:solidFill>
                    <a:srgbClr val="1F3D2B"/>
                  </a:solidFill>
                  <a:effectLst/>
                  <a:latin typeface="Montserrat" panose="00000500000000000000" pitchFamily="2" charset="0"/>
                </a:rPr>
                <a:t>alatura</a:t>
              </a:r>
              <a:endParaRPr lang="en-US" sz="3200" b="1" dirty="0">
                <a:solidFill>
                  <a:srgbClr val="1F3D2B"/>
                </a:solidFill>
                <a:latin typeface="Montserrat" panose="00000500000000000000" pitchFamily="2" charset="0"/>
              </a:endParaRPr>
            </a:p>
          </p:txBody>
        </p:sp>
      </p:grpSp>
      <p:pic>
        <p:nvPicPr>
          <p:cNvPr id="30" name="Picture 29">
            <a:extLst>
              <a:ext uri="{FF2B5EF4-FFF2-40B4-BE49-F238E27FC236}">
                <a16:creationId xmlns:a16="http://schemas.microsoft.com/office/drawing/2014/main" id="{474534A6-1ECE-7D6D-B503-11E1F80B61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927" y="1690687"/>
            <a:ext cx="3117757" cy="3874670"/>
          </a:xfrm>
          <a:custGeom>
            <a:avLst/>
            <a:gdLst>
              <a:gd name="connsiteX0" fmla="*/ 475912 w 2855414"/>
              <a:gd name="connsiteY0" fmla="*/ 0 h 3515878"/>
              <a:gd name="connsiteX1" fmla="*/ 2379502 w 2855414"/>
              <a:gd name="connsiteY1" fmla="*/ 0 h 3515878"/>
              <a:gd name="connsiteX2" fmla="*/ 2855414 w 2855414"/>
              <a:gd name="connsiteY2" fmla="*/ 475912 h 3515878"/>
              <a:gd name="connsiteX3" fmla="*/ 2855414 w 2855414"/>
              <a:gd name="connsiteY3" fmla="*/ 3039966 h 3515878"/>
              <a:gd name="connsiteX4" fmla="*/ 2379502 w 2855414"/>
              <a:gd name="connsiteY4" fmla="*/ 3515878 h 3515878"/>
              <a:gd name="connsiteX5" fmla="*/ 475912 w 2855414"/>
              <a:gd name="connsiteY5" fmla="*/ 3515878 h 3515878"/>
              <a:gd name="connsiteX6" fmla="*/ 0 w 2855414"/>
              <a:gd name="connsiteY6" fmla="*/ 3039966 h 3515878"/>
              <a:gd name="connsiteX7" fmla="*/ 0 w 2855414"/>
              <a:gd name="connsiteY7" fmla="*/ 475912 h 3515878"/>
              <a:gd name="connsiteX8" fmla="*/ 475912 w 2855414"/>
              <a:gd name="connsiteY8" fmla="*/ 0 h 35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414" h="3515878">
                <a:moveTo>
                  <a:pt x="475912" y="0"/>
                </a:moveTo>
                <a:lnTo>
                  <a:pt x="2379502" y="0"/>
                </a:lnTo>
                <a:cubicBezTo>
                  <a:pt x="2642341" y="0"/>
                  <a:pt x="2855414" y="213073"/>
                  <a:pt x="2855414" y="475912"/>
                </a:cubicBezTo>
                <a:lnTo>
                  <a:pt x="2855414" y="3039966"/>
                </a:lnTo>
                <a:cubicBezTo>
                  <a:pt x="2855414" y="3302805"/>
                  <a:pt x="2642341" y="3515878"/>
                  <a:pt x="2379502" y="3515878"/>
                </a:cubicBezTo>
                <a:lnTo>
                  <a:pt x="475912" y="3515878"/>
                </a:lnTo>
                <a:cubicBezTo>
                  <a:pt x="213073" y="3515878"/>
                  <a:pt x="0" y="3302805"/>
                  <a:pt x="0" y="3039966"/>
                </a:cubicBezTo>
                <a:lnTo>
                  <a:pt x="0" y="475912"/>
                </a:lnTo>
                <a:cubicBezTo>
                  <a:pt x="0" y="213073"/>
                  <a:pt x="213073" y="0"/>
                  <a:pt x="475912" y="0"/>
                </a:cubicBezTo>
                <a:close/>
              </a:path>
            </a:pathLst>
          </a:custGeom>
          <a:ln>
            <a:noFill/>
          </a:ln>
        </p:spPr>
      </p:pic>
      <p:sp>
        <p:nvSpPr>
          <p:cNvPr id="39" name="Flowchart: Connector 38">
            <a:extLst>
              <a:ext uri="{FF2B5EF4-FFF2-40B4-BE49-F238E27FC236}">
                <a16:creationId xmlns:a16="http://schemas.microsoft.com/office/drawing/2014/main" id="{A401D153-2F21-EA80-B3B0-2C1E69E2ABC2}"/>
              </a:ext>
            </a:extLst>
          </p:cNvPr>
          <p:cNvSpPr/>
          <p:nvPr/>
        </p:nvSpPr>
        <p:spPr>
          <a:xfrm rot="4028150" flipH="1">
            <a:off x="10535044" y="5778970"/>
            <a:ext cx="1378247" cy="1378247"/>
          </a:xfrm>
          <a:prstGeom prst="flowChartConnector">
            <a:avLst/>
          </a:prstGeom>
          <a:solidFill>
            <a:schemeClr val="bg2">
              <a:lumMod val="75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latin typeface="Montserrat" panose="00000500000000000000" pitchFamily="2" charset="0"/>
            </a:endParaRPr>
          </a:p>
        </p:txBody>
      </p:sp>
      <p:sp>
        <p:nvSpPr>
          <p:cNvPr id="40" name="Flowchart: Connector 39">
            <a:extLst>
              <a:ext uri="{FF2B5EF4-FFF2-40B4-BE49-F238E27FC236}">
                <a16:creationId xmlns:a16="http://schemas.microsoft.com/office/drawing/2014/main" id="{DF8D60B9-160A-2D58-733C-01C572853B18}"/>
              </a:ext>
            </a:extLst>
          </p:cNvPr>
          <p:cNvSpPr/>
          <p:nvPr/>
        </p:nvSpPr>
        <p:spPr>
          <a:xfrm rot="4028150" flipH="1">
            <a:off x="11282836" y="5528305"/>
            <a:ext cx="813678" cy="813678"/>
          </a:xfrm>
          <a:prstGeom prst="flowChartConnector">
            <a:avLst/>
          </a:prstGeom>
          <a:solidFill>
            <a:schemeClr val="bg2">
              <a:lumMod val="75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latin typeface="Montserrat" panose="00000500000000000000" pitchFamily="2" charset="0"/>
            </a:endParaRPr>
          </a:p>
        </p:txBody>
      </p:sp>
      <p:sp>
        <p:nvSpPr>
          <p:cNvPr id="2" name="Title 1">
            <a:extLst>
              <a:ext uri="{FF2B5EF4-FFF2-40B4-BE49-F238E27FC236}">
                <a16:creationId xmlns:a16="http://schemas.microsoft.com/office/drawing/2014/main" id="{4596F234-5402-228E-B72A-C8AF59F7499E}"/>
              </a:ext>
            </a:extLst>
          </p:cNvPr>
          <p:cNvSpPr>
            <a:spLocks noGrp="1"/>
          </p:cNvSpPr>
          <p:nvPr>
            <p:ph type="title"/>
          </p:nvPr>
        </p:nvSpPr>
        <p:spPr>
          <a:xfrm>
            <a:off x="482648" y="579023"/>
            <a:ext cx="10515600" cy="742331"/>
          </a:xfrm>
        </p:spPr>
        <p:txBody>
          <a:bodyPr/>
          <a:lstStyle/>
          <a:p>
            <a:r>
              <a:rPr lang="en-US" b="1" dirty="0">
                <a:solidFill>
                  <a:schemeClr val="accent2">
                    <a:lumMod val="50000"/>
                  </a:schemeClr>
                </a:solidFill>
              </a:rPr>
              <a:t>CINE POATE SA FIE MEMBRU?</a:t>
            </a:r>
          </a:p>
        </p:txBody>
      </p:sp>
      <p:grpSp>
        <p:nvGrpSpPr>
          <p:cNvPr id="7" name="Group 6">
            <a:extLst>
              <a:ext uri="{FF2B5EF4-FFF2-40B4-BE49-F238E27FC236}">
                <a16:creationId xmlns:a16="http://schemas.microsoft.com/office/drawing/2014/main" id="{A91B7968-D90E-F24B-69BE-4CC24737223C}"/>
              </a:ext>
            </a:extLst>
          </p:cNvPr>
          <p:cNvGrpSpPr/>
          <p:nvPr/>
        </p:nvGrpSpPr>
        <p:grpSpPr>
          <a:xfrm>
            <a:off x="65097" y="5934688"/>
            <a:ext cx="1596999" cy="923312"/>
            <a:chOff x="65097" y="5934688"/>
            <a:chExt cx="1596999" cy="923312"/>
          </a:xfrm>
        </p:grpSpPr>
        <p:sp>
          <p:nvSpPr>
            <p:cNvPr id="8" name="TextBox 7">
              <a:extLst>
                <a:ext uri="{FF2B5EF4-FFF2-40B4-BE49-F238E27FC236}">
                  <a16:creationId xmlns:a16="http://schemas.microsoft.com/office/drawing/2014/main" id="{9DF67AA7-9B9D-8465-DD78-2A766AC9DA18}"/>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9" name="Picture 8">
              <a:extLst>
                <a:ext uri="{FF2B5EF4-FFF2-40B4-BE49-F238E27FC236}">
                  <a16:creationId xmlns:a16="http://schemas.microsoft.com/office/drawing/2014/main" id="{AC865B97-FBDE-5B5B-5029-370430AF5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Tree>
    <p:extLst>
      <p:ext uri="{BB962C8B-B14F-4D97-AF65-F5344CB8AC3E}">
        <p14:creationId xmlns:p14="http://schemas.microsoft.com/office/powerpoint/2010/main" val="3875878444"/>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3B19-A3D9-47A1-6130-BA2D09EC6FF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8A278DD-9754-4EE2-E263-20F4F33CE8E6}"/>
              </a:ext>
            </a:extLst>
          </p:cNvPr>
          <p:cNvSpPr txBox="1">
            <a:spLocks/>
          </p:cNvSpPr>
          <p:nvPr/>
        </p:nvSpPr>
        <p:spPr>
          <a:xfrm>
            <a:off x="0" y="365125"/>
            <a:ext cx="12192000" cy="20245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a:lstStyle>
          <a:p>
            <a:pPr algn="ctr">
              <a:spcBef>
                <a:spcPts val="600"/>
              </a:spcBef>
            </a:pPr>
            <a:r>
              <a:rPr lang="en-US" b="1" dirty="0">
                <a:solidFill>
                  <a:srgbClr val="1F3D2B"/>
                </a:solidFill>
              </a:rPr>
              <a:t>PLANUL COMUNITATII</a:t>
            </a:r>
          </a:p>
          <a:p>
            <a:pPr algn="ctr">
              <a:spcBef>
                <a:spcPts val="600"/>
              </a:spcBef>
            </a:pPr>
            <a:r>
              <a:rPr lang="en-US" b="1" dirty="0">
                <a:solidFill>
                  <a:srgbClr val="1F3D2B"/>
                </a:solidFill>
              </a:rPr>
              <a:t>Ce </a:t>
            </a:r>
            <a:r>
              <a:rPr lang="en-US" b="1" dirty="0" err="1">
                <a:solidFill>
                  <a:srgbClr val="1F3D2B"/>
                </a:solidFill>
              </a:rPr>
              <a:t>urmarim</a:t>
            </a:r>
            <a:r>
              <a:rPr lang="en-US" b="1" dirty="0">
                <a:solidFill>
                  <a:srgbClr val="1F3D2B"/>
                </a:solidFill>
              </a:rPr>
              <a:t> pe termen </a:t>
            </a:r>
            <a:r>
              <a:rPr lang="en-US" b="1" dirty="0" err="1">
                <a:solidFill>
                  <a:srgbClr val="1F3D2B"/>
                </a:solidFill>
              </a:rPr>
              <a:t>mediu</a:t>
            </a:r>
            <a:r>
              <a:rPr lang="en-US" b="1" dirty="0">
                <a:solidFill>
                  <a:srgbClr val="1F3D2B"/>
                </a:solidFill>
              </a:rPr>
              <a:t> s</a:t>
            </a:r>
            <a:r>
              <a:rPr lang="en-US" b="1">
                <a:solidFill>
                  <a:srgbClr val="1F3D2B"/>
                </a:solidFill>
              </a:rPr>
              <a:t>i</a:t>
            </a:r>
            <a:r>
              <a:rPr lang="en-US" b="1" dirty="0">
                <a:solidFill>
                  <a:srgbClr val="1F3D2B"/>
                </a:solidFill>
              </a:rPr>
              <a:t> lung</a:t>
            </a:r>
            <a:endParaRPr lang="en-US" dirty="0">
              <a:solidFill>
                <a:srgbClr val="1F3D2B"/>
              </a:solidFill>
            </a:endParaRPr>
          </a:p>
        </p:txBody>
      </p:sp>
      <p:grpSp>
        <p:nvGrpSpPr>
          <p:cNvPr id="8" name="Group 7">
            <a:extLst>
              <a:ext uri="{FF2B5EF4-FFF2-40B4-BE49-F238E27FC236}">
                <a16:creationId xmlns:a16="http://schemas.microsoft.com/office/drawing/2014/main" id="{72D4B776-1BB3-F9F7-2A53-1A96EFF6CEF2}"/>
              </a:ext>
            </a:extLst>
          </p:cNvPr>
          <p:cNvGrpSpPr/>
          <p:nvPr/>
        </p:nvGrpSpPr>
        <p:grpSpPr>
          <a:xfrm>
            <a:off x="132822" y="2594057"/>
            <a:ext cx="3914118" cy="3136221"/>
            <a:chOff x="-147885" y="1807030"/>
            <a:chExt cx="4358054" cy="3136221"/>
          </a:xfrm>
        </p:grpSpPr>
        <p:sp>
          <p:nvSpPr>
            <p:cNvPr id="20" name="TextBox 19">
              <a:extLst>
                <a:ext uri="{FF2B5EF4-FFF2-40B4-BE49-F238E27FC236}">
                  <a16:creationId xmlns:a16="http://schemas.microsoft.com/office/drawing/2014/main" id="{2743813D-2CAE-DE84-CFE1-D1ACCFC1CDE1}"/>
                </a:ext>
              </a:extLst>
            </p:cNvPr>
            <p:cNvSpPr txBox="1"/>
            <p:nvPr/>
          </p:nvSpPr>
          <p:spPr>
            <a:xfrm>
              <a:off x="0" y="1807030"/>
              <a:ext cx="4082901" cy="1077218"/>
            </a:xfrm>
            <a:prstGeom prst="rect">
              <a:avLst/>
            </a:prstGeom>
            <a:noFill/>
          </p:spPr>
          <p:txBody>
            <a:bodyPr wrap="square">
              <a:spAutoFit/>
            </a:bodyPr>
            <a:lstStyle/>
            <a:p>
              <a:pPr algn="ctr"/>
              <a:r>
                <a:rPr lang="en-US" sz="3200" b="1" dirty="0">
                  <a:solidFill>
                    <a:srgbClr val="1F3D2B"/>
                  </a:solidFill>
                </a:rPr>
                <a:t>CONSOLIDAREA MEMBRILOR</a:t>
              </a:r>
            </a:p>
          </p:txBody>
        </p:sp>
        <p:sp>
          <p:nvSpPr>
            <p:cNvPr id="6" name="Rectangle 2">
              <a:extLst>
                <a:ext uri="{FF2B5EF4-FFF2-40B4-BE49-F238E27FC236}">
                  <a16:creationId xmlns:a16="http://schemas.microsoft.com/office/drawing/2014/main" id="{D8F5CD2D-A3D6-14C6-A8ED-B94DACAA8F68}"/>
                </a:ext>
              </a:extLst>
            </p:cNvPr>
            <p:cNvSpPr>
              <a:spLocks noChangeArrowheads="1"/>
            </p:cNvSpPr>
            <p:nvPr/>
          </p:nvSpPr>
          <p:spPr bwMode="auto">
            <a:xfrm>
              <a:off x="-147885" y="3465923"/>
              <a:ext cx="435805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Cresterea</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numarului</a:t>
              </a:r>
              <a:r>
                <a:rPr kumimoji="0" lang="en-US" altLang="en-US" sz="1800" b="0" i="0" u="none" strike="noStrike" cap="none" normalizeH="0" baseline="0" dirty="0">
                  <a:ln>
                    <a:noFill/>
                  </a:ln>
                  <a:solidFill>
                    <a:srgbClr val="1F3D2B"/>
                  </a:solidFill>
                  <a:effectLst/>
                  <a:latin typeface="Arial" panose="020B0604020202020204" pitchFamily="34" charset="0"/>
                </a:rPr>
                <a:t> de </a:t>
              </a:r>
              <a:r>
                <a:rPr kumimoji="0" lang="en-US" altLang="en-US" sz="1800" b="0" i="0" u="none" strike="noStrike" cap="none" normalizeH="0" baseline="0" dirty="0" err="1">
                  <a:ln>
                    <a:noFill/>
                  </a:ln>
                  <a:solidFill>
                    <a:srgbClr val="1F3D2B"/>
                  </a:solidFill>
                  <a:effectLst/>
                  <a:latin typeface="Arial" panose="020B0604020202020204" pitchFamily="34" charset="0"/>
                </a:rPr>
                <a:t>membri</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activi</a:t>
              </a:r>
              <a:endParaRPr kumimoji="0" lang="en-US" altLang="en-US" sz="1800" b="0" i="0" u="none" strike="noStrike" cap="none" normalizeH="0" baseline="0" dirty="0">
                <a:ln>
                  <a:noFill/>
                </a:ln>
                <a:solidFill>
                  <a:srgbClr val="1F3D2B"/>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Structura</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regionala</a:t>
              </a:r>
              <a:r>
                <a:rPr kumimoji="0" lang="en-US" altLang="en-US" sz="1800" b="0" i="0" u="none" strike="noStrike" cap="none" normalizeH="0" baseline="0" dirty="0">
                  <a:ln>
                    <a:noFill/>
                  </a:ln>
                  <a:solidFill>
                    <a:srgbClr val="1F3D2B"/>
                  </a:solidFill>
                  <a:effectLst/>
                  <a:latin typeface="Arial" panose="020B0604020202020204" pitchFamily="34" charset="0"/>
                </a:rPr>
                <a:t> CATA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Mentorat</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aplicat</a:t>
              </a:r>
              <a:r>
                <a:rPr kumimoji="0" lang="en-US" altLang="en-US" sz="1800" b="0" i="0" u="none" strike="noStrike" cap="none" normalizeH="0" baseline="0" dirty="0">
                  <a:ln>
                    <a:noFill/>
                  </a:ln>
                  <a:solidFill>
                    <a:srgbClr val="1F3D2B"/>
                  </a:solidFill>
                  <a:effectLst/>
                  <a:latin typeface="Arial" panose="020B0604020202020204" pitchFamily="34" charset="0"/>
                </a:rPr>
                <a:t> pe </a:t>
              </a:r>
              <a:r>
                <a:rPr kumimoji="0" lang="en-US" altLang="en-US" sz="1800" b="0" i="0" u="none" strike="noStrike" cap="none" normalizeH="0" baseline="0" dirty="0" err="1">
                  <a:ln>
                    <a:noFill/>
                  </a:ln>
                  <a:solidFill>
                    <a:srgbClr val="1F3D2B"/>
                  </a:solidFill>
                  <a:effectLst/>
                  <a:latin typeface="Arial" panose="020B0604020202020204" pitchFamily="34" charset="0"/>
                </a:rPr>
                <a:t>ferme</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reale</a:t>
              </a:r>
              <a:endParaRPr lang="en-US" altLang="en-US" dirty="0">
                <a:solidFill>
                  <a:srgbClr val="1F3D2B"/>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Acces</a:t>
              </a:r>
              <a:r>
                <a:rPr kumimoji="0" lang="en-US" altLang="en-US" sz="1800" b="0" i="0" u="none" strike="noStrike" cap="none" normalizeH="0" baseline="0" dirty="0">
                  <a:ln>
                    <a:noFill/>
                  </a:ln>
                  <a:solidFill>
                    <a:srgbClr val="1F3D2B"/>
                  </a:solidFill>
                  <a:effectLst/>
                  <a:latin typeface="Arial" panose="020B0604020202020204" pitchFamily="34" charset="0"/>
                </a:rPr>
                <a:t> la </a:t>
              </a:r>
              <a:r>
                <a:rPr kumimoji="0" lang="en-US" altLang="en-US" sz="1800" b="0" i="0" u="none" strike="noStrike" cap="none" normalizeH="0" baseline="0">
                  <a:ln>
                    <a:noFill/>
                  </a:ln>
                  <a:solidFill>
                    <a:srgbClr val="1F3D2B"/>
                  </a:solidFill>
                  <a:effectLst/>
                  <a:latin typeface="Arial" panose="020B0604020202020204" pitchFamily="34" charset="0"/>
                </a:rPr>
                <a:t>parteneriate</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comerciale</a:t>
              </a:r>
              <a:endParaRPr kumimoji="0" lang="en-US" altLang="en-US" sz="1800" b="0" i="0" u="none" strike="noStrike" cap="none" normalizeH="0" baseline="0" dirty="0">
                <a:ln>
                  <a:noFill/>
                </a:ln>
                <a:solidFill>
                  <a:srgbClr val="1F3D2B"/>
                </a:solidFill>
                <a:effectLst/>
                <a:latin typeface="Arial" panose="020B0604020202020204" pitchFamily="34" charset="0"/>
              </a:endParaRPr>
            </a:p>
          </p:txBody>
        </p:sp>
      </p:grpSp>
      <p:grpSp>
        <p:nvGrpSpPr>
          <p:cNvPr id="17" name="Group 16">
            <a:extLst>
              <a:ext uri="{FF2B5EF4-FFF2-40B4-BE49-F238E27FC236}">
                <a16:creationId xmlns:a16="http://schemas.microsoft.com/office/drawing/2014/main" id="{7CFA11C7-0097-0BE2-505F-E639454DD06D}"/>
              </a:ext>
            </a:extLst>
          </p:cNvPr>
          <p:cNvGrpSpPr/>
          <p:nvPr/>
        </p:nvGrpSpPr>
        <p:grpSpPr>
          <a:xfrm>
            <a:off x="8259363" y="2594057"/>
            <a:ext cx="3666994" cy="3184483"/>
            <a:chOff x="8169026" y="2249396"/>
            <a:chExt cx="4022974" cy="3184483"/>
          </a:xfrm>
        </p:grpSpPr>
        <p:sp>
          <p:nvSpPr>
            <p:cNvPr id="12" name="TextBox 11">
              <a:extLst>
                <a:ext uri="{FF2B5EF4-FFF2-40B4-BE49-F238E27FC236}">
                  <a16:creationId xmlns:a16="http://schemas.microsoft.com/office/drawing/2014/main" id="{EAB1CA7E-84E4-B37B-A80E-516CA5D7E327}"/>
                </a:ext>
              </a:extLst>
            </p:cNvPr>
            <p:cNvSpPr txBox="1"/>
            <p:nvPr/>
          </p:nvSpPr>
          <p:spPr>
            <a:xfrm>
              <a:off x="8169026" y="2249396"/>
              <a:ext cx="4022974" cy="1077218"/>
            </a:xfrm>
            <a:prstGeom prst="rect">
              <a:avLst/>
            </a:prstGeom>
            <a:noFill/>
          </p:spPr>
          <p:txBody>
            <a:bodyPr wrap="square">
              <a:spAutoFit/>
            </a:bodyPr>
            <a:lstStyle/>
            <a:p>
              <a:pPr algn="ctr"/>
              <a:r>
                <a:rPr lang="en-US" sz="3200" b="1" dirty="0">
                  <a:solidFill>
                    <a:srgbClr val="1F3D2B"/>
                  </a:solidFill>
                </a:rPr>
                <a:t>EXTINDERE SI INFLUENTA</a:t>
              </a:r>
              <a:endParaRPr lang="en-US" sz="3200" b="1" dirty="0">
                <a:solidFill>
                  <a:srgbClr val="1F3D2B"/>
                </a:solidFill>
                <a:latin typeface="Montserrat" panose="00000500000000000000" pitchFamily="2" charset="0"/>
              </a:endParaRPr>
            </a:p>
          </p:txBody>
        </p:sp>
        <p:sp>
          <p:nvSpPr>
            <p:cNvPr id="13" name="Rectangle 3">
              <a:extLst>
                <a:ext uri="{FF2B5EF4-FFF2-40B4-BE49-F238E27FC236}">
                  <a16:creationId xmlns:a16="http://schemas.microsoft.com/office/drawing/2014/main" id="{8781CC76-9EF9-10A2-16F6-EAC3AD182E6D}"/>
                </a:ext>
              </a:extLst>
            </p:cNvPr>
            <p:cNvSpPr>
              <a:spLocks noChangeArrowheads="1"/>
            </p:cNvSpPr>
            <p:nvPr/>
          </p:nvSpPr>
          <p:spPr bwMode="auto">
            <a:xfrm rot="10800000" flipV="1">
              <a:off x="8169026" y="3679553"/>
              <a:ext cx="391411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Programe</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nationale</a:t>
              </a:r>
              <a:r>
                <a:rPr kumimoji="0" lang="en-US" altLang="en-US" sz="1800" b="0" i="0" u="none" strike="noStrike" cap="none" normalizeH="0" baseline="0" dirty="0">
                  <a:ln>
                    <a:noFill/>
                  </a:ln>
                  <a:solidFill>
                    <a:srgbClr val="1F3D2B"/>
                  </a:solidFill>
                  <a:effectLst/>
                  <a:latin typeface="Arial" panose="020B0604020202020204" pitchFamily="34" charset="0"/>
                </a:rPr>
                <a:t> dedicate </a:t>
              </a:r>
              <a:r>
                <a:rPr kumimoji="0" lang="en-US" altLang="en-US" sz="1800" b="0" i="0" u="none" strike="noStrike" cap="none" normalizeH="0" baseline="0" dirty="0" err="1">
                  <a:ln>
                    <a:noFill/>
                  </a:ln>
                  <a:solidFill>
                    <a:srgbClr val="1F3D2B"/>
                  </a:solidFill>
                  <a:effectLst/>
                  <a:latin typeface="Arial" panose="020B0604020202020204" pitchFamily="34" charset="0"/>
                </a:rPr>
                <a:t>membrilor</a:t>
              </a:r>
              <a:endParaRPr lang="en-US" altLang="en-US" dirty="0">
                <a:solidFill>
                  <a:srgbClr val="1F3D2B"/>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Evenimente</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anuale</a:t>
              </a:r>
              <a:r>
                <a:rPr kumimoji="0" lang="en-US" altLang="en-US" sz="1800" b="0" i="0" u="none" strike="noStrike" cap="none" normalizeH="0" baseline="0" dirty="0">
                  <a:ln>
                    <a:noFill/>
                  </a:ln>
                  <a:solidFill>
                    <a:srgbClr val="1F3D2B"/>
                  </a:solidFill>
                  <a:effectLst/>
                  <a:latin typeface="Arial" panose="020B0604020202020204" pitchFamily="34" charset="0"/>
                </a:rPr>
                <a:t> cu </a:t>
              </a:r>
              <a:r>
                <a:rPr kumimoji="0" lang="en-US" altLang="en-US" sz="1800" b="0" i="0" u="none" strike="noStrike" cap="none" normalizeH="0" baseline="0" dirty="0" err="1">
                  <a:ln>
                    <a:noFill/>
                  </a:ln>
                  <a:solidFill>
                    <a:srgbClr val="1F3D2B"/>
                  </a:solidFill>
                  <a:effectLst/>
                  <a:latin typeface="Arial" panose="020B0604020202020204" pitchFamily="34" charset="0"/>
                </a:rPr>
                <a:t>relevanta</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reala</a:t>
              </a:r>
              <a:endParaRPr lang="en-US" altLang="en-US" dirty="0">
                <a:solidFill>
                  <a:srgbClr val="1F3D2B"/>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Reprezentare</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institutionala</a:t>
              </a:r>
              <a:endParaRPr lang="en-US" altLang="en-US" dirty="0">
                <a:solidFill>
                  <a:srgbClr val="1F3D2B"/>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rgbClr val="1F3D2B"/>
                  </a:solidFill>
                  <a:effectLst/>
                  <a:latin typeface="Arial" panose="020B0604020202020204" pitchFamily="34" charset="0"/>
                </a:rPr>
                <a:t>Acces</a:t>
              </a:r>
              <a:r>
                <a:rPr kumimoji="0" lang="en-US" altLang="en-US" sz="1800" b="0" i="0" u="none" strike="noStrike" cap="none" normalizeH="0" baseline="0" dirty="0">
                  <a:ln>
                    <a:noFill/>
                  </a:ln>
                  <a:solidFill>
                    <a:srgbClr val="1F3D2B"/>
                  </a:solidFill>
                  <a:effectLst/>
                  <a:latin typeface="Arial" panose="020B0604020202020204" pitchFamily="34" charset="0"/>
                </a:rPr>
                <a:t> la </a:t>
              </a:r>
              <a:r>
                <a:rPr kumimoji="0" lang="en-US" altLang="en-US" sz="1800" b="0" i="0" u="none" strike="noStrike" cap="none" normalizeH="0" baseline="0" dirty="0" err="1">
                  <a:ln>
                    <a:noFill/>
                  </a:ln>
                  <a:solidFill>
                    <a:srgbClr val="1F3D2B"/>
                  </a:solidFill>
                  <a:effectLst/>
                  <a:latin typeface="Arial" panose="020B0604020202020204" pitchFamily="34" charset="0"/>
                </a:rPr>
                <a:t>tehnologie</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si</a:t>
              </a:r>
              <a:r>
                <a:rPr kumimoji="0" lang="en-US" altLang="en-US" sz="1800" b="0" i="0" u="none" strike="noStrike" cap="none" normalizeH="0" baseline="0" dirty="0">
                  <a:ln>
                    <a:noFill/>
                  </a:ln>
                  <a:solidFill>
                    <a:srgbClr val="1F3D2B"/>
                  </a:solidFill>
                  <a:effectLst/>
                  <a:latin typeface="Arial" panose="020B0604020202020204" pitchFamily="34" charset="0"/>
                </a:rPr>
                <a:t> </a:t>
              </a:r>
              <a:r>
                <a:rPr kumimoji="0" lang="en-US" altLang="en-US" sz="1800" b="0" i="0" u="none" strike="noStrike" cap="none" normalizeH="0" baseline="0" dirty="0" err="1">
                  <a:ln>
                    <a:noFill/>
                  </a:ln>
                  <a:solidFill>
                    <a:srgbClr val="1F3D2B"/>
                  </a:solidFill>
                  <a:effectLst/>
                  <a:latin typeface="Arial" panose="020B0604020202020204" pitchFamily="34" charset="0"/>
                </a:rPr>
                <a:t>inovatie</a:t>
              </a:r>
              <a:endParaRPr kumimoji="0" lang="en-US" altLang="en-US" sz="1800" b="0" i="0" u="none" strike="noStrike" cap="none" normalizeH="0" baseline="0" dirty="0">
                <a:ln>
                  <a:noFill/>
                </a:ln>
                <a:solidFill>
                  <a:srgbClr val="1F3D2B"/>
                </a:solidFill>
                <a:effectLst/>
                <a:latin typeface="Arial" panose="020B0604020202020204" pitchFamily="34" charset="0"/>
              </a:endParaRPr>
            </a:p>
          </p:txBody>
        </p:sp>
      </p:grpSp>
      <p:grpSp>
        <p:nvGrpSpPr>
          <p:cNvPr id="22" name="Group 21">
            <a:extLst>
              <a:ext uri="{FF2B5EF4-FFF2-40B4-BE49-F238E27FC236}">
                <a16:creationId xmlns:a16="http://schemas.microsoft.com/office/drawing/2014/main" id="{99FAE26E-D97A-C849-21AF-8CE6FEBA617E}"/>
              </a:ext>
            </a:extLst>
          </p:cNvPr>
          <p:cNvGrpSpPr/>
          <p:nvPr/>
        </p:nvGrpSpPr>
        <p:grpSpPr>
          <a:xfrm>
            <a:off x="65097" y="5934688"/>
            <a:ext cx="1596999" cy="923312"/>
            <a:chOff x="65097" y="5934688"/>
            <a:chExt cx="1596999" cy="923312"/>
          </a:xfrm>
        </p:grpSpPr>
        <p:sp>
          <p:nvSpPr>
            <p:cNvPr id="23" name="TextBox 22">
              <a:extLst>
                <a:ext uri="{FF2B5EF4-FFF2-40B4-BE49-F238E27FC236}">
                  <a16:creationId xmlns:a16="http://schemas.microsoft.com/office/drawing/2014/main" id="{53533AE3-4813-7D2B-2DA6-83276C485B85}"/>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24" name="Picture 23">
              <a:extLst>
                <a:ext uri="{FF2B5EF4-FFF2-40B4-BE49-F238E27FC236}">
                  <a16:creationId xmlns:a16="http://schemas.microsoft.com/office/drawing/2014/main" id="{6DCDC51E-6AE1-C1F7-80C4-0F9CF1584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grpSp>
        <p:nvGrpSpPr>
          <p:cNvPr id="27" name="Group 26">
            <a:extLst>
              <a:ext uri="{FF2B5EF4-FFF2-40B4-BE49-F238E27FC236}">
                <a16:creationId xmlns:a16="http://schemas.microsoft.com/office/drawing/2014/main" id="{97410F64-B271-C31A-26BD-C3BEC8037C31}"/>
              </a:ext>
            </a:extLst>
          </p:cNvPr>
          <p:cNvGrpSpPr/>
          <p:nvPr/>
        </p:nvGrpSpPr>
        <p:grpSpPr>
          <a:xfrm>
            <a:off x="3317418" y="1410338"/>
            <a:ext cx="5447662" cy="5447662"/>
            <a:chOff x="3317418" y="1410338"/>
            <a:chExt cx="5447662" cy="5447662"/>
          </a:xfrm>
        </p:grpSpPr>
        <p:pic>
          <p:nvPicPr>
            <p:cNvPr id="21" name="Picture 20">
              <a:extLst>
                <a:ext uri="{FF2B5EF4-FFF2-40B4-BE49-F238E27FC236}">
                  <a16:creationId xmlns:a16="http://schemas.microsoft.com/office/drawing/2014/main" id="{21E6ED1C-703F-FC2A-66CD-FAFB6683D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418" y="1410338"/>
              <a:ext cx="5447662" cy="5447662"/>
            </a:xfrm>
            <a:prstGeom prst="rect">
              <a:avLst/>
            </a:prstGeom>
          </p:spPr>
        </p:pic>
        <p:pic>
          <p:nvPicPr>
            <p:cNvPr id="26" name="Picture 25">
              <a:extLst>
                <a:ext uri="{FF2B5EF4-FFF2-40B4-BE49-F238E27FC236}">
                  <a16:creationId xmlns:a16="http://schemas.microsoft.com/office/drawing/2014/main" id="{461B9A39-D26E-384C-1562-4F70A41EB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086" y="3815652"/>
              <a:ext cx="1836425" cy="637034"/>
            </a:xfrm>
            <a:prstGeom prst="rect">
              <a:avLst/>
            </a:prstGeom>
          </p:spPr>
        </p:pic>
      </p:grpSp>
    </p:spTree>
    <p:extLst>
      <p:ext uri="{BB962C8B-B14F-4D97-AF65-F5344CB8AC3E}">
        <p14:creationId xmlns:p14="http://schemas.microsoft.com/office/powerpoint/2010/main" val="147430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1D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D90F59-28D0-3DB7-D85A-DF8A85B0F7FE}"/>
              </a:ext>
            </a:extLst>
          </p:cNvPr>
          <p:cNvSpPr txBox="1"/>
          <p:nvPr/>
        </p:nvSpPr>
        <p:spPr>
          <a:xfrm>
            <a:off x="0" y="207583"/>
            <a:ext cx="1219199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F3D2B"/>
                </a:solidFill>
                <a:effectLst/>
                <a:uLnTx/>
                <a:uFillTx/>
                <a:latin typeface="LORA" pitchFamily="2" charset="0"/>
                <a:ea typeface="+mn-ea"/>
                <a:cs typeface="Segoe UI" panose="020B0502040204020203" pitchFamily="34" charset="0"/>
              </a:rPr>
              <a:t>Va </a:t>
            </a:r>
            <a:r>
              <a:rPr kumimoji="0" lang="en-US" sz="5400" b="0" i="0" u="none" strike="noStrike" kern="1200" cap="none" spc="0" normalizeH="0" baseline="0" noProof="0" dirty="0" err="1">
                <a:ln>
                  <a:noFill/>
                </a:ln>
                <a:solidFill>
                  <a:srgbClr val="1F3D2B"/>
                </a:solidFill>
                <a:effectLst/>
                <a:uLnTx/>
                <a:uFillTx/>
                <a:latin typeface="LORA" pitchFamily="2" charset="0"/>
                <a:ea typeface="+mn-ea"/>
                <a:cs typeface="Segoe UI" panose="020B0502040204020203" pitchFamily="34" charset="0"/>
              </a:rPr>
              <a:t>multumesc</a:t>
            </a:r>
            <a:endParaRPr kumimoji="0" lang="en-US" sz="5400" b="0" i="0" u="none" strike="noStrike" kern="1200" cap="none" spc="0" normalizeH="0" baseline="0" noProof="0" dirty="0">
              <a:ln>
                <a:noFill/>
              </a:ln>
              <a:solidFill>
                <a:srgbClr val="1F3D2B"/>
              </a:solidFill>
              <a:effectLst/>
              <a:uLnTx/>
              <a:uFillTx/>
              <a:latin typeface="LORA" pitchFamily="2"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1F3D2B"/>
                </a:solidFill>
                <a:latin typeface="LORA" pitchFamily="2" charset="0"/>
                <a:cs typeface="Segoe UI" panose="020B0502040204020203" pitchFamily="34" charset="0"/>
              </a:rPr>
              <a:t>P</a:t>
            </a:r>
            <a:r>
              <a:rPr kumimoji="0" lang="en-US" sz="5400" b="0" i="0" u="none" strike="noStrike" kern="1200" cap="none" spc="0" normalizeH="0" baseline="0" noProof="0" dirty="0" err="1">
                <a:ln>
                  <a:noFill/>
                </a:ln>
                <a:solidFill>
                  <a:srgbClr val="1F3D2B"/>
                </a:solidFill>
                <a:effectLst/>
                <a:uLnTx/>
                <a:uFillTx/>
                <a:latin typeface="LORA" pitchFamily="2" charset="0"/>
                <a:ea typeface="+mn-ea"/>
                <a:cs typeface="Segoe UI" panose="020B0502040204020203" pitchFamily="34" charset="0"/>
              </a:rPr>
              <a:t>entru</a:t>
            </a:r>
            <a:r>
              <a:rPr kumimoji="0" lang="en-US" sz="5400" b="0" i="0" u="none" strike="noStrike" kern="1200" cap="none" spc="0" normalizeH="0" baseline="0" noProof="0" dirty="0">
                <a:ln>
                  <a:noFill/>
                </a:ln>
                <a:solidFill>
                  <a:srgbClr val="1F3D2B"/>
                </a:solidFill>
                <a:effectLst/>
                <a:uLnTx/>
                <a:uFillTx/>
                <a:latin typeface="LORA" pitchFamily="2" charset="0"/>
                <a:ea typeface="+mn-ea"/>
                <a:cs typeface="Segoe UI" panose="020B0502040204020203" pitchFamily="34" charset="0"/>
              </a:rPr>
              <a:t> </a:t>
            </a:r>
            <a:r>
              <a:rPr kumimoji="0" lang="en-US" sz="5400" b="0" i="0" u="none" strike="noStrike" kern="1200" cap="none" spc="0" normalizeH="0" baseline="0" noProof="0" dirty="0" err="1">
                <a:ln>
                  <a:noFill/>
                </a:ln>
                <a:solidFill>
                  <a:srgbClr val="1F3D2B"/>
                </a:solidFill>
                <a:effectLst/>
                <a:uLnTx/>
                <a:uFillTx/>
                <a:latin typeface="LORA" pitchFamily="2" charset="0"/>
                <a:ea typeface="+mn-ea"/>
                <a:cs typeface="Segoe UI" panose="020B0502040204020203" pitchFamily="34" charset="0"/>
              </a:rPr>
              <a:t>prezenta</a:t>
            </a:r>
            <a:r>
              <a:rPr kumimoji="0" lang="en-US" sz="5400" b="0" i="0" u="none" strike="noStrike" kern="1200" cap="none" spc="0" normalizeH="0" baseline="0" noProof="0" dirty="0">
                <a:ln>
                  <a:noFill/>
                </a:ln>
                <a:solidFill>
                  <a:srgbClr val="1F3D2B"/>
                </a:solidFill>
                <a:effectLst/>
                <a:uLnTx/>
                <a:uFillTx/>
                <a:latin typeface="LORA" pitchFamily="2" charset="0"/>
                <a:ea typeface="+mn-ea"/>
                <a:cs typeface="Segoe UI" panose="020B0502040204020203" pitchFamily="34" charset="0"/>
              </a:rPr>
              <a:t> </a:t>
            </a:r>
            <a:r>
              <a:rPr kumimoji="0" lang="en-US" sz="5400" b="0" i="0" u="none" strike="noStrike" kern="1200" cap="none" spc="0" normalizeH="0" baseline="0" noProof="0" dirty="0" err="1">
                <a:ln>
                  <a:noFill/>
                </a:ln>
                <a:solidFill>
                  <a:srgbClr val="1F3D2B"/>
                </a:solidFill>
                <a:effectLst/>
                <a:uLnTx/>
                <a:uFillTx/>
                <a:latin typeface="LORA" pitchFamily="2" charset="0"/>
                <a:ea typeface="+mn-ea"/>
                <a:cs typeface="Segoe UI" panose="020B0502040204020203" pitchFamily="34" charset="0"/>
              </a:rPr>
              <a:t>si</a:t>
            </a:r>
            <a:r>
              <a:rPr kumimoji="0" lang="en-US" sz="5400" b="0" i="0" u="none" strike="noStrike" kern="1200" cap="none" spc="0" normalizeH="0" baseline="0" noProof="0" dirty="0">
                <a:ln>
                  <a:noFill/>
                </a:ln>
                <a:solidFill>
                  <a:srgbClr val="1F3D2B"/>
                </a:solidFill>
                <a:effectLst/>
                <a:uLnTx/>
                <a:uFillTx/>
                <a:latin typeface="LORA" pitchFamily="2" charset="0"/>
                <a:ea typeface="+mn-ea"/>
                <a:cs typeface="Segoe UI" panose="020B0502040204020203" pitchFamily="34" charset="0"/>
              </a:rPr>
              <a:t> </a:t>
            </a:r>
            <a:r>
              <a:rPr kumimoji="0" lang="en-US" sz="5400" b="0" i="0" u="none" strike="noStrike" kern="1200" cap="none" spc="0" normalizeH="0" baseline="0" noProof="0" dirty="0" err="1">
                <a:ln>
                  <a:noFill/>
                </a:ln>
                <a:solidFill>
                  <a:srgbClr val="1F3D2B"/>
                </a:solidFill>
                <a:effectLst/>
                <a:uLnTx/>
                <a:uFillTx/>
                <a:latin typeface="LORA" pitchFamily="2" charset="0"/>
                <a:ea typeface="+mn-ea"/>
                <a:cs typeface="Segoe UI" panose="020B0502040204020203" pitchFamily="34" charset="0"/>
              </a:rPr>
              <a:t>timpul</a:t>
            </a:r>
            <a:r>
              <a:rPr kumimoji="0" lang="en-US" sz="5400" b="0" i="0" u="none" strike="noStrike" kern="1200" cap="none" spc="0" normalizeH="0" baseline="0" noProof="0" dirty="0">
                <a:ln>
                  <a:noFill/>
                </a:ln>
                <a:solidFill>
                  <a:srgbClr val="1F3D2B"/>
                </a:solidFill>
                <a:effectLst/>
                <a:uLnTx/>
                <a:uFillTx/>
                <a:latin typeface="LORA" pitchFamily="2" charset="0"/>
                <a:ea typeface="+mn-ea"/>
                <a:cs typeface="Segoe UI" panose="020B0502040204020203" pitchFamily="34" charset="0"/>
              </a:rPr>
              <a:t> </a:t>
            </a:r>
            <a:r>
              <a:rPr kumimoji="0" lang="en-US" sz="5400" b="0" i="0" u="none" strike="noStrike" kern="1200" cap="none" spc="0" normalizeH="0" baseline="0" noProof="0" dirty="0" err="1">
                <a:ln>
                  <a:noFill/>
                </a:ln>
                <a:solidFill>
                  <a:srgbClr val="1F3D2B"/>
                </a:solidFill>
                <a:effectLst/>
                <a:uLnTx/>
                <a:uFillTx/>
                <a:latin typeface="LORA" pitchFamily="2" charset="0"/>
                <a:ea typeface="+mn-ea"/>
                <a:cs typeface="Segoe UI" panose="020B0502040204020203" pitchFamily="34" charset="0"/>
              </a:rPr>
              <a:t>acordat</a:t>
            </a:r>
            <a:r>
              <a:rPr kumimoji="0" lang="en-US" sz="5400" b="0" i="0" u="none" strike="noStrike" kern="1200" cap="none" spc="0" normalizeH="0" baseline="0" noProof="0" dirty="0">
                <a:ln>
                  <a:noFill/>
                </a:ln>
                <a:solidFill>
                  <a:srgbClr val="1F3D2B"/>
                </a:solidFill>
                <a:effectLst/>
                <a:uLnTx/>
                <a:uFillTx/>
                <a:latin typeface="LORA" pitchFamily="2" charset="0"/>
                <a:ea typeface="+mn-ea"/>
                <a:cs typeface="Segoe UI" panose="020B0502040204020203" pitchFamily="34" charset="0"/>
              </a:rPr>
              <a:t>!</a:t>
            </a:r>
          </a:p>
        </p:txBody>
      </p:sp>
      <p:pic>
        <p:nvPicPr>
          <p:cNvPr id="14" name="Picture 13">
            <a:extLst>
              <a:ext uri="{FF2B5EF4-FFF2-40B4-BE49-F238E27FC236}">
                <a16:creationId xmlns:a16="http://schemas.microsoft.com/office/drawing/2014/main" id="{E865B482-4CED-46B5-029C-56167D365C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0023" y="2495861"/>
            <a:ext cx="3576409" cy="3576409"/>
          </a:xfrm>
          <a:prstGeom prst="rect">
            <a:avLst/>
          </a:prstGeom>
        </p:spPr>
      </p:pic>
      <p:grpSp>
        <p:nvGrpSpPr>
          <p:cNvPr id="3" name="Group 2">
            <a:extLst>
              <a:ext uri="{FF2B5EF4-FFF2-40B4-BE49-F238E27FC236}">
                <a16:creationId xmlns:a16="http://schemas.microsoft.com/office/drawing/2014/main" id="{CCEA96DB-5632-59F9-C72C-40EF5BA6082A}"/>
              </a:ext>
            </a:extLst>
          </p:cNvPr>
          <p:cNvGrpSpPr/>
          <p:nvPr/>
        </p:nvGrpSpPr>
        <p:grpSpPr>
          <a:xfrm>
            <a:off x="5297500" y="5795989"/>
            <a:ext cx="1596999" cy="923312"/>
            <a:chOff x="65097" y="5934688"/>
            <a:chExt cx="1596999" cy="923312"/>
          </a:xfrm>
        </p:grpSpPr>
        <p:sp>
          <p:nvSpPr>
            <p:cNvPr id="5" name="TextBox 4">
              <a:extLst>
                <a:ext uri="{FF2B5EF4-FFF2-40B4-BE49-F238E27FC236}">
                  <a16:creationId xmlns:a16="http://schemas.microsoft.com/office/drawing/2014/main" id="{01CEA884-D655-04F2-9317-F541E986EAB1}"/>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7" name="Picture 6">
              <a:extLst>
                <a:ext uri="{FF2B5EF4-FFF2-40B4-BE49-F238E27FC236}">
                  <a16:creationId xmlns:a16="http://schemas.microsoft.com/office/drawing/2014/main" id="{99F8E1A4-D0A8-E324-D4BF-E3C69B6F6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
        <p:nvSpPr>
          <p:cNvPr id="8" name="TextBox 7">
            <a:extLst>
              <a:ext uri="{FF2B5EF4-FFF2-40B4-BE49-F238E27FC236}">
                <a16:creationId xmlns:a16="http://schemas.microsoft.com/office/drawing/2014/main" id="{7AA5AEFA-2748-45C5-1139-E2D2C4011647}"/>
              </a:ext>
            </a:extLst>
          </p:cNvPr>
          <p:cNvSpPr txBox="1"/>
          <p:nvPr/>
        </p:nvSpPr>
        <p:spPr>
          <a:xfrm>
            <a:off x="4927343" y="4099399"/>
            <a:ext cx="2328530" cy="369332"/>
          </a:xfrm>
          <a:prstGeom prst="rect">
            <a:avLst/>
          </a:prstGeom>
          <a:noFill/>
        </p:spPr>
        <p:txBody>
          <a:bodyPr wrap="square" rtlCol="0">
            <a:spAutoFit/>
          </a:bodyPr>
          <a:lstStyle/>
          <a:p>
            <a:pPr algn="ctr"/>
            <a:r>
              <a:rPr lang="en-US" dirty="0">
                <a:solidFill>
                  <a:srgbClr val="1F3D2B"/>
                </a:solidFill>
                <a:latin typeface="+mj-lt"/>
              </a:rPr>
              <a:t>GABRIEL STOIAN</a:t>
            </a:r>
          </a:p>
        </p:txBody>
      </p:sp>
      <p:pic>
        <p:nvPicPr>
          <p:cNvPr id="9" name="Picture 8">
            <a:extLst>
              <a:ext uri="{FF2B5EF4-FFF2-40B4-BE49-F238E27FC236}">
                <a16:creationId xmlns:a16="http://schemas.microsoft.com/office/drawing/2014/main" id="{3A8DE215-3F19-82CC-EEE7-D36CD7CF3BC5}"/>
              </a:ext>
            </a:extLst>
          </p:cNvPr>
          <p:cNvPicPr>
            <a:picLocks noChangeAspect="1"/>
          </p:cNvPicPr>
          <p:nvPr/>
        </p:nvPicPr>
        <p:blipFill>
          <a:blip r:embed="rId4">
            <a:extLst>
              <a:ext uri="{28A0092B-C50C-407E-A947-70E740481C1C}">
                <a14:useLocalDpi xmlns:a14="http://schemas.microsoft.com/office/drawing/2010/main" val="0"/>
              </a:ext>
            </a:extLst>
          </a:blip>
          <a:srcRect l="5692" t="3274" r="4576" b="14555"/>
          <a:stretch>
            <a:fillRect/>
          </a:stretch>
        </p:blipFill>
        <p:spPr>
          <a:xfrm>
            <a:off x="1135568" y="2283209"/>
            <a:ext cx="2913321" cy="4001712"/>
          </a:xfrm>
          <a:prstGeom prst="rect">
            <a:avLst/>
          </a:prstGeom>
        </p:spPr>
      </p:pic>
    </p:spTree>
    <p:extLst>
      <p:ext uri="{BB962C8B-B14F-4D97-AF65-F5344CB8AC3E}">
        <p14:creationId xmlns:p14="http://schemas.microsoft.com/office/powerpoint/2010/main" val="86608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Connector 10">
            <a:extLst>
              <a:ext uri="{FF2B5EF4-FFF2-40B4-BE49-F238E27FC236}">
                <a16:creationId xmlns:a16="http://schemas.microsoft.com/office/drawing/2014/main" id="{5C16D6B0-9B30-50D2-383F-366FA5538B6A}"/>
              </a:ext>
            </a:extLst>
          </p:cNvPr>
          <p:cNvSpPr/>
          <p:nvPr/>
        </p:nvSpPr>
        <p:spPr>
          <a:xfrm rot="4028150" flipH="1">
            <a:off x="11760199" y="5413488"/>
            <a:ext cx="1168400" cy="1168400"/>
          </a:xfrm>
          <a:prstGeom prst="flowChartConnector">
            <a:avLst/>
          </a:prstGeom>
          <a:solidFill>
            <a:schemeClr val="bg2">
              <a:lumMod val="75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latin typeface="Montserrat" panose="00000500000000000000" pitchFamily="2" charset="0"/>
            </a:endParaRPr>
          </a:p>
        </p:txBody>
      </p:sp>
      <p:grpSp>
        <p:nvGrpSpPr>
          <p:cNvPr id="28" name="Group 27">
            <a:extLst>
              <a:ext uri="{FF2B5EF4-FFF2-40B4-BE49-F238E27FC236}">
                <a16:creationId xmlns:a16="http://schemas.microsoft.com/office/drawing/2014/main" id="{0D5C3DFB-ECD9-464B-5676-03EFF46C908C}"/>
              </a:ext>
            </a:extLst>
          </p:cNvPr>
          <p:cNvGrpSpPr/>
          <p:nvPr/>
        </p:nvGrpSpPr>
        <p:grpSpPr>
          <a:xfrm>
            <a:off x="5442857" y="1768433"/>
            <a:ext cx="4985488" cy="3623024"/>
            <a:chOff x="6096000" y="2333562"/>
            <a:chExt cx="4004623" cy="1293111"/>
          </a:xfrm>
        </p:grpSpPr>
        <p:sp>
          <p:nvSpPr>
            <p:cNvPr id="13" name="TextBox 12">
              <a:extLst>
                <a:ext uri="{FF2B5EF4-FFF2-40B4-BE49-F238E27FC236}">
                  <a16:creationId xmlns:a16="http://schemas.microsoft.com/office/drawing/2014/main" id="{A0FC1455-D4F3-F45A-BF47-DE7DA11FA788}"/>
                </a:ext>
              </a:extLst>
            </p:cNvPr>
            <p:cNvSpPr txBox="1"/>
            <p:nvPr/>
          </p:nvSpPr>
          <p:spPr>
            <a:xfrm>
              <a:off x="6096000" y="2333562"/>
              <a:ext cx="4004623" cy="384475"/>
            </a:xfrm>
            <a:prstGeom prst="rect">
              <a:avLst/>
            </a:prstGeom>
            <a:noFill/>
          </p:spPr>
          <p:txBody>
            <a:bodyPr wrap="square">
              <a:spAutoFit/>
            </a:bodyPr>
            <a:lstStyle/>
            <a:p>
              <a:r>
                <a:rPr lang="fr-FR" sz="3200" b="1" i="0" dirty="0">
                  <a:solidFill>
                    <a:srgbClr val="1F3D2B"/>
                  </a:solidFill>
                  <a:effectLst/>
                  <a:latin typeface="Montserrat" panose="00000500000000000000" pitchFamily="2" charset="0"/>
                </a:rPr>
                <a:t>De ce </a:t>
              </a:r>
              <a:r>
                <a:rPr lang="fr-FR" sz="3200" b="1" i="0" dirty="0" err="1">
                  <a:solidFill>
                    <a:srgbClr val="1F3D2B"/>
                  </a:solidFill>
                  <a:effectLst/>
                  <a:latin typeface="Montserrat" panose="00000500000000000000" pitchFamily="2" charset="0"/>
                </a:rPr>
                <a:t>fermierii</a:t>
              </a:r>
              <a:r>
                <a:rPr lang="fr-FR" sz="3200" b="1" i="0" dirty="0">
                  <a:solidFill>
                    <a:srgbClr val="1F3D2B"/>
                  </a:solidFill>
                  <a:effectLst/>
                  <a:latin typeface="Montserrat" panose="00000500000000000000" pitchFamily="2" charset="0"/>
                </a:rPr>
                <a:t> au </a:t>
              </a:r>
              <a:r>
                <a:rPr lang="fr-FR" sz="3200" b="1" i="0" dirty="0" err="1">
                  <a:solidFill>
                    <a:srgbClr val="1F3D2B"/>
                  </a:solidFill>
                  <a:effectLst/>
                  <a:latin typeface="Montserrat" panose="00000500000000000000" pitchFamily="2" charset="0"/>
                </a:rPr>
                <a:t>nevoie</a:t>
              </a:r>
              <a:r>
                <a:rPr lang="fr-FR" sz="3200" b="1" i="0" dirty="0">
                  <a:solidFill>
                    <a:srgbClr val="1F3D2B"/>
                  </a:solidFill>
                  <a:effectLst/>
                  <a:latin typeface="Montserrat" panose="00000500000000000000" pitchFamily="2" charset="0"/>
                </a:rPr>
                <a:t> de </a:t>
              </a:r>
              <a:r>
                <a:rPr lang="fr-FR" sz="3200" b="1" i="0" dirty="0" err="1">
                  <a:solidFill>
                    <a:srgbClr val="1F3D2B"/>
                  </a:solidFill>
                  <a:effectLst/>
                  <a:latin typeface="Montserrat" panose="00000500000000000000" pitchFamily="2" charset="0"/>
                </a:rPr>
                <a:t>sprijin</a:t>
              </a:r>
              <a:r>
                <a:rPr lang="fr-FR" sz="3200" b="1" i="0" dirty="0">
                  <a:solidFill>
                    <a:srgbClr val="1F3D2B"/>
                  </a:solidFill>
                  <a:effectLst/>
                  <a:latin typeface="Montserrat" panose="00000500000000000000" pitchFamily="2" charset="0"/>
                </a:rPr>
                <a:t> real</a:t>
              </a:r>
              <a:endParaRPr lang="en-US" sz="3200" b="1" dirty="0">
                <a:solidFill>
                  <a:srgbClr val="1F3D2B"/>
                </a:solidFill>
                <a:latin typeface="Montserrat" panose="00000500000000000000" pitchFamily="2" charset="0"/>
              </a:endParaRPr>
            </a:p>
          </p:txBody>
        </p:sp>
        <p:sp>
          <p:nvSpPr>
            <p:cNvPr id="15" name="TextBox 14">
              <a:extLst>
                <a:ext uri="{FF2B5EF4-FFF2-40B4-BE49-F238E27FC236}">
                  <a16:creationId xmlns:a16="http://schemas.microsoft.com/office/drawing/2014/main" id="{6241F521-0C43-7DCD-806C-53A6A6F1801C}"/>
                </a:ext>
              </a:extLst>
            </p:cNvPr>
            <p:cNvSpPr txBox="1"/>
            <p:nvPr/>
          </p:nvSpPr>
          <p:spPr>
            <a:xfrm>
              <a:off x="6096000" y="2823414"/>
              <a:ext cx="4004623" cy="803259"/>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1F3D2B"/>
                  </a:solidFill>
                </a:rPr>
                <a:t>Acces dificil la finantare si capital de pornire</a:t>
              </a:r>
            </a:p>
            <a:p>
              <a:endParaRPr lang="it-IT" dirty="0">
                <a:solidFill>
                  <a:srgbClr val="1F3D2B"/>
                </a:solidFill>
              </a:endParaRPr>
            </a:p>
            <a:p>
              <a:pPr marL="285750" indent="-285750">
                <a:buFont typeface="Arial" panose="020B0604020202020204" pitchFamily="34" charset="0"/>
                <a:buChar char="•"/>
              </a:pPr>
              <a:r>
                <a:rPr lang="it-IT" dirty="0">
                  <a:solidFill>
                    <a:srgbClr val="1F3D2B"/>
                  </a:solidFill>
                </a:rPr>
                <a:t>Lipsa mentoratului practic si a ghidarii strategice</a:t>
              </a:r>
            </a:p>
            <a:p>
              <a:endParaRPr lang="it-IT" dirty="0">
                <a:solidFill>
                  <a:srgbClr val="1F3D2B"/>
                </a:solidFill>
              </a:endParaRPr>
            </a:p>
            <a:p>
              <a:pPr marL="285750" indent="-285750">
                <a:buFont typeface="Arial" panose="020B0604020202020204" pitchFamily="34" charset="0"/>
                <a:buChar char="•"/>
              </a:pPr>
              <a:r>
                <a:rPr lang="it-IT" dirty="0">
                  <a:solidFill>
                    <a:srgbClr val="1F3D2B"/>
                  </a:solidFill>
                </a:rPr>
                <a:t>Presiune mare pe profitabilitate in primii ani</a:t>
              </a:r>
            </a:p>
            <a:p>
              <a:endParaRPr lang="it-IT" dirty="0">
                <a:solidFill>
                  <a:srgbClr val="1F3D2B"/>
                </a:solidFill>
              </a:endParaRPr>
            </a:p>
            <a:p>
              <a:pPr marL="285750" indent="-285750">
                <a:buFont typeface="Arial" panose="020B0604020202020204" pitchFamily="34" charset="0"/>
                <a:buChar char="•"/>
              </a:pPr>
              <a:r>
                <a:rPr lang="it-IT" dirty="0">
                  <a:solidFill>
                    <a:srgbClr val="1F3D2B"/>
                  </a:solidFill>
                </a:rPr>
                <a:t>Izolare si lipsa unei comunitati de sprijin</a:t>
              </a:r>
              <a:endParaRPr lang="en-US" dirty="0">
                <a:solidFill>
                  <a:srgbClr val="1F3D2B"/>
                </a:solidFill>
                <a:latin typeface="Montserrat" panose="00000500000000000000" pitchFamily="2" charset="0"/>
              </a:endParaRPr>
            </a:p>
          </p:txBody>
        </p:sp>
      </p:grpSp>
      <p:pic>
        <p:nvPicPr>
          <p:cNvPr id="27" name="Picture 26">
            <a:extLst>
              <a:ext uri="{FF2B5EF4-FFF2-40B4-BE49-F238E27FC236}">
                <a16:creationId xmlns:a16="http://schemas.microsoft.com/office/drawing/2014/main" id="{16C00BE6-9942-52E9-1960-395FCA387A86}"/>
              </a:ext>
            </a:extLst>
          </p:cNvPr>
          <p:cNvPicPr>
            <a:picLocks noChangeAspect="1"/>
          </p:cNvPicPr>
          <p:nvPr/>
        </p:nvPicPr>
        <p:blipFill>
          <a:blip r:embed="rId3">
            <a:extLst>
              <a:ext uri="{28A0092B-C50C-407E-A947-70E740481C1C}">
                <a14:useLocalDpi xmlns:a14="http://schemas.microsoft.com/office/drawing/2010/main" val="0"/>
              </a:ext>
            </a:extLst>
          </a:blip>
          <a:srcRect l="17633" r="17633"/>
          <a:stretch/>
        </p:blipFill>
        <p:spPr>
          <a:xfrm>
            <a:off x="1302462" y="1768433"/>
            <a:ext cx="3623024" cy="3623024"/>
          </a:xfrm>
          <a:custGeom>
            <a:avLst/>
            <a:gdLst>
              <a:gd name="connsiteX0" fmla="*/ 2335519 w 4671038"/>
              <a:gd name="connsiteY0" fmla="*/ 0 h 4671038"/>
              <a:gd name="connsiteX1" fmla="*/ 4671038 w 4671038"/>
              <a:gd name="connsiteY1" fmla="*/ 2335519 h 4671038"/>
              <a:gd name="connsiteX2" fmla="*/ 2335519 w 4671038"/>
              <a:gd name="connsiteY2" fmla="*/ 4671038 h 4671038"/>
              <a:gd name="connsiteX3" fmla="*/ 0 w 4671038"/>
              <a:gd name="connsiteY3" fmla="*/ 2335519 h 4671038"/>
              <a:gd name="connsiteX4" fmla="*/ 2335519 w 4671038"/>
              <a:gd name="connsiteY4" fmla="*/ 0 h 467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1038" h="4671038">
                <a:moveTo>
                  <a:pt x="2335519" y="0"/>
                </a:moveTo>
                <a:cubicBezTo>
                  <a:pt x="3625391" y="0"/>
                  <a:pt x="4671038" y="1045647"/>
                  <a:pt x="4671038" y="2335519"/>
                </a:cubicBezTo>
                <a:cubicBezTo>
                  <a:pt x="4671038" y="3625391"/>
                  <a:pt x="3625391" y="4671038"/>
                  <a:pt x="2335519" y="4671038"/>
                </a:cubicBezTo>
                <a:cubicBezTo>
                  <a:pt x="1045647" y="4671038"/>
                  <a:pt x="0" y="3625391"/>
                  <a:pt x="0" y="2335519"/>
                </a:cubicBezTo>
                <a:cubicBezTo>
                  <a:pt x="0" y="1045647"/>
                  <a:pt x="1045647" y="0"/>
                  <a:pt x="2335519" y="0"/>
                </a:cubicBezTo>
                <a:close/>
              </a:path>
            </a:pathLst>
          </a:custGeom>
        </p:spPr>
      </p:pic>
      <p:sp>
        <p:nvSpPr>
          <p:cNvPr id="2" name="Flowchart: Connector 1">
            <a:extLst>
              <a:ext uri="{FF2B5EF4-FFF2-40B4-BE49-F238E27FC236}">
                <a16:creationId xmlns:a16="http://schemas.microsoft.com/office/drawing/2014/main" id="{09EF0BD7-81C4-9C54-C1B1-3B2B31B3E59B}"/>
              </a:ext>
            </a:extLst>
          </p:cNvPr>
          <p:cNvSpPr/>
          <p:nvPr/>
        </p:nvSpPr>
        <p:spPr>
          <a:xfrm rot="4028150" flipH="1">
            <a:off x="10375551" y="157662"/>
            <a:ext cx="1773863" cy="1773863"/>
          </a:xfrm>
          <a:prstGeom prst="flowChartConnector">
            <a:avLst/>
          </a:prstGeom>
          <a:solidFill>
            <a:schemeClr val="bg2">
              <a:lumMod val="75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latin typeface="Montserrat" panose="00000500000000000000" pitchFamily="2" charset="0"/>
            </a:endParaRPr>
          </a:p>
        </p:txBody>
      </p:sp>
      <p:sp>
        <p:nvSpPr>
          <p:cNvPr id="3" name="Flowchart: Connector 2">
            <a:extLst>
              <a:ext uri="{FF2B5EF4-FFF2-40B4-BE49-F238E27FC236}">
                <a16:creationId xmlns:a16="http://schemas.microsoft.com/office/drawing/2014/main" id="{D4AD4E67-B7C2-303E-3711-517A3B7877A4}"/>
              </a:ext>
            </a:extLst>
          </p:cNvPr>
          <p:cNvSpPr/>
          <p:nvPr/>
        </p:nvSpPr>
        <p:spPr>
          <a:xfrm rot="4028150" flipH="1">
            <a:off x="10550304" y="1566447"/>
            <a:ext cx="786890" cy="786890"/>
          </a:xfrm>
          <a:prstGeom prst="flowChartConnector">
            <a:avLst/>
          </a:prstGeom>
          <a:solidFill>
            <a:schemeClr val="bg2">
              <a:lumMod val="90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latin typeface="Montserrat" panose="00000500000000000000" pitchFamily="2" charset="0"/>
            </a:endParaRPr>
          </a:p>
        </p:txBody>
      </p:sp>
      <p:sp>
        <p:nvSpPr>
          <p:cNvPr id="4" name="Title 3">
            <a:extLst>
              <a:ext uri="{FF2B5EF4-FFF2-40B4-BE49-F238E27FC236}">
                <a16:creationId xmlns:a16="http://schemas.microsoft.com/office/drawing/2014/main" id="{C9481A49-2FF7-E393-2C16-931DFF810B83}"/>
              </a:ext>
            </a:extLst>
          </p:cNvPr>
          <p:cNvSpPr>
            <a:spLocks noGrp="1"/>
          </p:cNvSpPr>
          <p:nvPr>
            <p:ph type="title"/>
          </p:nvPr>
        </p:nvSpPr>
        <p:spPr>
          <a:xfrm>
            <a:off x="428149" y="235885"/>
            <a:ext cx="10515600" cy="1325563"/>
          </a:xfrm>
        </p:spPr>
        <p:txBody>
          <a:bodyPr/>
          <a:lstStyle/>
          <a:p>
            <a:r>
              <a:rPr lang="en-US" b="1" dirty="0"/>
              <a:t>PROVOCARE ACTUALA</a:t>
            </a:r>
          </a:p>
        </p:txBody>
      </p:sp>
      <p:grpSp>
        <p:nvGrpSpPr>
          <p:cNvPr id="9" name="Group 8">
            <a:extLst>
              <a:ext uri="{FF2B5EF4-FFF2-40B4-BE49-F238E27FC236}">
                <a16:creationId xmlns:a16="http://schemas.microsoft.com/office/drawing/2014/main" id="{384EB305-4203-A33D-B49A-4B8AE51F5580}"/>
              </a:ext>
            </a:extLst>
          </p:cNvPr>
          <p:cNvGrpSpPr/>
          <p:nvPr/>
        </p:nvGrpSpPr>
        <p:grpSpPr>
          <a:xfrm>
            <a:off x="65097" y="5934688"/>
            <a:ext cx="1596999" cy="923312"/>
            <a:chOff x="65097" y="5934688"/>
            <a:chExt cx="1596999" cy="923312"/>
          </a:xfrm>
        </p:grpSpPr>
        <p:sp>
          <p:nvSpPr>
            <p:cNvPr id="7" name="TextBox 6">
              <a:extLst>
                <a:ext uri="{FF2B5EF4-FFF2-40B4-BE49-F238E27FC236}">
                  <a16:creationId xmlns:a16="http://schemas.microsoft.com/office/drawing/2014/main" id="{B42BB815-2659-7AA5-4830-EB4133A56B43}"/>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8" name="Picture 7">
              <a:extLst>
                <a:ext uri="{FF2B5EF4-FFF2-40B4-BE49-F238E27FC236}">
                  <a16:creationId xmlns:a16="http://schemas.microsoft.com/office/drawing/2014/main" id="{FFFF70E9-BEBE-071F-3B3F-8085C6CE4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Tree>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1D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75C6F8-83CF-F4DE-63D2-CCF4F7587F9D}"/>
              </a:ext>
            </a:extLst>
          </p:cNvPr>
          <p:cNvPicPr>
            <a:picLocks noChangeAspect="1"/>
          </p:cNvPicPr>
          <p:nvPr/>
        </p:nvPicPr>
        <p:blipFill>
          <a:blip r:embed="rId3">
            <a:extLst>
              <a:ext uri="{28A0092B-C50C-407E-A947-70E740481C1C}">
                <a14:useLocalDpi xmlns:a14="http://schemas.microsoft.com/office/drawing/2010/main" val="0"/>
              </a:ext>
            </a:extLst>
          </a:blip>
          <a:srcRect l="15011" r="211"/>
          <a:stretch>
            <a:fillRect/>
          </a:stretch>
        </p:blipFill>
        <p:spPr>
          <a:xfrm>
            <a:off x="480252" y="1506282"/>
            <a:ext cx="4310742" cy="3387504"/>
          </a:xfrm>
          <a:prstGeom prst="roundRect">
            <a:avLst/>
          </a:prstGeom>
        </p:spPr>
      </p:pic>
      <p:grpSp>
        <p:nvGrpSpPr>
          <p:cNvPr id="17" name="Group 16">
            <a:extLst>
              <a:ext uri="{FF2B5EF4-FFF2-40B4-BE49-F238E27FC236}">
                <a16:creationId xmlns:a16="http://schemas.microsoft.com/office/drawing/2014/main" id="{4D3B71DD-AF40-3982-B2AF-D27C3EC7714E}"/>
              </a:ext>
            </a:extLst>
          </p:cNvPr>
          <p:cNvGrpSpPr/>
          <p:nvPr/>
        </p:nvGrpSpPr>
        <p:grpSpPr>
          <a:xfrm>
            <a:off x="4844142" y="1506283"/>
            <a:ext cx="7141029" cy="3240849"/>
            <a:chOff x="6138019" y="4083077"/>
            <a:chExt cx="3203082" cy="1674523"/>
          </a:xfrm>
        </p:grpSpPr>
        <p:sp>
          <p:nvSpPr>
            <p:cNvPr id="12" name="TextBox 11">
              <a:extLst>
                <a:ext uri="{FF2B5EF4-FFF2-40B4-BE49-F238E27FC236}">
                  <a16:creationId xmlns:a16="http://schemas.microsoft.com/office/drawing/2014/main" id="{57CC896B-7E2F-FEC8-63CB-AA22F1F6B0F2}"/>
                </a:ext>
              </a:extLst>
            </p:cNvPr>
            <p:cNvSpPr txBox="1"/>
            <p:nvPr/>
          </p:nvSpPr>
          <p:spPr>
            <a:xfrm>
              <a:off x="6138019" y="4083077"/>
              <a:ext cx="3203082" cy="302149"/>
            </a:xfrm>
            <a:prstGeom prst="rect">
              <a:avLst/>
            </a:prstGeom>
            <a:noFill/>
          </p:spPr>
          <p:txBody>
            <a:bodyPr wrap="square">
              <a:spAutoFit/>
            </a:bodyPr>
            <a:lstStyle/>
            <a:p>
              <a:r>
                <a:rPr lang="fr-FR" sz="3200" b="1" i="0" dirty="0">
                  <a:solidFill>
                    <a:srgbClr val="1F3D2B"/>
                  </a:solidFill>
                  <a:effectLst/>
                  <a:latin typeface="Montserrat" panose="00000500000000000000" pitchFamily="2" charset="0"/>
                </a:rPr>
                <a:t>   Ce este si ce face </a:t>
              </a:r>
              <a:r>
                <a:rPr lang="fr-FR" sz="3200" b="1" i="0" dirty="0" err="1">
                  <a:solidFill>
                    <a:srgbClr val="1F3D2B"/>
                  </a:solidFill>
                  <a:effectLst/>
                  <a:latin typeface="Montserrat" panose="00000500000000000000" pitchFamily="2" charset="0"/>
                </a:rPr>
                <a:t>comunitatea</a:t>
              </a:r>
              <a:endParaRPr lang="en-US" sz="3200" b="1" dirty="0">
                <a:solidFill>
                  <a:srgbClr val="1F3D2B"/>
                </a:solidFill>
                <a:latin typeface="Montserrat" panose="00000500000000000000" pitchFamily="2" charset="0"/>
              </a:endParaRPr>
            </a:p>
          </p:txBody>
        </p:sp>
        <p:sp>
          <p:nvSpPr>
            <p:cNvPr id="14" name="TextBox 13">
              <a:extLst>
                <a:ext uri="{FF2B5EF4-FFF2-40B4-BE49-F238E27FC236}">
                  <a16:creationId xmlns:a16="http://schemas.microsoft.com/office/drawing/2014/main" id="{C27399F7-9532-53DE-D8DE-0FD930F20D26}"/>
                </a:ext>
              </a:extLst>
            </p:cNvPr>
            <p:cNvSpPr txBox="1"/>
            <p:nvPr/>
          </p:nvSpPr>
          <p:spPr>
            <a:xfrm>
              <a:off x="6138019" y="4564906"/>
              <a:ext cx="3203082" cy="1192694"/>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F3D2B"/>
                  </a:solidFill>
                </a:rPr>
                <a:t>O </a:t>
              </a:r>
              <a:r>
                <a:rPr lang="en-US" dirty="0" err="1">
                  <a:solidFill>
                    <a:srgbClr val="1F3D2B"/>
                  </a:solidFill>
                </a:rPr>
                <a:t>platforma</a:t>
              </a:r>
              <a:r>
                <a:rPr lang="en-US" dirty="0">
                  <a:solidFill>
                    <a:srgbClr val="1F3D2B"/>
                  </a:solidFill>
                </a:rPr>
                <a:t> de </a:t>
              </a:r>
              <a:r>
                <a:rPr lang="en-US" dirty="0" err="1">
                  <a:solidFill>
                    <a:srgbClr val="1F3D2B"/>
                  </a:solidFill>
                </a:rPr>
                <a:t>sprijin</a:t>
              </a:r>
              <a:r>
                <a:rPr lang="en-US" dirty="0">
                  <a:solidFill>
                    <a:srgbClr val="1F3D2B"/>
                  </a:solidFill>
                </a:rPr>
                <a:t> </a:t>
              </a:r>
              <a:r>
                <a:rPr lang="en-US" dirty="0" err="1">
                  <a:solidFill>
                    <a:srgbClr val="1F3D2B"/>
                  </a:solidFill>
                </a:rPr>
                <a:t>pentru</a:t>
              </a:r>
              <a:r>
                <a:rPr lang="en-US" dirty="0">
                  <a:solidFill>
                    <a:srgbClr val="1F3D2B"/>
                  </a:solidFill>
                </a:rPr>
                <a:t> </a:t>
              </a:r>
              <a:r>
                <a:rPr lang="en-US" dirty="0" err="1">
                  <a:solidFill>
                    <a:srgbClr val="1F3D2B"/>
                  </a:solidFill>
                </a:rPr>
                <a:t>tinerii</a:t>
              </a:r>
              <a:r>
                <a:rPr lang="en-US" dirty="0">
                  <a:solidFill>
                    <a:srgbClr val="1F3D2B"/>
                  </a:solidFill>
                </a:rPr>
                <a:t> </a:t>
              </a:r>
              <a:r>
                <a:rPr lang="en-US" dirty="0" err="1">
                  <a:solidFill>
                    <a:srgbClr val="1F3D2B"/>
                  </a:solidFill>
                </a:rPr>
                <a:t>antreprenori</a:t>
              </a:r>
              <a:r>
                <a:rPr lang="en-US" dirty="0">
                  <a:solidFill>
                    <a:srgbClr val="1F3D2B"/>
                  </a:solidFill>
                </a:rPr>
                <a:t> din </a:t>
              </a:r>
              <a:r>
                <a:rPr lang="en-US" dirty="0" err="1">
                  <a:solidFill>
                    <a:srgbClr val="1F3D2B"/>
                  </a:solidFill>
                </a:rPr>
                <a:t>agricultura</a:t>
              </a:r>
              <a:endParaRPr lang="en-US" dirty="0">
                <a:solidFill>
                  <a:srgbClr val="1F3D2B"/>
                </a:solidFill>
              </a:endParaRPr>
            </a:p>
            <a:p>
              <a:pPr marL="285750" indent="-285750">
                <a:buFont typeface="Arial" panose="020B0604020202020204" pitchFamily="34" charset="0"/>
                <a:buChar char="•"/>
              </a:pPr>
              <a:endParaRPr lang="en-US" dirty="0">
                <a:solidFill>
                  <a:srgbClr val="1F3D2B"/>
                </a:solidFill>
              </a:endParaRPr>
            </a:p>
            <a:p>
              <a:pPr marL="285750" indent="-285750">
                <a:buFont typeface="Arial" panose="020B0604020202020204" pitchFamily="34" charset="0"/>
                <a:buChar char="•"/>
              </a:pPr>
              <a:r>
                <a:rPr lang="en-US" dirty="0">
                  <a:solidFill>
                    <a:srgbClr val="1F3D2B"/>
                  </a:solidFill>
                </a:rPr>
                <a:t>Un </a:t>
              </a:r>
              <a:r>
                <a:rPr lang="en-US" dirty="0" err="1">
                  <a:solidFill>
                    <a:srgbClr val="1F3D2B"/>
                  </a:solidFill>
                </a:rPr>
                <a:t>spatiu</a:t>
              </a:r>
              <a:r>
                <a:rPr lang="en-US" dirty="0">
                  <a:solidFill>
                    <a:srgbClr val="1F3D2B"/>
                  </a:solidFill>
                </a:rPr>
                <a:t> de </a:t>
              </a:r>
              <a:r>
                <a:rPr lang="en-US" dirty="0" err="1">
                  <a:solidFill>
                    <a:srgbClr val="1F3D2B"/>
                  </a:solidFill>
                </a:rPr>
                <a:t>conectare</a:t>
              </a:r>
              <a:r>
                <a:rPr lang="en-US" dirty="0">
                  <a:solidFill>
                    <a:srgbClr val="1F3D2B"/>
                  </a:solidFill>
                </a:rPr>
                <a:t> </a:t>
              </a:r>
              <a:r>
                <a:rPr lang="en-US" dirty="0" err="1">
                  <a:solidFill>
                    <a:srgbClr val="1F3D2B"/>
                  </a:solidFill>
                </a:rPr>
                <a:t>intre</a:t>
              </a:r>
              <a:r>
                <a:rPr lang="en-US" dirty="0">
                  <a:solidFill>
                    <a:srgbClr val="1F3D2B"/>
                  </a:solidFill>
                </a:rPr>
                <a:t> </a:t>
              </a:r>
              <a:r>
                <a:rPr lang="en-US" dirty="0" err="1">
                  <a:solidFill>
                    <a:srgbClr val="1F3D2B"/>
                  </a:solidFill>
                </a:rPr>
                <a:t>fermieri</a:t>
              </a:r>
              <a:r>
                <a:rPr lang="en-US" dirty="0">
                  <a:solidFill>
                    <a:srgbClr val="1F3D2B"/>
                  </a:solidFill>
                </a:rPr>
                <a:t>, </a:t>
              </a:r>
              <a:r>
                <a:rPr lang="en-US" dirty="0" err="1">
                  <a:solidFill>
                    <a:srgbClr val="1F3D2B"/>
                  </a:solidFill>
                </a:rPr>
                <a:t>mentori</a:t>
              </a:r>
              <a:r>
                <a:rPr lang="en-US" dirty="0">
                  <a:solidFill>
                    <a:srgbClr val="1F3D2B"/>
                  </a:solidFill>
                </a:rPr>
                <a:t> </a:t>
              </a:r>
              <a:r>
                <a:rPr lang="en-US" dirty="0" err="1">
                  <a:solidFill>
                    <a:srgbClr val="1F3D2B"/>
                  </a:solidFill>
                </a:rPr>
                <a:t>si</a:t>
              </a:r>
              <a:r>
                <a:rPr lang="en-US" dirty="0">
                  <a:solidFill>
                    <a:srgbClr val="1F3D2B"/>
                  </a:solidFill>
                </a:rPr>
                <a:t> </a:t>
              </a:r>
              <a:r>
                <a:rPr lang="en-US" dirty="0" err="1">
                  <a:solidFill>
                    <a:srgbClr val="1F3D2B"/>
                  </a:solidFill>
                </a:rPr>
                <a:t>parteneri</a:t>
              </a:r>
              <a:endParaRPr lang="en-US" dirty="0">
                <a:solidFill>
                  <a:srgbClr val="1F3D2B"/>
                </a:solidFill>
              </a:endParaRPr>
            </a:p>
            <a:p>
              <a:pPr marL="285750" indent="-285750">
                <a:buFont typeface="Arial" panose="020B0604020202020204" pitchFamily="34" charset="0"/>
                <a:buChar char="•"/>
              </a:pPr>
              <a:endParaRPr lang="en-US" dirty="0">
                <a:solidFill>
                  <a:srgbClr val="1F3D2B"/>
                </a:solidFill>
              </a:endParaRPr>
            </a:p>
            <a:p>
              <a:pPr marL="285750" indent="-285750">
                <a:buFont typeface="Arial" panose="020B0604020202020204" pitchFamily="34" charset="0"/>
                <a:buChar char="•"/>
              </a:pPr>
              <a:r>
                <a:rPr lang="en-US" dirty="0">
                  <a:solidFill>
                    <a:srgbClr val="1F3D2B"/>
                  </a:solidFill>
                </a:rPr>
                <a:t>Un </a:t>
              </a:r>
              <a:r>
                <a:rPr lang="en-US" dirty="0" err="1">
                  <a:solidFill>
                    <a:srgbClr val="1F3D2B"/>
                  </a:solidFill>
                </a:rPr>
                <a:t>cadru</a:t>
              </a:r>
              <a:r>
                <a:rPr lang="en-US" dirty="0">
                  <a:solidFill>
                    <a:srgbClr val="1F3D2B"/>
                  </a:solidFill>
                </a:rPr>
                <a:t> </a:t>
              </a:r>
              <a:r>
                <a:rPr lang="en-US" dirty="0" err="1">
                  <a:solidFill>
                    <a:srgbClr val="1F3D2B"/>
                  </a:solidFill>
                </a:rPr>
                <a:t>organizat</a:t>
              </a:r>
              <a:r>
                <a:rPr lang="en-US" dirty="0">
                  <a:solidFill>
                    <a:srgbClr val="1F3D2B"/>
                  </a:solidFill>
                </a:rPr>
                <a:t> </a:t>
              </a:r>
              <a:r>
                <a:rPr lang="en-US" dirty="0" err="1">
                  <a:solidFill>
                    <a:srgbClr val="1F3D2B"/>
                  </a:solidFill>
                </a:rPr>
                <a:t>pentru</a:t>
              </a:r>
              <a:r>
                <a:rPr lang="en-US" dirty="0">
                  <a:solidFill>
                    <a:srgbClr val="1F3D2B"/>
                  </a:solidFill>
                </a:rPr>
                <a:t> </a:t>
              </a:r>
              <a:r>
                <a:rPr lang="en-US" dirty="0" err="1">
                  <a:solidFill>
                    <a:srgbClr val="1F3D2B"/>
                  </a:solidFill>
                </a:rPr>
                <a:t>crestere</a:t>
              </a:r>
              <a:r>
                <a:rPr lang="en-US" dirty="0">
                  <a:solidFill>
                    <a:srgbClr val="1F3D2B"/>
                  </a:solidFill>
                </a:rPr>
                <a:t> </a:t>
              </a:r>
              <a:r>
                <a:rPr lang="en-US" dirty="0" err="1">
                  <a:solidFill>
                    <a:srgbClr val="1F3D2B"/>
                  </a:solidFill>
                </a:rPr>
                <a:t>profesionala</a:t>
              </a:r>
              <a:r>
                <a:rPr lang="en-US" dirty="0">
                  <a:solidFill>
                    <a:srgbClr val="1F3D2B"/>
                  </a:solidFill>
                </a:rPr>
                <a:t> </a:t>
              </a:r>
              <a:r>
                <a:rPr lang="en-US" dirty="0" err="1">
                  <a:solidFill>
                    <a:srgbClr val="1F3D2B"/>
                  </a:solidFill>
                </a:rPr>
                <a:t>si</a:t>
              </a:r>
              <a:r>
                <a:rPr lang="en-US" dirty="0">
                  <a:solidFill>
                    <a:srgbClr val="1F3D2B"/>
                  </a:solidFill>
                </a:rPr>
                <a:t> </a:t>
              </a:r>
              <a:r>
                <a:rPr lang="en-US" dirty="0" err="1">
                  <a:solidFill>
                    <a:srgbClr val="1F3D2B"/>
                  </a:solidFill>
                </a:rPr>
                <a:t>dezvoltare</a:t>
              </a:r>
              <a:r>
                <a:rPr lang="en-US" dirty="0">
                  <a:solidFill>
                    <a:srgbClr val="1F3D2B"/>
                  </a:solidFill>
                </a:rPr>
                <a:t> </a:t>
              </a:r>
              <a:r>
                <a:rPr lang="en-US" dirty="0" err="1">
                  <a:solidFill>
                    <a:srgbClr val="1F3D2B"/>
                  </a:solidFill>
                </a:rPr>
                <a:t>reala</a:t>
              </a:r>
              <a:endParaRPr lang="en-US" dirty="0">
                <a:solidFill>
                  <a:srgbClr val="1F3D2B"/>
                </a:solidFill>
              </a:endParaRPr>
            </a:p>
            <a:p>
              <a:pPr marL="285750" indent="-285750">
                <a:buFont typeface="Arial" panose="020B0604020202020204" pitchFamily="34" charset="0"/>
                <a:buChar char="•"/>
              </a:pPr>
              <a:endParaRPr lang="en-US" dirty="0">
                <a:solidFill>
                  <a:srgbClr val="1F3D2B"/>
                </a:solidFill>
              </a:endParaRPr>
            </a:p>
            <a:p>
              <a:pPr marL="285750" indent="-285750">
                <a:buFont typeface="Arial" panose="020B0604020202020204" pitchFamily="34" charset="0"/>
                <a:buChar char="•"/>
              </a:pPr>
              <a:r>
                <a:rPr lang="en-US" dirty="0">
                  <a:solidFill>
                    <a:srgbClr val="1F3D2B"/>
                  </a:solidFill>
                </a:rPr>
                <a:t>O voce </a:t>
              </a:r>
              <a:r>
                <a:rPr lang="en-US" dirty="0" err="1">
                  <a:solidFill>
                    <a:srgbClr val="1F3D2B"/>
                  </a:solidFill>
                </a:rPr>
                <a:t>comuna</a:t>
              </a:r>
              <a:r>
                <a:rPr lang="en-US" dirty="0">
                  <a:solidFill>
                    <a:srgbClr val="1F3D2B"/>
                  </a:solidFill>
                </a:rPr>
                <a:t> care </a:t>
              </a:r>
              <a:r>
                <a:rPr lang="en-US" dirty="0" err="1">
                  <a:solidFill>
                    <a:srgbClr val="1F3D2B"/>
                  </a:solidFill>
                </a:rPr>
                <a:t>reprezinta</a:t>
              </a:r>
              <a:r>
                <a:rPr lang="en-US" dirty="0">
                  <a:solidFill>
                    <a:srgbClr val="1F3D2B"/>
                  </a:solidFill>
                </a:rPr>
                <a:t> </a:t>
              </a:r>
              <a:r>
                <a:rPr lang="en-US" dirty="0" err="1">
                  <a:solidFill>
                    <a:srgbClr val="1F3D2B"/>
                  </a:solidFill>
                </a:rPr>
                <a:t>interesele</a:t>
              </a:r>
              <a:r>
                <a:rPr lang="en-US" dirty="0">
                  <a:solidFill>
                    <a:srgbClr val="1F3D2B"/>
                  </a:solidFill>
                </a:rPr>
                <a:t> </a:t>
              </a:r>
              <a:r>
                <a:rPr lang="en-US" dirty="0" err="1">
                  <a:solidFill>
                    <a:srgbClr val="1F3D2B"/>
                  </a:solidFill>
                </a:rPr>
                <a:t>noii</a:t>
              </a:r>
              <a:r>
                <a:rPr lang="en-US" dirty="0">
                  <a:solidFill>
                    <a:srgbClr val="1F3D2B"/>
                  </a:solidFill>
                </a:rPr>
                <a:t> </a:t>
              </a:r>
              <a:r>
                <a:rPr lang="en-US" dirty="0" err="1">
                  <a:solidFill>
                    <a:srgbClr val="1F3D2B"/>
                  </a:solidFill>
                </a:rPr>
                <a:t>generatii</a:t>
              </a:r>
              <a:r>
                <a:rPr lang="en-US" dirty="0">
                  <a:solidFill>
                    <a:srgbClr val="1F3D2B"/>
                  </a:solidFill>
                </a:rPr>
                <a:t> din </a:t>
              </a:r>
              <a:r>
                <a:rPr lang="en-US" dirty="0" err="1">
                  <a:solidFill>
                    <a:srgbClr val="1F3D2B"/>
                  </a:solidFill>
                </a:rPr>
                <a:t>agricultura</a:t>
              </a:r>
              <a:endParaRPr lang="en-US" dirty="0">
                <a:solidFill>
                  <a:srgbClr val="1F3D2B"/>
                </a:solidFill>
                <a:latin typeface="Montserrat" panose="00000500000000000000" pitchFamily="2" charset="0"/>
              </a:endParaRPr>
            </a:p>
          </p:txBody>
        </p:sp>
      </p:grpSp>
      <p:sp>
        <p:nvSpPr>
          <p:cNvPr id="2" name="Title 1">
            <a:extLst>
              <a:ext uri="{FF2B5EF4-FFF2-40B4-BE49-F238E27FC236}">
                <a16:creationId xmlns:a16="http://schemas.microsoft.com/office/drawing/2014/main" id="{01ACFD8B-BD33-6E5D-B03D-F687348EE291}"/>
              </a:ext>
            </a:extLst>
          </p:cNvPr>
          <p:cNvSpPr>
            <a:spLocks noGrp="1"/>
          </p:cNvSpPr>
          <p:nvPr>
            <p:ph type="title" idx="4294967295"/>
          </p:nvPr>
        </p:nvSpPr>
        <p:spPr>
          <a:xfrm>
            <a:off x="416775" y="443608"/>
            <a:ext cx="10515600" cy="956231"/>
          </a:xfrm>
        </p:spPr>
        <p:txBody>
          <a:bodyPr/>
          <a:lstStyle/>
          <a:p>
            <a:r>
              <a:rPr lang="en-US" b="1" dirty="0">
                <a:solidFill>
                  <a:srgbClr val="1F3D2B"/>
                </a:solidFill>
              </a:rPr>
              <a:t>ROLUL C.A.T.A.</a:t>
            </a:r>
          </a:p>
        </p:txBody>
      </p:sp>
      <p:grpSp>
        <p:nvGrpSpPr>
          <p:cNvPr id="8" name="Group 7">
            <a:extLst>
              <a:ext uri="{FF2B5EF4-FFF2-40B4-BE49-F238E27FC236}">
                <a16:creationId xmlns:a16="http://schemas.microsoft.com/office/drawing/2014/main" id="{2EBC79B5-09A5-C024-EA85-F43EE2A37E3B}"/>
              </a:ext>
            </a:extLst>
          </p:cNvPr>
          <p:cNvGrpSpPr/>
          <p:nvPr/>
        </p:nvGrpSpPr>
        <p:grpSpPr>
          <a:xfrm>
            <a:off x="65097" y="5934688"/>
            <a:ext cx="1596999" cy="923312"/>
            <a:chOff x="65097" y="5934688"/>
            <a:chExt cx="1596999" cy="923312"/>
          </a:xfrm>
        </p:grpSpPr>
        <p:sp>
          <p:nvSpPr>
            <p:cNvPr id="9" name="TextBox 8">
              <a:extLst>
                <a:ext uri="{FF2B5EF4-FFF2-40B4-BE49-F238E27FC236}">
                  <a16:creationId xmlns:a16="http://schemas.microsoft.com/office/drawing/2014/main" id="{72178FEF-9EAB-BA41-F474-57B7E27BA15B}"/>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10" name="Picture 9">
              <a:extLst>
                <a:ext uri="{FF2B5EF4-FFF2-40B4-BE49-F238E27FC236}">
                  <a16:creationId xmlns:a16="http://schemas.microsoft.com/office/drawing/2014/main" id="{9E1B9035-F84D-56FD-5D19-CA7892AC0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
        <p:nvSpPr>
          <p:cNvPr id="11" name="Flowchart: Connector 10">
            <a:extLst>
              <a:ext uri="{FF2B5EF4-FFF2-40B4-BE49-F238E27FC236}">
                <a16:creationId xmlns:a16="http://schemas.microsoft.com/office/drawing/2014/main" id="{D72EC659-B7B0-D1CB-CCDA-CE835DEBF5CE}"/>
              </a:ext>
            </a:extLst>
          </p:cNvPr>
          <p:cNvSpPr/>
          <p:nvPr/>
        </p:nvSpPr>
        <p:spPr>
          <a:xfrm rot="4028150" flipH="1">
            <a:off x="11727541" y="5074874"/>
            <a:ext cx="1168400" cy="1168400"/>
          </a:xfrm>
          <a:prstGeom prst="flowChartConnector">
            <a:avLst/>
          </a:prstGeom>
          <a:solidFill>
            <a:schemeClr val="bg2">
              <a:lumMod val="75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latin typeface="Montserrat" panose="00000500000000000000" pitchFamily="2" charset="0"/>
            </a:endParaRPr>
          </a:p>
        </p:txBody>
      </p:sp>
    </p:spTree>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lowchart: Connector 39">
            <a:extLst>
              <a:ext uri="{FF2B5EF4-FFF2-40B4-BE49-F238E27FC236}">
                <a16:creationId xmlns:a16="http://schemas.microsoft.com/office/drawing/2014/main" id="{8371DDF4-1461-D802-D6CF-CFFCC07E5E63}"/>
              </a:ext>
            </a:extLst>
          </p:cNvPr>
          <p:cNvSpPr/>
          <p:nvPr/>
        </p:nvSpPr>
        <p:spPr>
          <a:xfrm rot="4028150" flipH="1">
            <a:off x="10867877" y="-46300"/>
            <a:ext cx="1378247" cy="1378247"/>
          </a:xfrm>
          <a:prstGeom prst="flowChartConnector">
            <a:avLst/>
          </a:prstGeom>
          <a:solidFill>
            <a:schemeClr val="bg2">
              <a:lumMod val="90000"/>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latin typeface="Montserrat" panose="00000500000000000000" pitchFamily="2" charset="0"/>
            </a:endParaRPr>
          </a:p>
        </p:txBody>
      </p:sp>
      <p:sp>
        <p:nvSpPr>
          <p:cNvPr id="2" name="Title 1">
            <a:extLst>
              <a:ext uri="{FF2B5EF4-FFF2-40B4-BE49-F238E27FC236}">
                <a16:creationId xmlns:a16="http://schemas.microsoft.com/office/drawing/2014/main" id="{22760CC5-E030-8A26-DBEA-6AEB7AFB406B}"/>
              </a:ext>
            </a:extLst>
          </p:cNvPr>
          <p:cNvSpPr>
            <a:spLocks noGrp="1"/>
          </p:cNvSpPr>
          <p:nvPr>
            <p:ph type="title"/>
          </p:nvPr>
        </p:nvSpPr>
        <p:spPr>
          <a:xfrm>
            <a:off x="470836" y="492141"/>
            <a:ext cx="10515600" cy="1325563"/>
          </a:xfrm>
        </p:spPr>
        <p:txBody>
          <a:bodyPr/>
          <a:lstStyle/>
          <a:p>
            <a:r>
              <a:rPr lang="en-US" b="1" dirty="0"/>
              <a:t>VALORILE COMUNITATII</a:t>
            </a:r>
            <a:br>
              <a:rPr lang="en-US" b="1" dirty="0"/>
            </a:br>
            <a:r>
              <a:rPr lang="en-US" sz="3600" dirty="0" err="1"/>
              <a:t>Principiile</a:t>
            </a:r>
            <a:r>
              <a:rPr lang="en-US" sz="3600" dirty="0"/>
              <a:t> care ne </a:t>
            </a:r>
            <a:r>
              <a:rPr lang="en-US" sz="3600" dirty="0" err="1"/>
              <a:t>ghideaza</a:t>
            </a:r>
            <a:endParaRPr lang="en-US" sz="3600" b="1" dirty="0"/>
          </a:p>
        </p:txBody>
      </p:sp>
      <p:grpSp>
        <p:nvGrpSpPr>
          <p:cNvPr id="4" name="Group 3">
            <a:extLst>
              <a:ext uri="{FF2B5EF4-FFF2-40B4-BE49-F238E27FC236}">
                <a16:creationId xmlns:a16="http://schemas.microsoft.com/office/drawing/2014/main" id="{F63C5533-2290-4880-A9D9-0B81D8F56262}"/>
              </a:ext>
            </a:extLst>
          </p:cNvPr>
          <p:cNvGrpSpPr/>
          <p:nvPr/>
        </p:nvGrpSpPr>
        <p:grpSpPr>
          <a:xfrm>
            <a:off x="65097" y="5934688"/>
            <a:ext cx="1596999" cy="923312"/>
            <a:chOff x="65097" y="5934688"/>
            <a:chExt cx="1596999" cy="923312"/>
          </a:xfrm>
        </p:grpSpPr>
        <p:sp>
          <p:nvSpPr>
            <p:cNvPr id="6" name="TextBox 5">
              <a:extLst>
                <a:ext uri="{FF2B5EF4-FFF2-40B4-BE49-F238E27FC236}">
                  <a16:creationId xmlns:a16="http://schemas.microsoft.com/office/drawing/2014/main" id="{90029B69-EF93-6B59-038A-5F67E42AD5B4}"/>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7" name="Picture 6">
              <a:extLst>
                <a:ext uri="{FF2B5EF4-FFF2-40B4-BE49-F238E27FC236}">
                  <a16:creationId xmlns:a16="http://schemas.microsoft.com/office/drawing/2014/main" id="{D91735FD-BDB1-73AE-AEE5-8F93F2BDF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
        <p:nvSpPr>
          <p:cNvPr id="8" name="TextBox 7">
            <a:extLst>
              <a:ext uri="{FF2B5EF4-FFF2-40B4-BE49-F238E27FC236}">
                <a16:creationId xmlns:a16="http://schemas.microsoft.com/office/drawing/2014/main" id="{C1B55484-5E21-F20B-4996-9D5A2B67B568}"/>
              </a:ext>
            </a:extLst>
          </p:cNvPr>
          <p:cNvSpPr txBox="1"/>
          <p:nvPr/>
        </p:nvSpPr>
        <p:spPr>
          <a:xfrm>
            <a:off x="753865" y="2183420"/>
            <a:ext cx="3894336" cy="1969770"/>
          </a:xfrm>
          <a:prstGeom prst="rect">
            <a:avLst/>
          </a:prstGeom>
          <a:noFill/>
        </p:spPr>
        <p:txBody>
          <a:bodyPr wrap="square" rtlCol="0">
            <a:spAutoFit/>
          </a:bodyPr>
          <a:lstStyle/>
          <a:p>
            <a:r>
              <a:rPr lang="en-US" sz="3200" dirty="0" err="1"/>
              <a:t>Rigoare</a:t>
            </a:r>
            <a:r>
              <a:rPr lang="en-US" sz="3200" dirty="0"/>
              <a:t> </a:t>
            </a:r>
            <a:r>
              <a:rPr lang="en-US" sz="3200" dirty="0" err="1"/>
              <a:t>profesionala</a:t>
            </a:r>
            <a:endParaRPr lang="en-US" sz="3200" dirty="0"/>
          </a:p>
          <a:p>
            <a:endParaRPr lang="en-US" dirty="0"/>
          </a:p>
          <a:p>
            <a:pPr algn="ctr"/>
            <a:r>
              <a:rPr lang="it-IT" dirty="0"/>
              <a:t>Decizii bazate pe:</a:t>
            </a:r>
          </a:p>
          <a:p>
            <a:pPr marL="285750" indent="-285750" algn="ctr">
              <a:buFont typeface="Arial" panose="020B0604020202020204" pitchFamily="34" charset="0"/>
              <a:buChar char="•"/>
            </a:pPr>
            <a:r>
              <a:rPr lang="it-IT" dirty="0"/>
              <a:t>Date</a:t>
            </a:r>
          </a:p>
          <a:p>
            <a:pPr marL="285750" indent="-285750" algn="ctr">
              <a:buFont typeface="Arial" panose="020B0604020202020204" pitchFamily="34" charset="0"/>
              <a:buChar char="•"/>
            </a:pPr>
            <a:r>
              <a:rPr lang="it-IT" dirty="0"/>
              <a:t>Analiza</a:t>
            </a:r>
          </a:p>
          <a:p>
            <a:pPr marL="285750" indent="-285750" algn="ctr">
              <a:buFont typeface="Arial" panose="020B0604020202020204" pitchFamily="34" charset="0"/>
              <a:buChar char="•"/>
            </a:pPr>
            <a:r>
              <a:rPr lang="it-IT" dirty="0"/>
              <a:t>Experienta aplicata in teren.</a:t>
            </a:r>
            <a:endParaRPr lang="en-US" dirty="0"/>
          </a:p>
        </p:txBody>
      </p:sp>
      <p:sp>
        <p:nvSpPr>
          <p:cNvPr id="9" name="TextBox 8">
            <a:extLst>
              <a:ext uri="{FF2B5EF4-FFF2-40B4-BE49-F238E27FC236}">
                <a16:creationId xmlns:a16="http://schemas.microsoft.com/office/drawing/2014/main" id="{5D109CD0-23A9-AA90-B152-5DD3735EF880}"/>
              </a:ext>
            </a:extLst>
          </p:cNvPr>
          <p:cNvSpPr txBox="1"/>
          <p:nvPr/>
        </p:nvSpPr>
        <p:spPr>
          <a:xfrm>
            <a:off x="7543801" y="2183420"/>
            <a:ext cx="3894336" cy="1969770"/>
          </a:xfrm>
          <a:prstGeom prst="rect">
            <a:avLst/>
          </a:prstGeom>
          <a:noFill/>
        </p:spPr>
        <p:txBody>
          <a:bodyPr wrap="square" rtlCol="0">
            <a:spAutoFit/>
          </a:bodyPr>
          <a:lstStyle/>
          <a:p>
            <a:r>
              <a:rPr lang="en-US" sz="3200" dirty="0" err="1"/>
              <a:t>Parteneriat</a:t>
            </a:r>
            <a:r>
              <a:rPr lang="en-US" sz="3200" dirty="0"/>
              <a:t> </a:t>
            </a:r>
            <a:r>
              <a:rPr lang="en-US" sz="3200" dirty="0" err="1"/>
              <a:t>autentic</a:t>
            </a:r>
            <a:endParaRPr lang="en-US" sz="3200" dirty="0"/>
          </a:p>
          <a:p>
            <a:endParaRPr lang="en-US" dirty="0"/>
          </a:p>
          <a:p>
            <a:endParaRPr lang="en-US" dirty="0"/>
          </a:p>
          <a:p>
            <a:pPr algn="ctr"/>
            <a:r>
              <a:rPr lang="it-IT" dirty="0"/>
              <a:t>Construim relatii pe termen lung intre fermieri, consultanti si antreprenori.</a:t>
            </a:r>
            <a:endParaRPr lang="en-US" dirty="0"/>
          </a:p>
        </p:txBody>
      </p:sp>
      <p:sp>
        <p:nvSpPr>
          <p:cNvPr id="10" name="TextBox 9">
            <a:extLst>
              <a:ext uri="{FF2B5EF4-FFF2-40B4-BE49-F238E27FC236}">
                <a16:creationId xmlns:a16="http://schemas.microsoft.com/office/drawing/2014/main" id="{A87D255F-B786-25A9-C973-A5B9AE4DE602}"/>
              </a:ext>
            </a:extLst>
          </p:cNvPr>
          <p:cNvSpPr txBox="1"/>
          <p:nvPr/>
        </p:nvSpPr>
        <p:spPr>
          <a:xfrm>
            <a:off x="4071024" y="4518898"/>
            <a:ext cx="4612396" cy="1969770"/>
          </a:xfrm>
          <a:prstGeom prst="rect">
            <a:avLst/>
          </a:prstGeom>
          <a:noFill/>
        </p:spPr>
        <p:txBody>
          <a:bodyPr wrap="square" rtlCol="0">
            <a:spAutoFit/>
          </a:bodyPr>
          <a:lstStyle/>
          <a:p>
            <a:pPr algn="ctr"/>
            <a:r>
              <a:rPr lang="en-US" sz="3200" dirty="0" err="1"/>
              <a:t>Viziune</a:t>
            </a:r>
            <a:r>
              <a:rPr lang="en-US" sz="3200" dirty="0"/>
              <a:t> </a:t>
            </a:r>
            <a:r>
              <a:rPr lang="en-US" sz="3200" dirty="0" err="1"/>
              <a:t>antreprenoriala</a:t>
            </a:r>
            <a:endParaRPr lang="en-US" sz="3200" dirty="0"/>
          </a:p>
          <a:p>
            <a:pPr algn="ctr"/>
            <a:endParaRPr lang="en-US" dirty="0"/>
          </a:p>
          <a:p>
            <a:pPr algn="ctr"/>
            <a:r>
              <a:rPr lang="it-IT" dirty="0"/>
              <a:t>Agricultura moderna inseamna:</a:t>
            </a:r>
          </a:p>
          <a:p>
            <a:pPr marL="285750" indent="-285750" algn="ctr">
              <a:buFont typeface="Arial" panose="020B0604020202020204" pitchFamily="34" charset="0"/>
              <a:buChar char="•"/>
            </a:pPr>
            <a:r>
              <a:rPr lang="it-IT" dirty="0"/>
              <a:t>Strategie</a:t>
            </a:r>
          </a:p>
          <a:p>
            <a:pPr marL="285750" indent="-285750" algn="ctr">
              <a:buFont typeface="Arial" panose="020B0604020202020204" pitchFamily="34" charset="0"/>
              <a:buChar char="•"/>
            </a:pPr>
            <a:r>
              <a:rPr lang="it-IT" dirty="0"/>
              <a:t>Eficienta</a:t>
            </a:r>
          </a:p>
          <a:p>
            <a:pPr marL="285750" indent="-285750" algn="ctr">
              <a:buFont typeface="Arial" panose="020B0604020202020204" pitchFamily="34" charset="0"/>
              <a:buChar char="•"/>
            </a:pPr>
            <a:r>
              <a:rPr lang="it-IT" dirty="0"/>
              <a:t>Scalare sustenabila.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1543F-8632-6C46-61A7-567319F468B4}"/>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E9274A52-3B85-9EA9-F4F6-5D364CBC4096}"/>
              </a:ext>
            </a:extLst>
          </p:cNvPr>
          <p:cNvGrpSpPr/>
          <p:nvPr/>
        </p:nvGrpSpPr>
        <p:grpSpPr>
          <a:xfrm>
            <a:off x="542261" y="2093387"/>
            <a:ext cx="6453962" cy="3619245"/>
            <a:chOff x="622410" y="1816176"/>
            <a:chExt cx="5473590" cy="2599390"/>
          </a:xfrm>
        </p:grpSpPr>
        <p:sp>
          <p:nvSpPr>
            <p:cNvPr id="18" name="TextBox 17">
              <a:extLst>
                <a:ext uri="{FF2B5EF4-FFF2-40B4-BE49-F238E27FC236}">
                  <a16:creationId xmlns:a16="http://schemas.microsoft.com/office/drawing/2014/main" id="{A6F21032-6EBF-E393-235F-2BBEC2917591}"/>
                </a:ext>
              </a:extLst>
            </p:cNvPr>
            <p:cNvSpPr txBox="1"/>
            <p:nvPr/>
          </p:nvSpPr>
          <p:spPr>
            <a:xfrm>
              <a:off x="622410" y="2632912"/>
              <a:ext cx="5473590" cy="1782654"/>
            </a:xfrm>
            <a:prstGeom prst="rect">
              <a:avLst/>
            </a:prstGeom>
            <a:noFill/>
          </p:spPr>
          <p:txBody>
            <a:bodyPr wrap="square">
              <a:spAutoFit/>
            </a:bodyPr>
            <a:lstStyle/>
            <a:p>
              <a:pPr marL="285750" indent="-285750">
                <a:buFont typeface="Arial" panose="020B0604020202020204" pitchFamily="34" charset="0"/>
                <a:buChar char="•"/>
              </a:pPr>
              <a:r>
                <a:rPr lang="en-US" dirty="0" err="1"/>
                <a:t>Acces</a:t>
              </a:r>
              <a:r>
                <a:rPr lang="en-US" dirty="0"/>
                <a:t> direct la </a:t>
              </a:r>
              <a:r>
                <a:rPr lang="en-US" dirty="0" err="1"/>
                <a:t>antreprenori</a:t>
              </a:r>
              <a:r>
                <a:rPr lang="en-US" dirty="0"/>
                <a:t> cu </a:t>
              </a:r>
              <a:r>
                <a:rPr lang="en-US" dirty="0" err="1"/>
                <a:t>experienta</a:t>
              </a:r>
              <a:r>
                <a:rPr lang="en-US" dirty="0"/>
                <a:t> in </a:t>
              </a:r>
              <a:r>
                <a:rPr lang="en-US" dirty="0" err="1"/>
                <a:t>agricultura</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Sprijin</a:t>
              </a:r>
              <a:r>
                <a:rPr lang="en-US" dirty="0"/>
                <a:t> in </a:t>
              </a:r>
              <a:r>
                <a:rPr lang="en-US" dirty="0" err="1"/>
                <a:t>decizii</a:t>
              </a:r>
              <a:r>
                <a:rPr lang="en-US" dirty="0"/>
                <a:t> </a:t>
              </a:r>
              <a:r>
                <a:rPr lang="en-US" dirty="0" err="1"/>
                <a:t>comerciale</a:t>
              </a:r>
              <a:r>
                <a:rPr lang="en-US" dirty="0"/>
                <a:t> </a:t>
              </a:r>
              <a:r>
                <a:rPr lang="en-US" dirty="0" err="1"/>
                <a:t>si</a:t>
              </a:r>
              <a:r>
                <a:rPr lang="en-US" dirty="0"/>
                <a:t> </a:t>
              </a:r>
              <a:r>
                <a:rPr lang="en-US" dirty="0" err="1"/>
                <a:t>strategice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Experienta</a:t>
              </a:r>
              <a:r>
                <a:rPr lang="en-US" dirty="0"/>
                <a:t> practica, nu </a:t>
              </a:r>
              <a:r>
                <a:rPr lang="en-US" dirty="0" err="1"/>
                <a:t>teorie</a:t>
              </a:r>
              <a:r>
                <a:rPr lang="en-US" dirty="0"/>
                <a:t> din manual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Feedback </a:t>
              </a:r>
              <a:r>
                <a:rPr lang="en-US" dirty="0" err="1"/>
                <a:t>aplicat</a:t>
              </a:r>
              <a:r>
                <a:rPr lang="en-US" dirty="0"/>
                <a:t> pe </a:t>
              </a:r>
              <a:r>
                <a:rPr lang="en-US" dirty="0" err="1"/>
                <a:t>situatiile</a:t>
              </a:r>
              <a:r>
                <a:rPr lang="en-US" dirty="0"/>
                <a:t> </a:t>
              </a:r>
              <a:r>
                <a:rPr lang="en-US" dirty="0" err="1"/>
                <a:t>reale</a:t>
              </a:r>
              <a:r>
                <a:rPr lang="en-US" dirty="0"/>
                <a:t> din </a:t>
              </a:r>
              <a:r>
                <a:rPr lang="en-US" dirty="0" err="1"/>
                <a:t>ferma</a:t>
              </a:r>
              <a:endParaRPr lang="en-US" b="0" i="0" dirty="0">
                <a:solidFill>
                  <a:schemeClr val="bg1"/>
                </a:solidFill>
                <a:effectLst/>
                <a:latin typeface="Montserrat" panose="00000500000000000000" pitchFamily="2" charset="0"/>
              </a:endParaRPr>
            </a:p>
          </p:txBody>
        </p:sp>
        <p:sp>
          <p:nvSpPr>
            <p:cNvPr id="20" name="TextBox 19">
              <a:extLst>
                <a:ext uri="{FF2B5EF4-FFF2-40B4-BE49-F238E27FC236}">
                  <a16:creationId xmlns:a16="http://schemas.microsoft.com/office/drawing/2014/main" id="{6A829BC9-D26D-DA77-F78D-7FD064DF5D25}"/>
                </a:ext>
              </a:extLst>
            </p:cNvPr>
            <p:cNvSpPr txBox="1"/>
            <p:nvPr/>
          </p:nvSpPr>
          <p:spPr>
            <a:xfrm>
              <a:off x="622410" y="1816176"/>
              <a:ext cx="5473590" cy="1077218"/>
            </a:xfrm>
            <a:prstGeom prst="rect">
              <a:avLst/>
            </a:prstGeom>
            <a:noFill/>
          </p:spPr>
          <p:txBody>
            <a:bodyPr wrap="square">
              <a:spAutoFit/>
            </a:bodyPr>
            <a:lstStyle/>
            <a:p>
              <a:r>
                <a:rPr lang="en-US" sz="3200" b="1" dirty="0" err="1">
                  <a:solidFill>
                    <a:srgbClr val="1F3D2B"/>
                  </a:solidFill>
                  <a:latin typeface="+mj-lt"/>
                </a:rPr>
                <a:t>Mentorii</a:t>
              </a:r>
              <a:r>
                <a:rPr lang="en-US" sz="3200" b="1" dirty="0">
                  <a:solidFill>
                    <a:srgbClr val="1F3D2B"/>
                  </a:solidFill>
                  <a:latin typeface="+mj-lt"/>
                </a:rPr>
                <a:t> </a:t>
              </a:r>
              <a:r>
                <a:rPr lang="en-US" sz="3200" b="1" dirty="0" err="1">
                  <a:solidFill>
                    <a:srgbClr val="1F3D2B"/>
                  </a:solidFill>
                  <a:latin typeface="+mj-lt"/>
                </a:rPr>
                <a:t>și</a:t>
              </a:r>
              <a:r>
                <a:rPr lang="en-US" sz="3200" b="1" dirty="0">
                  <a:solidFill>
                    <a:srgbClr val="1F3D2B"/>
                  </a:solidFill>
                  <a:latin typeface="+mj-lt"/>
                </a:rPr>
                <a:t> </a:t>
              </a:r>
              <a:r>
                <a:rPr lang="en-US" sz="3200" b="1" dirty="0" err="1">
                  <a:solidFill>
                    <a:srgbClr val="1F3D2B"/>
                  </a:solidFill>
                  <a:latin typeface="+mj-lt"/>
                </a:rPr>
                <a:t>sprijinul</a:t>
              </a:r>
              <a:r>
                <a:rPr lang="en-US" sz="3200" b="1" dirty="0">
                  <a:solidFill>
                    <a:srgbClr val="1F3D2B"/>
                  </a:solidFill>
                  <a:latin typeface="+mj-lt"/>
                </a:rPr>
                <a:t> pe care </a:t>
              </a:r>
              <a:r>
                <a:rPr lang="en-US" sz="3200" b="1" dirty="0" err="1">
                  <a:solidFill>
                    <a:srgbClr val="1F3D2B"/>
                  </a:solidFill>
                  <a:latin typeface="+mj-lt"/>
                </a:rPr>
                <a:t>îl</a:t>
              </a:r>
              <a:r>
                <a:rPr lang="en-US" sz="3200" b="1" dirty="0">
                  <a:solidFill>
                    <a:srgbClr val="1F3D2B"/>
                  </a:solidFill>
                  <a:latin typeface="+mj-lt"/>
                </a:rPr>
                <a:t> </a:t>
              </a:r>
              <a:r>
                <a:rPr lang="en-US" sz="3200" b="1" dirty="0" err="1">
                  <a:solidFill>
                    <a:srgbClr val="1F3D2B"/>
                  </a:solidFill>
                  <a:latin typeface="+mj-lt"/>
                </a:rPr>
                <a:t>oferim</a:t>
              </a:r>
              <a:endParaRPr lang="en-US" sz="3200" b="1" dirty="0">
                <a:solidFill>
                  <a:schemeClr val="bg1"/>
                </a:solidFill>
                <a:latin typeface="+mj-lt"/>
              </a:endParaRPr>
            </a:p>
          </p:txBody>
        </p:sp>
      </p:grpSp>
      <p:sp>
        <p:nvSpPr>
          <p:cNvPr id="9" name="Title 1">
            <a:extLst>
              <a:ext uri="{FF2B5EF4-FFF2-40B4-BE49-F238E27FC236}">
                <a16:creationId xmlns:a16="http://schemas.microsoft.com/office/drawing/2014/main" id="{8D18ACBE-0151-296C-25BD-37B57920EB28}"/>
              </a:ext>
            </a:extLst>
          </p:cNvPr>
          <p:cNvSpPr txBox="1">
            <a:spLocks/>
          </p:cNvSpPr>
          <p:nvPr/>
        </p:nvSpPr>
        <p:spPr>
          <a:xfrm>
            <a:off x="427663" y="516900"/>
            <a:ext cx="9514840" cy="790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a:lstStyle>
          <a:p>
            <a:r>
              <a:rPr lang="en-US" b="1" dirty="0" err="1">
                <a:solidFill>
                  <a:srgbClr val="1F3D2B"/>
                </a:solidFill>
              </a:rPr>
              <a:t>Mentoratul</a:t>
            </a:r>
            <a:r>
              <a:rPr lang="en-US" b="1" dirty="0">
                <a:solidFill>
                  <a:srgbClr val="1F3D2B"/>
                </a:solidFill>
              </a:rPr>
              <a:t>	</a:t>
            </a:r>
            <a:endParaRPr lang="en-US" dirty="0">
              <a:solidFill>
                <a:srgbClr val="1F3D2B"/>
              </a:solidFill>
            </a:endParaRPr>
          </a:p>
        </p:txBody>
      </p:sp>
      <p:grpSp>
        <p:nvGrpSpPr>
          <p:cNvPr id="2" name="Group 1">
            <a:extLst>
              <a:ext uri="{FF2B5EF4-FFF2-40B4-BE49-F238E27FC236}">
                <a16:creationId xmlns:a16="http://schemas.microsoft.com/office/drawing/2014/main" id="{60AAFB2F-4EF8-D21B-97A4-F101A511BAF5}"/>
              </a:ext>
            </a:extLst>
          </p:cNvPr>
          <p:cNvGrpSpPr/>
          <p:nvPr/>
        </p:nvGrpSpPr>
        <p:grpSpPr>
          <a:xfrm>
            <a:off x="65097" y="5934688"/>
            <a:ext cx="1596999" cy="923312"/>
            <a:chOff x="65097" y="5934688"/>
            <a:chExt cx="1596999" cy="923312"/>
          </a:xfrm>
        </p:grpSpPr>
        <p:sp>
          <p:nvSpPr>
            <p:cNvPr id="5" name="TextBox 4">
              <a:extLst>
                <a:ext uri="{FF2B5EF4-FFF2-40B4-BE49-F238E27FC236}">
                  <a16:creationId xmlns:a16="http://schemas.microsoft.com/office/drawing/2014/main" id="{C8A88203-8EF1-2DA6-5DD2-750D410B2A12}"/>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6" name="Picture 5">
              <a:extLst>
                <a:ext uri="{FF2B5EF4-FFF2-40B4-BE49-F238E27FC236}">
                  <a16:creationId xmlns:a16="http://schemas.microsoft.com/office/drawing/2014/main" id="{57AA9627-6539-0C44-854E-C8F50ADFC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pic>
        <p:nvPicPr>
          <p:cNvPr id="10" name="Picture 9">
            <a:extLst>
              <a:ext uri="{FF2B5EF4-FFF2-40B4-BE49-F238E27FC236}">
                <a16:creationId xmlns:a16="http://schemas.microsoft.com/office/drawing/2014/main" id="{169F4DAE-CF39-16BB-F96F-5E2CCEB47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0625" y="1871330"/>
            <a:ext cx="3248280" cy="4063358"/>
          </a:xfrm>
          <a:prstGeom prst="roundRect">
            <a:avLst/>
          </a:prstGeom>
        </p:spPr>
      </p:pic>
    </p:spTree>
    <p:extLst>
      <p:ext uri="{BB962C8B-B14F-4D97-AF65-F5344CB8AC3E}">
        <p14:creationId xmlns:p14="http://schemas.microsoft.com/office/powerpoint/2010/main" val="221455934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1D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F1834F-BF8D-DE7A-0D22-DFB184AD5EC4}"/>
              </a:ext>
            </a:extLst>
          </p:cNvPr>
          <p:cNvSpPr txBox="1"/>
          <p:nvPr/>
        </p:nvSpPr>
        <p:spPr>
          <a:xfrm>
            <a:off x="2985979" y="1608219"/>
            <a:ext cx="6742551" cy="1323439"/>
          </a:xfrm>
          <a:prstGeom prst="rect">
            <a:avLst/>
          </a:prstGeom>
          <a:noFill/>
        </p:spPr>
        <p:txBody>
          <a:bodyPr wrap="none" rtlCol="0">
            <a:spAutoFit/>
          </a:bodyPr>
          <a:lstStyle/>
          <a:p>
            <a:pPr algn="ctr"/>
            <a:r>
              <a:rPr lang="it-IT" sz="4000" b="1" dirty="0">
                <a:solidFill>
                  <a:srgbClr val="1F3D2B"/>
                </a:solidFill>
              </a:rPr>
              <a:t>Conexiuni strategice intre </a:t>
            </a:r>
          </a:p>
          <a:p>
            <a:pPr algn="ctr"/>
            <a:r>
              <a:rPr lang="it-IT" sz="4000" b="1" dirty="0">
                <a:solidFill>
                  <a:srgbClr val="1F3D2B"/>
                </a:solidFill>
              </a:rPr>
              <a:t>fermieri, consultanti si experti</a:t>
            </a:r>
            <a:endParaRPr lang="en-US" sz="4000" b="1" dirty="0">
              <a:solidFill>
                <a:srgbClr val="1F3D2B"/>
              </a:solidFill>
              <a:latin typeface="Montserrat" panose="00000500000000000000" pitchFamily="2" charset="0"/>
            </a:endParaRPr>
          </a:p>
        </p:txBody>
      </p:sp>
      <p:sp>
        <p:nvSpPr>
          <p:cNvPr id="7" name="TextBox 6">
            <a:extLst>
              <a:ext uri="{FF2B5EF4-FFF2-40B4-BE49-F238E27FC236}">
                <a16:creationId xmlns:a16="http://schemas.microsoft.com/office/drawing/2014/main" id="{4F60C273-5FBA-842A-971C-A64AFB1DEA4C}"/>
              </a:ext>
            </a:extLst>
          </p:cNvPr>
          <p:cNvSpPr txBox="1"/>
          <p:nvPr/>
        </p:nvSpPr>
        <p:spPr>
          <a:xfrm>
            <a:off x="3599161" y="439543"/>
            <a:ext cx="4993675" cy="1015663"/>
          </a:xfrm>
          <a:prstGeom prst="rect">
            <a:avLst/>
          </a:prstGeom>
          <a:noFill/>
        </p:spPr>
        <p:txBody>
          <a:bodyPr wrap="none" rtlCol="0">
            <a:spAutoFit/>
          </a:bodyPr>
          <a:lstStyle/>
          <a:p>
            <a:r>
              <a:rPr lang="en-US" sz="6000" b="1" dirty="0">
                <a:solidFill>
                  <a:srgbClr val="1F3D2B"/>
                </a:solidFill>
                <a:latin typeface="Montserrat" panose="00000500000000000000" pitchFamily="2" charset="0"/>
              </a:rPr>
              <a:t>Networking</a:t>
            </a:r>
          </a:p>
        </p:txBody>
      </p:sp>
      <p:sp>
        <p:nvSpPr>
          <p:cNvPr id="8" name="TextBox 7">
            <a:extLst>
              <a:ext uri="{FF2B5EF4-FFF2-40B4-BE49-F238E27FC236}">
                <a16:creationId xmlns:a16="http://schemas.microsoft.com/office/drawing/2014/main" id="{E6CCA396-BE97-B2CB-D8F6-CE0D44AFB270}"/>
              </a:ext>
            </a:extLst>
          </p:cNvPr>
          <p:cNvSpPr txBox="1"/>
          <p:nvPr/>
        </p:nvSpPr>
        <p:spPr>
          <a:xfrm>
            <a:off x="1695562" y="3443908"/>
            <a:ext cx="9316974" cy="1015663"/>
          </a:xfrm>
          <a:prstGeom prst="rect">
            <a:avLst/>
          </a:prstGeom>
          <a:noFill/>
        </p:spPr>
        <p:txBody>
          <a:bodyPr wrap="square" rtlCol="0">
            <a:spAutoFit/>
          </a:bodyPr>
          <a:lstStyle/>
          <a:p>
            <a:r>
              <a:rPr lang="en-US" sz="6000" dirty="0">
                <a:solidFill>
                  <a:srgbClr val="1F3D2B"/>
                </a:solidFill>
                <a:latin typeface="+mj-lt"/>
              </a:rPr>
              <a:t>CAPITAL RELATIONAL</a:t>
            </a:r>
            <a:endParaRPr lang="en-US" sz="6000" b="1" dirty="0">
              <a:solidFill>
                <a:srgbClr val="1F3D2B"/>
              </a:solidFill>
              <a:latin typeface="+mj-lt"/>
            </a:endParaRPr>
          </a:p>
        </p:txBody>
      </p:sp>
      <p:sp>
        <p:nvSpPr>
          <p:cNvPr id="9" name="TextBox 8">
            <a:extLst>
              <a:ext uri="{FF2B5EF4-FFF2-40B4-BE49-F238E27FC236}">
                <a16:creationId xmlns:a16="http://schemas.microsoft.com/office/drawing/2014/main" id="{913797D2-3581-C628-CB0E-374688C25784}"/>
              </a:ext>
            </a:extLst>
          </p:cNvPr>
          <p:cNvSpPr txBox="1"/>
          <p:nvPr/>
        </p:nvSpPr>
        <p:spPr>
          <a:xfrm>
            <a:off x="1611683" y="4590814"/>
            <a:ext cx="9316974" cy="1015663"/>
          </a:xfrm>
          <a:prstGeom prst="rect">
            <a:avLst/>
          </a:prstGeom>
          <a:noFill/>
        </p:spPr>
        <p:txBody>
          <a:bodyPr wrap="none" rtlCol="0">
            <a:spAutoFit/>
          </a:bodyPr>
          <a:lstStyle/>
          <a:p>
            <a:r>
              <a:rPr lang="en-US" sz="6000" b="1" dirty="0">
                <a:solidFill>
                  <a:srgbClr val="1F3D2B"/>
                </a:solidFill>
                <a:latin typeface="Montserrat" panose="00000500000000000000" pitchFamily="2" charset="0"/>
              </a:rPr>
              <a:t>AVANTAJ COMPETITIV</a:t>
            </a:r>
          </a:p>
        </p:txBody>
      </p:sp>
      <p:grpSp>
        <p:nvGrpSpPr>
          <p:cNvPr id="12" name="Group 11">
            <a:extLst>
              <a:ext uri="{FF2B5EF4-FFF2-40B4-BE49-F238E27FC236}">
                <a16:creationId xmlns:a16="http://schemas.microsoft.com/office/drawing/2014/main" id="{3428A32D-24A3-40D1-10C4-0816B4BEEEFF}"/>
              </a:ext>
            </a:extLst>
          </p:cNvPr>
          <p:cNvGrpSpPr/>
          <p:nvPr/>
        </p:nvGrpSpPr>
        <p:grpSpPr>
          <a:xfrm>
            <a:off x="65097" y="5934688"/>
            <a:ext cx="1596999" cy="923312"/>
            <a:chOff x="65097" y="5934688"/>
            <a:chExt cx="1596999" cy="923312"/>
          </a:xfrm>
        </p:grpSpPr>
        <p:sp>
          <p:nvSpPr>
            <p:cNvPr id="13" name="TextBox 12">
              <a:extLst>
                <a:ext uri="{FF2B5EF4-FFF2-40B4-BE49-F238E27FC236}">
                  <a16:creationId xmlns:a16="http://schemas.microsoft.com/office/drawing/2014/main" id="{A64B1E54-48AA-3655-73AF-E5ECCACFA157}"/>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14" name="Picture 13">
              <a:extLst>
                <a:ext uri="{FF2B5EF4-FFF2-40B4-BE49-F238E27FC236}">
                  <a16:creationId xmlns:a16="http://schemas.microsoft.com/office/drawing/2014/main" id="{16148D98-CE03-129E-BB2C-8E2C6B4BB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Tree>
    <p:extLst>
      <p:ext uri="{BB962C8B-B14F-4D97-AF65-F5344CB8AC3E}">
        <p14:creationId xmlns:p14="http://schemas.microsoft.com/office/powerpoint/2010/main" val="14543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DC6F-6CA9-7925-696C-5B42C51ABC52}"/>
              </a:ext>
            </a:extLst>
          </p:cNvPr>
          <p:cNvSpPr>
            <a:spLocks noGrp="1"/>
          </p:cNvSpPr>
          <p:nvPr>
            <p:ph type="title"/>
          </p:nvPr>
        </p:nvSpPr>
        <p:spPr>
          <a:xfrm>
            <a:off x="427663" y="428435"/>
            <a:ext cx="9556898" cy="999572"/>
          </a:xfrm>
        </p:spPr>
        <p:txBody>
          <a:bodyPr/>
          <a:lstStyle/>
          <a:p>
            <a:r>
              <a:rPr lang="en-US" b="1" dirty="0"/>
              <a:t>EDUCATIA SI RESURSELE</a:t>
            </a:r>
            <a:endParaRPr lang="en-US" dirty="0"/>
          </a:p>
        </p:txBody>
      </p:sp>
      <p:grpSp>
        <p:nvGrpSpPr>
          <p:cNvPr id="22" name="Group 21">
            <a:extLst>
              <a:ext uri="{FF2B5EF4-FFF2-40B4-BE49-F238E27FC236}">
                <a16:creationId xmlns:a16="http://schemas.microsoft.com/office/drawing/2014/main" id="{9C899675-EBA5-C52D-1F3D-E3F2CCB72217}"/>
              </a:ext>
            </a:extLst>
          </p:cNvPr>
          <p:cNvGrpSpPr/>
          <p:nvPr/>
        </p:nvGrpSpPr>
        <p:grpSpPr>
          <a:xfrm>
            <a:off x="929237" y="1650363"/>
            <a:ext cx="3387582" cy="4070725"/>
            <a:chOff x="929237" y="1640657"/>
            <a:chExt cx="3387582" cy="4070725"/>
          </a:xfrm>
        </p:grpSpPr>
        <p:sp>
          <p:nvSpPr>
            <p:cNvPr id="20" name="TextBox 19">
              <a:extLst>
                <a:ext uri="{FF2B5EF4-FFF2-40B4-BE49-F238E27FC236}">
                  <a16:creationId xmlns:a16="http://schemas.microsoft.com/office/drawing/2014/main" id="{1349A42F-9F4D-3165-9E77-E0FFA5B1ECE0}"/>
                </a:ext>
              </a:extLst>
            </p:cNvPr>
            <p:cNvSpPr txBox="1"/>
            <p:nvPr/>
          </p:nvSpPr>
          <p:spPr>
            <a:xfrm>
              <a:off x="929237" y="4511053"/>
              <a:ext cx="3387582" cy="1200329"/>
            </a:xfrm>
            <a:prstGeom prst="rect">
              <a:avLst/>
            </a:prstGeom>
            <a:noFill/>
          </p:spPr>
          <p:txBody>
            <a:bodyPr wrap="square">
              <a:spAutoFit/>
            </a:bodyPr>
            <a:lstStyle/>
            <a:p>
              <a:pPr algn="ctr"/>
              <a:r>
                <a:rPr lang="it-IT" sz="2400" b="1" dirty="0">
                  <a:solidFill>
                    <a:srgbClr val="1F3D2B"/>
                  </a:solidFill>
                </a:rPr>
                <a:t>Sesiuni interactive</a:t>
              </a:r>
              <a:br>
                <a:rPr lang="it-IT" sz="2400" dirty="0">
                  <a:solidFill>
                    <a:srgbClr val="1F3D2B"/>
                  </a:solidFill>
                </a:rPr>
              </a:br>
              <a:r>
                <a:rPr lang="it-IT" sz="2400" dirty="0">
                  <a:solidFill>
                    <a:srgbClr val="1F3D2B"/>
                  </a:solidFill>
                </a:rPr>
                <a:t>Intalniri aplicate, </a:t>
              </a:r>
            </a:p>
            <a:p>
              <a:pPr algn="ctr"/>
              <a:r>
                <a:rPr lang="it-IT" sz="2400" dirty="0">
                  <a:solidFill>
                    <a:srgbClr val="1F3D2B"/>
                  </a:solidFill>
                </a:rPr>
                <a:t>cu studii de caz reale</a:t>
              </a:r>
              <a:endParaRPr lang="en-US" sz="2200" dirty="0">
                <a:solidFill>
                  <a:srgbClr val="1F3D2B"/>
                </a:solidFill>
              </a:endParaRPr>
            </a:p>
          </p:txBody>
        </p:sp>
        <p:pic>
          <p:nvPicPr>
            <p:cNvPr id="6" name="Picture 5">
              <a:extLst>
                <a:ext uri="{FF2B5EF4-FFF2-40B4-BE49-F238E27FC236}">
                  <a16:creationId xmlns:a16="http://schemas.microsoft.com/office/drawing/2014/main" id="{50A8F576-963E-27D4-CA96-EE9E0AB0B5AE}"/>
                </a:ext>
              </a:extLst>
            </p:cNvPr>
            <p:cNvPicPr>
              <a:picLocks noChangeAspect="1"/>
            </p:cNvPicPr>
            <p:nvPr/>
          </p:nvPicPr>
          <p:blipFill>
            <a:blip r:embed="rId3">
              <a:extLst>
                <a:ext uri="{28A0092B-C50C-407E-A947-70E740481C1C}">
                  <a14:useLocalDpi xmlns:a14="http://schemas.microsoft.com/office/drawing/2010/main" val="0"/>
                </a:ext>
              </a:extLst>
            </a:blip>
            <a:srcRect l="13042" r="60847"/>
            <a:stretch>
              <a:fillRect/>
            </a:stretch>
          </p:blipFill>
          <p:spPr>
            <a:xfrm>
              <a:off x="1486599" y="1640657"/>
              <a:ext cx="1811340" cy="2647090"/>
            </a:xfrm>
            <a:prstGeom prst="roundRect">
              <a:avLst/>
            </a:prstGeom>
          </p:spPr>
        </p:pic>
      </p:grpSp>
      <p:grpSp>
        <p:nvGrpSpPr>
          <p:cNvPr id="17" name="Group 16">
            <a:extLst>
              <a:ext uri="{FF2B5EF4-FFF2-40B4-BE49-F238E27FC236}">
                <a16:creationId xmlns:a16="http://schemas.microsoft.com/office/drawing/2014/main" id="{FA3B0C6C-F92F-7063-51AD-AD8B68F0C9A2}"/>
              </a:ext>
            </a:extLst>
          </p:cNvPr>
          <p:cNvGrpSpPr/>
          <p:nvPr/>
        </p:nvGrpSpPr>
        <p:grpSpPr>
          <a:xfrm>
            <a:off x="65097" y="5934688"/>
            <a:ext cx="1596999" cy="923312"/>
            <a:chOff x="65097" y="5934688"/>
            <a:chExt cx="1596999" cy="923312"/>
          </a:xfrm>
        </p:grpSpPr>
        <p:sp>
          <p:nvSpPr>
            <p:cNvPr id="18" name="TextBox 17">
              <a:extLst>
                <a:ext uri="{FF2B5EF4-FFF2-40B4-BE49-F238E27FC236}">
                  <a16:creationId xmlns:a16="http://schemas.microsoft.com/office/drawing/2014/main" id="{A162D262-7A77-9423-625E-FE91E57E68C5}"/>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19" name="Picture 18">
              <a:extLst>
                <a:ext uri="{FF2B5EF4-FFF2-40B4-BE49-F238E27FC236}">
                  <a16:creationId xmlns:a16="http://schemas.microsoft.com/office/drawing/2014/main" id="{07E8B0DC-9FF4-26BD-BDA7-2B81B5856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grpSp>
        <p:nvGrpSpPr>
          <p:cNvPr id="24" name="Group 23">
            <a:extLst>
              <a:ext uri="{FF2B5EF4-FFF2-40B4-BE49-F238E27FC236}">
                <a16:creationId xmlns:a16="http://schemas.microsoft.com/office/drawing/2014/main" id="{C122D8A5-DDD0-DF9F-FB8D-69EAB4E202BD}"/>
              </a:ext>
            </a:extLst>
          </p:cNvPr>
          <p:cNvGrpSpPr/>
          <p:nvPr/>
        </p:nvGrpSpPr>
        <p:grpSpPr>
          <a:xfrm>
            <a:off x="4476056" y="1640657"/>
            <a:ext cx="3387582" cy="4070725"/>
            <a:chOff x="4476056" y="1640657"/>
            <a:chExt cx="3387582" cy="4070725"/>
          </a:xfrm>
        </p:grpSpPr>
        <p:pic>
          <p:nvPicPr>
            <p:cNvPr id="9" name="Picture 8">
              <a:extLst>
                <a:ext uri="{FF2B5EF4-FFF2-40B4-BE49-F238E27FC236}">
                  <a16:creationId xmlns:a16="http://schemas.microsoft.com/office/drawing/2014/main" id="{2F7F5E8A-18E1-3B8B-F85F-B347C2A109CB}"/>
                </a:ext>
              </a:extLst>
            </p:cNvPr>
            <p:cNvPicPr>
              <a:picLocks noChangeAspect="1"/>
            </p:cNvPicPr>
            <p:nvPr/>
          </p:nvPicPr>
          <p:blipFill>
            <a:blip r:embed="rId3">
              <a:extLst>
                <a:ext uri="{28A0092B-C50C-407E-A947-70E740481C1C}">
                  <a14:useLocalDpi xmlns:a14="http://schemas.microsoft.com/office/drawing/2010/main" val="0"/>
                </a:ext>
              </a:extLst>
            </a:blip>
            <a:srcRect l="39658" r="34231"/>
            <a:stretch>
              <a:fillRect/>
            </a:stretch>
          </p:blipFill>
          <p:spPr>
            <a:xfrm>
              <a:off x="5206112" y="1640657"/>
              <a:ext cx="1811340" cy="2647090"/>
            </a:xfrm>
            <a:prstGeom prst="roundRect">
              <a:avLst/>
            </a:prstGeom>
          </p:spPr>
        </p:pic>
        <p:sp>
          <p:nvSpPr>
            <p:cNvPr id="23" name="TextBox 22">
              <a:extLst>
                <a:ext uri="{FF2B5EF4-FFF2-40B4-BE49-F238E27FC236}">
                  <a16:creationId xmlns:a16="http://schemas.microsoft.com/office/drawing/2014/main" id="{FD81DB3B-89DF-F1A6-35C8-A5A6BB88BDBA}"/>
                </a:ext>
              </a:extLst>
            </p:cNvPr>
            <p:cNvSpPr txBox="1"/>
            <p:nvPr/>
          </p:nvSpPr>
          <p:spPr>
            <a:xfrm>
              <a:off x="4476056" y="4511053"/>
              <a:ext cx="3387582" cy="1200329"/>
            </a:xfrm>
            <a:prstGeom prst="rect">
              <a:avLst/>
            </a:prstGeom>
            <a:noFill/>
          </p:spPr>
          <p:txBody>
            <a:bodyPr wrap="square" rtlCol="0">
              <a:spAutoFit/>
            </a:bodyPr>
            <a:lstStyle/>
            <a:p>
              <a:pPr algn="ctr"/>
              <a:r>
                <a:rPr lang="en-US" sz="2400" b="1" dirty="0"/>
                <a:t>Blog </a:t>
              </a:r>
              <a:r>
                <a:rPr lang="en-US" sz="2400" b="1" dirty="0" err="1"/>
                <a:t>specializat</a:t>
              </a:r>
              <a:br>
                <a:rPr lang="en-US" sz="2400" dirty="0"/>
              </a:br>
              <a:r>
                <a:rPr lang="en-US" sz="2400" dirty="0" err="1"/>
                <a:t>Experienta</a:t>
              </a:r>
              <a:r>
                <a:rPr lang="en-US" sz="2400" dirty="0"/>
                <a:t> din </a:t>
              </a:r>
              <a:r>
                <a:rPr lang="en-US" sz="2400" dirty="0" err="1"/>
                <a:t>teren</a:t>
              </a:r>
              <a:r>
                <a:rPr lang="en-US" sz="2400" dirty="0"/>
                <a:t>, </a:t>
              </a:r>
              <a:r>
                <a:rPr lang="en-US" sz="2400" dirty="0" err="1"/>
                <a:t>structurata</a:t>
              </a:r>
              <a:r>
                <a:rPr lang="en-US" sz="2400" dirty="0"/>
                <a:t> </a:t>
              </a:r>
              <a:r>
                <a:rPr lang="en-US" sz="2400" dirty="0" err="1"/>
                <a:t>si</a:t>
              </a:r>
              <a:r>
                <a:rPr lang="en-US" sz="2400" dirty="0"/>
                <a:t> </a:t>
              </a:r>
              <a:r>
                <a:rPr lang="en-US" sz="2400" dirty="0" err="1"/>
                <a:t>explicata</a:t>
              </a:r>
              <a:endParaRPr lang="en-US" sz="2400" dirty="0"/>
            </a:p>
          </p:txBody>
        </p:sp>
      </p:grpSp>
      <p:grpSp>
        <p:nvGrpSpPr>
          <p:cNvPr id="26" name="Group 25">
            <a:extLst>
              <a:ext uri="{FF2B5EF4-FFF2-40B4-BE49-F238E27FC236}">
                <a16:creationId xmlns:a16="http://schemas.microsoft.com/office/drawing/2014/main" id="{0EEE401B-4728-41FF-5E05-CCB1EE4A9271}"/>
              </a:ext>
            </a:extLst>
          </p:cNvPr>
          <p:cNvGrpSpPr/>
          <p:nvPr/>
        </p:nvGrpSpPr>
        <p:grpSpPr>
          <a:xfrm>
            <a:off x="8105941" y="1660069"/>
            <a:ext cx="3387582" cy="4051312"/>
            <a:chOff x="8105941" y="1660069"/>
            <a:chExt cx="3387582" cy="4051312"/>
          </a:xfrm>
        </p:grpSpPr>
        <p:pic>
          <p:nvPicPr>
            <p:cNvPr id="16" name="Picture 15">
              <a:extLst>
                <a:ext uri="{FF2B5EF4-FFF2-40B4-BE49-F238E27FC236}">
                  <a16:creationId xmlns:a16="http://schemas.microsoft.com/office/drawing/2014/main" id="{2F20EEA0-2D9F-0AF4-A42A-220CB7E9C59D}"/>
                </a:ext>
              </a:extLst>
            </p:cNvPr>
            <p:cNvPicPr>
              <a:picLocks noChangeAspect="1"/>
            </p:cNvPicPr>
            <p:nvPr/>
          </p:nvPicPr>
          <p:blipFill>
            <a:blip r:embed="rId3">
              <a:extLst>
                <a:ext uri="{28A0092B-C50C-407E-A947-70E740481C1C}">
                  <a14:useLocalDpi xmlns:a14="http://schemas.microsoft.com/office/drawing/2010/main" val="0"/>
                </a:ext>
              </a:extLst>
            </a:blip>
            <a:srcRect l="65839" r="7940"/>
            <a:stretch>
              <a:fillRect/>
            </a:stretch>
          </p:blipFill>
          <p:spPr>
            <a:xfrm>
              <a:off x="8894062" y="1660069"/>
              <a:ext cx="1811341" cy="2635994"/>
            </a:xfrm>
            <a:prstGeom prst="roundRect">
              <a:avLst/>
            </a:prstGeom>
          </p:spPr>
        </p:pic>
        <p:sp>
          <p:nvSpPr>
            <p:cNvPr id="25" name="TextBox 24">
              <a:extLst>
                <a:ext uri="{FF2B5EF4-FFF2-40B4-BE49-F238E27FC236}">
                  <a16:creationId xmlns:a16="http://schemas.microsoft.com/office/drawing/2014/main" id="{1EA0FED7-857C-2796-7244-AA76ED172C9F}"/>
                </a:ext>
              </a:extLst>
            </p:cNvPr>
            <p:cNvSpPr txBox="1"/>
            <p:nvPr/>
          </p:nvSpPr>
          <p:spPr>
            <a:xfrm>
              <a:off x="8105941" y="4511052"/>
              <a:ext cx="3387582" cy="1200329"/>
            </a:xfrm>
            <a:prstGeom prst="rect">
              <a:avLst/>
            </a:prstGeom>
            <a:noFill/>
          </p:spPr>
          <p:txBody>
            <a:bodyPr wrap="square" rtlCol="0">
              <a:spAutoFit/>
            </a:bodyPr>
            <a:lstStyle/>
            <a:p>
              <a:pPr algn="ctr"/>
              <a:r>
                <a:rPr lang="it-IT" sz="2400" b="1" dirty="0"/>
                <a:t>Materiale utile</a:t>
              </a:r>
              <a:br>
                <a:rPr lang="it-IT" sz="2400" dirty="0"/>
              </a:br>
              <a:r>
                <a:rPr lang="it-IT" sz="2400" dirty="0"/>
                <a:t>Instrumente concrete pentru decizii mai bune</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E26E42-C97C-52C4-D9EE-5DE08D3A160F}"/>
              </a:ext>
            </a:extLst>
          </p:cNvPr>
          <p:cNvSpPr txBox="1"/>
          <p:nvPr/>
        </p:nvSpPr>
        <p:spPr>
          <a:xfrm>
            <a:off x="4058093" y="2189572"/>
            <a:ext cx="8133907" cy="954107"/>
          </a:xfrm>
          <a:prstGeom prst="rect">
            <a:avLst/>
          </a:prstGeom>
          <a:noFill/>
        </p:spPr>
        <p:txBody>
          <a:bodyPr wrap="square">
            <a:spAutoFit/>
          </a:bodyPr>
          <a:lstStyle/>
          <a:p>
            <a:r>
              <a:rPr lang="en-US" sz="2800" dirty="0">
                <a:solidFill>
                  <a:srgbClr val="1F3D2B"/>
                </a:solidFill>
              </a:rPr>
              <a:t>• Analiza </a:t>
            </a:r>
            <a:r>
              <a:rPr lang="en-US" sz="2800" dirty="0" err="1">
                <a:solidFill>
                  <a:srgbClr val="1F3D2B"/>
                </a:solidFill>
              </a:rPr>
              <a:t>structurii</a:t>
            </a:r>
            <a:r>
              <a:rPr lang="en-US" sz="2800" dirty="0">
                <a:solidFill>
                  <a:srgbClr val="1F3D2B"/>
                </a:solidFill>
              </a:rPr>
              <a:t> </a:t>
            </a:r>
            <a:r>
              <a:rPr lang="en-US" sz="2800" dirty="0" err="1">
                <a:solidFill>
                  <a:srgbClr val="1F3D2B"/>
                </a:solidFill>
              </a:rPr>
              <a:t>actuale</a:t>
            </a:r>
            <a:r>
              <a:rPr lang="en-US" sz="2800" dirty="0">
                <a:solidFill>
                  <a:srgbClr val="1F3D2B"/>
                </a:solidFill>
              </a:rPr>
              <a:t> a </a:t>
            </a:r>
            <a:r>
              <a:rPr lang="en-US" sz="2800" dirty="0" err="1">
                <a:solidFill>
                  <a:srgbClr val="1F3D2B"/>
                </a:solidFill>
              </a:rPr>
              <a:t>fermei</a:t>
            </a:r>
            <a:r>
              <a:rPr lang="en-US" sz="2800" dirty="0">
                <a:solidFill>
                  <a:srgbClr val="1F3D2B"/>
                </a:solidFill>
              </a:rPr>
              <a:t> (</a:t>
            </a:r>
            <a:r>
              <a:rPr lang="en-US" sz="2800" dirty="0" err="1">
                <a:solidFill>
                  <a:srgbClr val="1F3D2B"/>
                </a:solidFill>
              </a:rPr>
              <a:t>costuri</a:t>
            </a:r>
            <a:r>
              <a:rPr lang="en-US" sz="2800" dirty="0">
                <a:solidFill>
                  <a:srgbClr val="1F3D2B"/>
                </a:solidFill>
              </a:rPr>
              <a:t>, </a:t>
            </a:r>
            <a:r>
              <a:rPr lang="en-US" sz="2800" dirty="0" err="1">
                <a:solidFill>
                  <a:srgbClr val="1F3D2B"/>
                </a:solidFill>
              </a:rPr>
              <a:t>fluxuri</a:t>
            </a:r>
            <a:r>
              <a:rPr lang="en-US" sz="2800" dirty="0">
                <a:solidFill>
                  <a:srgbClr val="1F3D2B"/>
                </a:solidFill>
              </a:rPr>
              <a:t>, </a:t>
            </a:r>
            <a:r>
              <a:rPr lang="en-US" sz="2800" dirty="0" err="1">
                <a:solidFill>
                  <a:srgbClr val="1F3D2B"/>
                </a:solidFill>
              </a:rPr>
              <a:t>organizare</a:t>
            </a:r>
            <a:r>
              <a:rPr lang="en-US" sz="2800" dirty="0">
                <a:solidFill>
                  <a:srgbClr val="1F3D2B"/>
                </a:solidFill>
              </a:rPr>
              <a:t>)</a:t>
            </a:r>
          </a:p>
        </p:txBody>
      </p:sp>
      <p:pic>
        <p:nvPicPr>
          <p:cNvPr id="30" name="Picture 29">
            <a:extLst>
              <a:ext uri="{FF2B5EF4-FFF2-40B4-BE49-F238E27FC236}">
                <a16:creationId xmlns:a16="http://schemas.microsoft.com/office/drawing/2014/main" id="{D445CA8B-A2A1-7273-00B4-499AF4AE0F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1005" y="2148761"/>
            <a:ext cx="3416595" cy="3416595"/>
          </a:xfrm>
          <a:custGeom>
            <a:avLst/>
            <a:gdLst>
              <a:gd name="connsiteX0" fmla="*/ 475912 w 2855414"/>
              <a:gd name="connsiteY0" fmla="*/ 0 h 3515878"/>
              <a:gd name="connsiteX1" fmla="*/ 2379502 w 2855414"/>
              <a:gd name="connsiteY1" fmla="*/ 0 h 3515878"/>
              <a:gd name="connsiteX2" fmla="*/ 2855414 w 2855414"/>
              <a:gd name="connsiteY2" fmla="*/ 475912 h 3515878"/>
              <a:gd name="connsiteX3" fmla="*/ 2855414 w 2855414"/>
              <a:gd name="connsiteY3" fmla="*/ 3039966 h 3515878"/>
              <a:gd name="connsiteX4" fmla="*/ 2379502 w 2855414"/>
              <a:gd name="connsiteY4" fmla="*/ 3515878 h 3515878"/>
              <a:gd name="connsiteX5" fmla="*/ 475912 w 2855414"/>
              <a:gd name="connsiteY5" fmla="*/ 3515878 h 3515878"/>
              <a:gd name="connsiteX6" fmla="*/ 0 w 2855414"/>
              <a:gd name="connsiteY6" fmla="*/ 3039966 h 3515878"/>
              <a:gd name="connsiteX7" fmla="*/ 0 w 2855414"/>
              <a:gd name="connsiteY7" fmla="*/ 475912 h 3515878"/>
              <a:gd name="connsiteX8" fmla="*/ 475912 w 2855414"/>
              <a:gd name="connsiteY8" fmla="*/ 0 h 35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414" h="3515878">
                <a:moveTo>
                  <a:pt x="475912" y="0"/>
                </a:moveTo>
                <a:lnTo>
                  <a:pt x="2379502" y="0"/>
                </a:lnTo>
                <a:cubicBezTo>
                  <a:pt x="2642341" y="0"/>
                  <a:pt x="2855414" y="213073"/>
                  <a:pt x="2855414" y="475912"/>
                </a:cubicBezTo>
                <a:lnTo>
                  <a:pt x="2855414" y="3039966"/>
                </a:lnTo>
                <a:cubicBezTo>
                  <a:pt x="2855414" y="3302805"/>
                  <a:pt x="2642341" y="3515878"/>
                  <a:pt x="2379502" y="3515878"/>
                </a:cubicBezTo>
                <a:lnTo>
                  <a:pt x="475912" y="3515878"/>
                </a:lnTo>
                <a:cubicBezTo>
                  <a:pt x="213073" y="3515878"/>
                  <a:pt x="0" y="3302805"/>
                  <a:pt x="0" y="3039966"/>
                </a:cubicBezTo>
                <a:lnTo>
                  <a:pt x="0" y="475912"/>
                </a:lnTo>
                <a:cubicBezTo>
                  <a:pt x="0" y="213073"/>
                  <a:pt x="213073" y="0"/>
                  <a:pt x="475912" y="0"/>
                </a:cubicBezTo>
                <a:close/>
              </a:path>
            </a:pathLst>
          </a:custGeom>
          <a:ln>
            <a:noFill/>
          </a:ln>
        </p:spPr>
      </p:pic>
      <p:sp>
        <p:nvSpPr>
          <p:cNvPr id="8" name="Title 1">
            <a:extLst>
              <a:ext uri="{FF2B5EF4-FFF2-40B4-BE49-F238E27FC236}">
                <a16:creationId xmlns:a16="http://schemas.microsoft.com/office/drawing/2014/main" id="{20941F20-B023-277B-B6EB-DB8AADD1AE4D}"/>
              </a:ext>
            </a:extLst>
          </p:cNvPr>
          <p:cNvSpPr txBox="1">
            <a:spLocks/>
          </p:cNvSpPr>
          <p:nvPr/>
        </p:nvSpPr>
        <p:spPr>
          <a:xfrm>
            <a:off x="427663" y="559843"/>
            <a:ext cx="11054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a:lstStyle>
          <a:p>
            <a:r>
              <a:rPr lang="en-US" b="1" dirty="0">
                <a:solidFill>
                  <a:srgbClr val="1F3D2B"/>
                </a:solidFill>
              </a:rPr>
              <a:t>PROGRAMUL </a:t>
            </a:r>
          </a:p>
          <a:p>
            <a:r>
              <a:rPr lang="en-US" b="1" dirty="0">
                <a:solidFill>
                  <a:srgbClr val="1F3D2B"/>
                </a:solidFill>
              </a:rPr>
              <a:t>FERMIER-ANTREPRENOR</a:t>
            </a:r>
          </a:p>
        </p:txBody>
      </p:sp>
      <p:grpSp>
        <p:nvGrpSpPr>
          <p:cNvPr id="2" name="Group 1">
            <a:extLst>
              <a:ext uri="{FF2B5EF4-FFF2-40B4-BE49-F238E27FC236}">
                <a16:creationId xmlns:a16="http://schemas.microsoft.com/office/drawing/2014/main" id="{6FD4D10E-23F7-5B38-FE28-3B65A23A4B66}"/>
              </a:ext>
            </a:extLst>
          </p:cNvPr>
          <p:cNvGrpSpPr/>
          <p:nvPr/>
        </p:nvGrpSpPr>
        <p:grpSpPr>
          <a:xfrm>
            <a:off x="65097" y="5934688"/>
            <a:ext cx="1596999" cy="923312"/>
            <a:chOff x="65097" y="5934688"/>
            <a:chExt cx="1596999" cy="923312"/>
          </a:xfrm>
        </p:grpSpPr>
        <p:sp>
          <p:nvSpPr>
            <p:cNvPr id="5" name="TextBox 4">
              <a:extLst>
                <a:ext uri="{FF2B5EF4-FFF2-40B4-BE49-F238E27FC236}">
                  <a16:creationId xmlns:a16="http://schemas.microsoft.com/office/drawing/2014/main" id="{A192A910-C67C-E2E0-6D81-F2526BBBBD0F}"/>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7" name="Picture 6">
              <a:extLst>
                <a:ext uri="{FF2B5EF4-FFF2-40B4-BE49-F238E27FC236}">
                  <a16:creationId xmlns:a16="http://schemas.microsoft.com/office/drawing/2014/main" id="{54CB4152-8510-0104-782A-D8764FEE5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
        <p:nvSpPr>
          <p:cNvPr id="10" name="TextBox 9">
            <a:extLst>
              <a:ext uri="{FF2B5EF4-FFF2-40B4-BE49-F238E27FC236}">
                <a16:creationId xmlns:a16="http://schemas.microsoft.com/office/drawing/2014/main" id="{7BB4813B-FE35-34A9-F674-FFA2C03041F8}"/>
              </a:ext>
            </a:extLst>
          </p:cNvPr>
          <p:cNvSpPr txBox="1"/>
          <p:nvPr/>
        </p:nvSpPr>
        <p:spPr>
          <a:xfrm>
            <a:off x="4058092" y="3447845"/>
            <a:ext cx="8133907" cy="523220"/>
          </a:xfrm>
          <a:prstGeom prst="rect">
            <a:avLst/>
          </a:prstGeom>
          <a:noFill/>
        </p:spPr>
        <p:txBody>
          <a:bodyPr wrap="square">
            <a:spAutoFit/>
          </a:bodyPr>
          <a:lstStyle/>
          <a:p>
            <a:r>
              <a:rPr lang="en-US" sz="2800" dirty="0">
                <a:solidFill>
                  <a:srgbClr val="1F3D2B"/>
                </a:solidFill>
              </a:rPr>
              <a:t>• </a:t>
            </a:r>
            <a:r>
              <a:rPr lang="en-US" sz="2800" dirty="0" err="1">
                <a:solidFill>
                  <a:srgbClr val="1F3D2B"/>
                </a:solidFill>
              </a:rPr>
              <a:t>Optimizarea</a:t>
            </a:r>
            <a:r>
              <a:rPr lang="en-US" sz="2800" dirty="0">
                <a:solidFill>
                  <a:srgbClr val="1F3D2B"/>
                </a:solidFill>
              </a:rPr>
              <a:t> </a:t>
            </a:r>
            <a:r>
              <a:rPr lang="en-US" sz="2800" dirty="0" err="1">
                <a:solidFill>
                  <a:srgbClr val="1F3D2B"/>
                </a:solidFill>
              </a:rPr>
              <a:t>deciziilor</a:t>
            </a:r>
            <a:r>
              <a:rPr lang="en-US" sz="2800" dirty="0">
                <a:solidFill>
                  <a:srgbClr val="1F3D2B"/>
                </a:solidFill>
              </a:rPr>
              <a:t> </a:t>
            </a:r>
            <a:r>
              <a:rPr lang="en-US" sz="2800" dirty="0" err="1">
                <a:solidFill>
                  <a:srgbClr val="1F3D2B"/>
                </a:solidFill>
              </a:rPr>
              <a:t>comerciale</a:t>
            </a:r>
            <a:r>
              <a:rPr lang="en-US" sz="2800" dirty="0">
                <a:solidFill>
                  <a:srgbClr val="1F3D2B"/>
                </a:solidFill>
              </a:rPr>
              <a:t> </a:t>
            </a:r>
            <a:r>
              <a:rPr lang="en-US" sz="2800" dirty="0" err="1">
                <a:solidFill>
                  <a:srgbClr val="1F3D2B"/>
                </a:solidFill>
              </a:rPr>
              <a:t>si</a:t>
            </a:r>
            <a:r>
              <a:rPr lang="en-US" sz="2800" dirty="0">
                <a:solidFill>
                  <a:srgbClr val="1F3D2B"/>
                </a:solidFill>
              </a:rPr>
              <a:t> </a:t>
            </a:r>
            <a:r>
              <a:rPr lang="en-US" sz="2800" dirty="0" err="1">
                <a:solidFill>
                  <a:srgbClr val="1F3D2B"/>
                </a:solidFill>
              </a:rPr>
              <a:t>financiare</a:t>
            </a:r>
            <a:endParaRPr lang="en-US" sz="2800" dirty="0">
              <a:solidFill>
                <a:srgbClr val="1F3D2B"/>
              </a:solidFill>
            </a:endParaRPr>
          </a:p>
        </p:txBody>
      </p:sp>
      <p:sp>
        <p:nvSpPr>
          <p:cNvPr id="11" name="TextBox 10">
            <a:extLst>
              <a:ext uri="{FF2B5EF4-FFF2-40B4-BE49-F238E27FC236}">
                <a16:creationId xmlns:a16="http://schemas.microsoft.com/office/drawing/2014/main" id="{45ED07BC-232B-D2AC-DBB1-C59E7779ADB4}"/>
              </a:ext>
            </a:extLst>
          </p:cNvPr>
          <p:cNvSpPr txBox="1"/>
          <p:nvPr/>
        </p:nvSpPr>
        <p:spPr>
          <a:xfrm>
            <a:off x="4058091" y="4275231"/>
            <a:ext cx="8133907" cy="523220"/>
          </a:xfrm>
          <a:prstGeom prst="rect">
            <a:avLst/>
          </a:prstGeom>
          <a:noFill/>
        </p:spPr>
        <p:txBody>
          <a:bodyPr wrap="square">
            <a:spAutoFit/>
          </a:bodyPr>
          <a:lstStyle/>
          <a:p>
            <a:r>
              <a:rPr lang="en-US" sz="2800" dirty="0">
                <a:solidFill>
                  <a:srgbClr val="1F3D2B"/>
                </a:solidFill>
              </a:rPr>
              <a:t>• Plan de </a:t>
            </a:r>
            <a:r>
              <a:rPr lang="en-US" sz="2800" dirty="0" err="1">
                <a:solidFill>
                  <a:srgbClr val="1F3D2B"/>
                </a:solidFill>
              </a:rPr>
              <a:t>crestere</a:t>
            </a:r>
            <a:r>
              <a:rPr lang="en-US" sz="2800" dirty="0">
                <a:solidFill>
                  <a:srgbClr val="1F3D2B"/>
                </a:solidFill>
              </a:rPr>
              <a:t> pe termen </a:t>
            </a:r>
            <a:r>
              <a:rPr lang="en-US" sz="2800" dirty="0" err="1">
                <a:solidFill>
                  <a:srgbClr val="1F3D2B"/>
                </a:solidFill>
              </a:rPr>
              <a:t>mediu</a:t>
            </a:r>
            <a:endParaRPr lang="en-US" sz="2800" dirty="0">
              <a:solidFill>
                <a:srgbClr val="1F3D2B"/>
              </a:solidFill>
            </a:endParaRPr>
          </a:p>
        </p:txBody>
      </p:sp>
      <p:sp>
        <p:nvSpPr>
          <p:cNvPr id="12" name="TextBox 11">
            <a:extLst>
              <a:ext uri="{FF2B5EF4-FFF2-40B4-BE49-F238E27FC236}">
                <a16:creationId xmlns:a16="http://schemas.microsoft.com/office/drawing/2014/main" id="{DE837EC5-2439-C669-834F-52A86A6AA519}"/>
              </a:ext>
            </a:extLst>
          </p:cNvPr>
          <p:cNvSpPr txBox="1"/>
          <p:nvPr/>
        </p:nvSpPr>
        <p:spPr>
          <a:xfrm>
            <a:off x="4058090" y="5102617"/>
            <a:ext cx="8133907" cy="523220"/>
          </a:xfrm>
          <a:prstGeom prst="rect">
            <a:avLst/>
          </a:prstGeom>
          <a:noFill/>
        </p:spPr>
        <p:txBody>
          <a:bodyPr wrap="square">
            <a:spAutoFit/>
          </a:bodyPr>
          <a:lstStyle/>
          <a:p>
            <a:r>
              <a:rPr lang="en-US" sz="2800" dirty="0">
                <a:solidFill>
                  <a:srgbClr val="1F3D2B"/>
                </a:solidFill>
              </a:rPr>
              <a:t>• </a:t>
            </a:r>
            <a:r>
              <a:rPr lang="en-US" sz="2800" dirty="0" err="1">
                <a:solidFill>
                  <a:srgbClr val="1F3D2B"/>
                </a:solidFill>
              </a:rPr>
              <a:t>Comunitate</a:t>
            </a:r>
            <a:r>
              <a:rPr lang="en-US" sz="2800" dirty="0">
                <a:solidFill>
                  <a:srgbClr val="1F3D2B"/>
                </a:solidFill>
              </a:rPr>
              <a:t> de </a:t>
            </a:r>
            <a:r>
              <a:rPr lang="en-US" sz="2800" dirty="0" err="1">
                <a:solidFill>
                  <a:srgbClr val="1F3D2B"/>
                </a:solidFill>
              </a:rPr>
              <a:t>lucru</a:t>
            </a:r>
            <a:r>
              <a:rPr lang="en-US" sz="2800" dirty="0">
                <a:solidFill>
                  <a:srgbClr val="1F3D2B"/>
                </a:solidFill>
              </a:rPr>
              <a:t> </a:t>
            </a:r>
            <a:r>
              <a:rPr lang="en-US" sz="2800" dirty="0" err="1">
                <a:solidFill>
                  <a:srgbClr val="1F3D2B"/>
                </a:solidFill>
              </a:rPr>
              <a:t>si</a:t>
            </a:r>
            <a:r>
              <a:rPr lang="en-US" sz="2800" dirty="0">
                <a:solidFill>
                  <a:srgbClr val="1F3D2B"/>
                </a:solidFill>
              </a:rPr>
              <a:t> </a:t>
            </a:r>
            <a:r>
              <a:rPr lang="en-US" sz="2800" dirty="0" err="1">
                <a:solidFill>
                  <a:srgbClr val="1F3D2B"/>
                </a:solidFill>
              </a:rPr>
              <a:t>responsabilitate</a:t>
            </a:r>
            <a:r>
              <a:rPr lang="en-US" sz="2800" dirty="0">
                <a:solidFill>
                  <a:srgbClr val="1F3D2B"/>
                </a:solidFill>
              </a:rPr>
              <a:t> </a:t>
            </a:r>
            <a:r>
              <a:rPr lang="en-US" sz="2800" dirty="0" err="1">
                <a:solidFill>
                  <a:srgbClr val="1F3D2B"/>
                </a:solidFill>
              </a:rPr>
              <a:t>reciproca</a:t>
            </a:r>
            <a:endParaRPr lang="en-US" sz="2800" b="1" dirty="0">
              <a:solidFill>
                <a:srgbClr val="1F3D2B"/>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1" grpId="0"/>
      <p:bldP spid="12" grpId="0"/>
    </p:bldLst>
  </p:timing>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B4B5A-4B1A-7B06-7B74-F676272C146A}"/>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D36D52C2-B3BE-910B-25EA-408719A69E92}"/>
              </a:ext>
            </a:extLst>
          </p:cNvPr>
          <p:cNvSpPr txBox="1"/>
          <p:nvPr/>
        </p:nvSpPr>
        <p:spPr>
          <a:xfrm>
            <a:off x="582294" y="2438448"/>
            <a:ext cx="5714595" cy="2585323"/>
          </a:xfrm>
          <a:prstGeom prst="rect">
            <a:avLst/>
          </a:prstGeom>
          <a:noFill/>
        </p:spPr>
        <p:txBody>
          <a:bodyPr wrap="square">
            <a:spAutoFit/>
          </a:bodyPr>
          <a:lstStyle/>
          <a:p>
            <a:pPr marL="285750" indent="-285750">
              <a:buFont typeface="Arial" panose="020B0604020202020204" pitchFamily="34" charset="0"/>
              <a:buChar char="•"/>
            </a:pPr>
            <a:r>
              <a:rPr lang="en-US" b="0" i="0" dirty="0" err="1">
                <a:solidFill>
                  <a:srgbClr val="1F3D2B"/>
                </a:solidFill>
                <a:effectLst/>
              </a:rPr>
              <a:t>Webinarii</a:t>
            </a:r>
            <a:r>
              <a:rPr lang="en-US" b="0" i="0" dirty="0">
                <a:solidFill>
                  <a:srgbClr val="1F3D2B"/>
                </a:solidFill>
                <a:effectLst/>
              </a:rPr>
              <a:t> </a:t>
            </a:r>
            <a:r>
              <a:rPr lang="en-US" b="0" i="0" dirty="0" err="1">
                <a:solidFill>
                  <a:srgbClr val="1F3D2B"/>
                </a:solidFill>
                <a:effectLst/>
              </a:rPr>
              <a:t>aplicate</a:t>
            </a:r>
            <a:r>
              <a:rPr lang="en-US" b="0" i="0" dirty="0">
                <a:solidFill>
                  <a:srgbClr val="1F3D2B"/>
                </a:solidFill>
                <a:effectLst/>
              </a:rPr>
              <a:t> pe </a:t>
            </a:r>
            <a:r>
              <a:rPr lang="en-US" b="0" i="0" dirty="0" err="1">
                <a:solidFill>
                  <a:srgbClr val="1F3D2B"/>
                </a:solidFill>
                <a:effectLst/>
              </a:rPr>
              <a:t>teme</a:t>
            </a:r>
            <a:r>
              <a:rPr lang="en-US" b="0" i="0" dirty="0">
                <a:solidFill>
                  <a:srgbClr val="1F3D2B"/>
                </a:solidFill>
                <a:effectLst/>
              </a:rPr>
              <a:t> </a:t>
            </a:r>
            <a:r>
              <a:rPr lang="en-US" b="0" i="0" dirty="0" err="1">
                <a:solidFill>
                  <a:srgbClr val="1F3D2B"/>
                </a:solidFill>
                <a:effectLst/>
              </a:rPr>
              <a:t>actuale</a:t>
            </a:r>
            <a:r>
              <a:rPr lang="en-US" b="0" i="0" dirty="0">
                <a:solidFill>
                  <a:srgbClr val="1F3D2B"/>
                </a:solidFill>
                <a:effectLst/>
              </a:rPr>
              <a:t> din </a:t>
            </a:r>
            <a:r>
              <a:rPr lang="en-US" b="0" i="0" dirty="0" err="1">
                <a:solidFill>
                  <a:srgbClr val="1F3D2B"/>
                </a:solidFill>
                <a:effectLst/>
              </a:rPr>
              <a:t>agricultura</a:t>
            </a:r>
            <a:endParaRPr lang="en-US" b="0" i="0" dirty="0">
              <a:solidFill>
                <a:srgbClr val="1F3D2B"/>
              </a:solidFill>
              <a:effectLst/>
            </a:endParaRPr>
          </a:p>
          <a:p>
            <a:pPr marL="285750" indent="-285750">
              <a:buFont typeface="Arial" panose="020B0604020202020204" pitchFamily="34" charset="0"/>
              <a:buChar char="•"/>
            </a:pPr>
            <a:endParaRPr lang="en-US" dirty="0">
              <a:solidFill>
                <a:srgbClr val="1F3D2B"/>
              </a:solidFill>
            </a:endParaRPr>
          </a:p>
          <a:p>
            <a:pPr marL="285750" indent="-285750">
              <a:buFont typeface="Arial" panose="020B0604020202020204" pitchFamily="34" charset="0"/>
              <a:buChar char="•"/>
            </a:pPr>
            <a:r>
              <a:rPr lang="en-US" b="0" i="0" dirty="0" err="1">
                <a:solidFill>
                  <a:srgbClr val="1F3D2B"/>
                </a:solidFill>
                <a:effectLst/>
              </a:rPr>
              <a:t>Discutii</a:t>
            </a:r>
            <a:r>
              <a:rPr lang="en-US" b="0" i="0" dirty="0">
                <a:solidFill>
                  <a:srgbClr val="1F3D2B"/>
                </a:solidFill>
                <a:effectLst/>
              </a:rPr>
              <a:t> intera</a:t>
            </a:r>
            <a:r>
              <a:rPr lang="en-US" dirty="0">
                <a:solidFill>
                  <a:srgbClr val="1F3D2B"/>
                </a:solidFill>
              </a:rPr>
              <a:t>ctive cu </a:t>
            </a:r>
            <a:r>
              <a:rPr lang="en-US" dirty="0" err="1">
                <a:solidFill>
                  <a:srgbClr val="1F3D2B"/>
                </a:solidFill>
              </a:rPr>
              <a:t>specialisti</a:t>
            </a:r>
            <a:r>
              <a:rPr lang="en-US" dirty="0">
                <a:solidFill>
                  <a:srgbClr val="1F3D2B"/>
                </a:solidFill>
              </a:rPr>
              <a:t> </a:t>
            </a:r>
            <a:r>
              <a:rPr lang="en-US" dirty="0" err="1">
                <a:solidFill>
                  <a:srgbClr val="1F3D2B"/>
                </a:solidFill>
              </a:rPr>
              <a:t>si</a:t>
            </a:r>
            <a:r>
              <a:rPr lang="en-US" dirty="0">
                <a:solidFill>
                  <a:srgbClr val="1F3D2B"/>
                </a:solidFill>
              </a:rPr>
              <a:t> </a:t>
            </a:r>
            <a:r>
              <a:rPr lang="en-US" dirty="0" err="1">
                <a:solidFill>
                  <a:srgbClr val="1F3D2B"/>
                </a:solidFill>
              </a:rPr>
              <a:t>antreprenori</a:t>
            </a:r>
            <a:endParaRPr lang="en-US" dirty="0">
              <a:solidFill>
                <a:srgbClr val="1F3D2B"/>
              </a:solidFill>
            </a:endParaRPr>
          </a:p>
          <a:p>
            <a:pPr marL="285750" indent="-285750">
              <a:buFont typeface="Arial" panose="020B0604020202020204" pitchFamily="34" charset="0"/>
              <a:buChar char="•"/>
            </a:pPr>
            <a:endParaRPr lang="en-US" b="0" i="0" dirty="0">
              <a:solidFill>
                <a:srgbClr val="1F3D2B"/>
              </a:solidFill>
              <a:effectLst/>
            </a:endParaRPr>
          </a:p>
          <a:p>
            <a:pPr marL="285750" indent="-285750">
              <a:buFont typeface="Arial" panose="020B0604020202020204" pitchFamily="34" charset="0"/>
              <a:buChar char="•"/>
            </a:pPr>
            <a:r>
              <a:rPr lang="en-US" dirty="0" err="1">
                <a:solidFill>
                  <a:srgbClr val="1F3D2B"/>
                </a:solidFill>
              </a:rPr>
              <a:t>Intalniri</a:t>
            </a:r>
            <a:r>
              <a:rPr lang="en-US" dirty="0">
                <a:solidFill>
                  <a:srgbClr val="1F3D2B"/>
                </a:solidFill>
              </a:rPr>
              <a:t> offline </a:t>
            </a:r>
            <a:r>
              <a:rPr lang="en-US" dirty="0" err="1">
                <a:solidFill>
                  <a:srgbClr val="1F3D2B"/>
                </a:solidFill>
              </a:rPr>
              <a:t>pentru</a:t>
            </a:r>
            <a:r>
              <a:rPr lang="en-US" dirty="0">
                <a:solidFill>
                  <a:srgbClr val="1F3D2B"/>
                </a:solidFill>
              </a:rPr>
              <a:t> </a:t>
            </a:r>
            <a:r>
              <a:rPr lang="en-US" dirty="0" err="1">
                <a:solidFill>
                  <a:srgbClr val="1F3D2B"/>
                </a:solidFill>
              </a:rPr>
              <a:t>schimb</a:t>
            </a:r>
            <a:r>
              <a:rPr lang="en-US" dirty="0">
                <a:solidFill>
                  <a:srgbClr val="1F3D2B"/>
                </a:solidFill>
              </a:rPr>
              <a:t> de </a:t>
            </a:r>
            <a:r>
              <a:rPr lang="en-US" dirty="0" err="1">
                <a:solidFill>
                  <a:srgbClr val="1F3D2B"/>
                </a:solidFill>
              </a:rPr>
              <a:t>experienta</a:t>
            </a:r>
            <a:endParaRPr lang="en-US" dirty="0">
              <a:solidFill>
                <a:srgbClr val="1F3D2B"/>
              </a:solidFill>
            </a:endParaRPr>
          </a:p>
          <a:p>
            <a:pPr marL="285750" indent="-285750">
              <a:buFont typeface="Arial" panose="020B0604020202020204" pitchFamily="34" charset="0"/>
              <a:buChar char="•"/>
            </a:pPr>
            <a:endParaRPr lang="en-US" b="0" i="0" dirty="0">
              <a:solidFill>
                <a:srgbClr val="1F3D2B"/>
              </a:solidFill>
              <a:effectLst/>
            </a:endParaRPr>
          </a:p>
          <a:p>
            <a:pPr marL="285750" indent="-285750">
              <a:buFont typeface="Arial" panose="020B0604020202020204" pitchFamily="34" charset="0"/>
              <a:buChar char="•"/>
            </a:pPr>
            <a:r>
              <a:rPr lang="en-US" dirty="0" err="1">
                <a:solidFill>
                  <a:srgbClr val="1F3D2B"/>
                </a:solidFill>
              </a:rPr>
              <a:t>Conectarea</a:t>
            </a:r>
            <a:r>
              <a:rPr lang="en-US" dirty="0">
                <a:solidFill>
                  <a:srgbClr val="1F3D2B"/>
                </a:solidFill>
              </a:rPr>
              <a:t> </a:t>
            </a:r>
            <a:r>
              <a:rPr lang="en-US" dirty="0" err="1">
                <a:solidFill>
                  <a:srgbClr val="1F3D2B"/>
                </a:solidFill>
              </a:rPr>
              <a:t>directa</a:t>
            </a:r>
            <a:r>
              <a:rPr lang="en-US" dirty="0">
                <a:solidFill>
                  <a:srgbClr val="1F3D2B"/>
                </a:solidFill>
              </a:rPr>
              <a:t> </a:t>
            </a:r>
            <a:r>
              <a:rPr lang="en-US" dirty="0" err="1">
                <a:solidFill>
                  <a:srgbClr val="1F3D2B"/>
                </a:solidFill>
              </a:rPr>
              <a:t>intre</a:t>
            </a:r>
            <a:r>
              <a:rPr lang="en-US" dirty="0">
                <a:solidFill>
                  <a:srgbClr val="1F3D2B"/>
                </a:solidFill>
              </a:rPr>
              <a:t> </a:t>
            </a:r>
            <a:r>
              <a:rPr lang="en-US" dirty="0" err="1">
                <a:solidFill>
                  <a:srgbClr val="1F3D2B"/>
                </a:solidFill>
              </a:rPr>
              <a:t>membrii</a:t>
            </a:r>
            <a:r>
              <a:rPr lang="en-US" dirty="0">
                <a:solidFill>
                  <a:srgbClr val="1F3D2B"/>
                </a:solidFill>
              </a:rPr>
              <a:t> </a:t>
            </a:r>
            <a:r>
              <a:rPr lang="en-US" dirty="0" err="1">
                <a:solidFill>
                  <a:srgbClr val="1F3D2B"/>
                </a:solidFill>
              </a:rPr>
              <a:t>comunitatii</a:t>
            </a:r>
            <a:endParaRPr lang="en-US" dirty="0">
              <a:solidFill>
                <a:srgbClr val="1F3D2B"/>
              </a:solidFill>
            </a:endParaRPr>
          </a:p>
          <a:p>
            <a:pPr marL="285750" indent="-285750">
              <a:buFont typeface="Arial" panose="020B0604020202020204" pitchFamily="34" charset="0"/>
              <a:buChar char="•"/>
            </a:pPr>
            <a:endParaRPr lang="en-US" b="0" i="0" dirty="0">
              <a:solidFill>
                <a:srgbClr val="1F3D2B"/>
              </a:solidFill>
              <a:effectLst/>
            </a:endParaRPr>
          </a:p>
          <a:p>
            <a:pPr marL="285750" indent="-285750">
              <a:buFont typeface="Arial" panose="020B0604020202020204" pitchFamily="34" charset="0"/>
              <a:buChar char="•"/>
            </a:pPr>
            <a:r>
              <a:rPr lang="en-US" dirty="0" err="1">
                <a:solidFill>
                  <a:srgbClr val="1F3D2B"/>
                </a:solidFill>
              </a:rPr>
              <a:t>Acces</a:t>
            </a:r>
            <a:r>
              <a:rPr lang="en-US" dirty="0">
                <a:solidFill>
                  <a:srgbClr val="1F3D2B"/>
                </a:solidFill>
              </a:rPr>
              <a:t> </a:t>
            </a:r>
            <a:r>
              <a:rPr lang="en-US" dirty="0" err="1">
                <a:solidFill>
                  <a:srgbClr val="1F3D2B"/>
                </a:solidFill>
              </a:rPr>
              <a:t>prioritar</a:t>
            </a:r>
            <a:r>
              <a:rPr lang="en-US" dirty="0">
                <a:solidFill>
                  <a:srgbClr val="1F3D2B"/>
                </a:solidFill>
              </a:rPr>
              <a:t> la </a:t>
            </a:r>
            <a:r>
              <a:rPr lang="en-US" dirty="0" err="1">
                <a:solidFill>
                  <a:srgbClr val="1F3D2B"/>
                </a:solidFill>
              </a:rPr>
              <a:t>evenimente</a:t>
            </a:r>
            <a:r>
              <a:rPr lang="en-US" dirty="0">
                <a:solidFill>
                  <a:srgbClr val="1F3D2B"/>
                </a:solidFill>
              </a:rPr>
              <a:t> dedicate</a:t>
            </a:r>
            <a:endParaRPr lang="en-US" b="0" i="0" dirty="0">
              <a:solidFill>
                <a:srgbClr val="1F3D2B"/>
              </a:solidFill>
              <a:effectLst/>
            </a:endParaRPr>
          </a:p>
        </p:txBody>
      </p:sp>
      <p:sp>
        <p:nvSpPr>
          <p:cNvPr id="9" name="Title 1">
            <a:extLst>
              <a:ext uri="{FF2B5EF4-FFF2-40B4-BE49-F238E27FC236}">
                <a16:creationId xmlns:a16="http://schemas.microsoft.com/office/drawing/2014/main" id="{08F740A8-87E6-73B2-6B87-3BC030668580}"/>
              </a:ext>
            </a:extLst>
          </p:cNvPr>
          <p:cNvSpPr txBox="1">
            <a:spLocks/>
          </p:cNvSpPr>
          <p:nvPr/>
        </p:nvSpPr>
        <p:spPr>
          <a:xfrm>
            <a:off x="435935" y="643713"/>
            <a:ext cx="11734799" cy="1154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a:lstStyle>
          <a:p>
            <a:r>
              <a:rPr lang="it-IT" b="1" dirty="0">
                <a:solidFill>
                  <a:srgbClr val="1F3D2B"/>
                </a:solidFill>
              </a:rPr>
              <a:t>WEBINARII SI INTALNIRI OFFLINE DEDICATE MEMBRILOR</a:t>
            </a:r>
            <a:endParaRPr lang="en-US" dirty="0">
              <a:solidFill>
                <a:srgbClr val="1F3D2B"/>
              </a:solidFill>
            </a:endParaRPr>
          </a:p>
        </p:txBody>
      </p:sp>
      <p:pic>
        <p:nvPicPr>
          <p:cNvPr id="11" name="Picture 10">
            <a:extLst>
              <a:ext uri="{FF2B5EF4-FFF2-40B4-BE49-F238E27FC236}">
                <a16:creationId xmlns:a16="http://schemas.microsoft.com/office/drawing/2014/main" id="{E4150CD5-D03C-EB46-9B67-A7BEA2159247}"/>
              </a:ext>
            </a:extLst>
          </p:cNvPr>
          <p:cNvPicPr>
            <a:picLocks noChangeAspect="1"/>
          </p:cNvPicPr>
          <p:nvPr/>
        </p:nvPicPr>
        <p:blipFill>
          <a:blip r:embed="rId3">
            <a:extLst>
              <a:ext uri="{28A0092B-C50C-407E-A947-70E740481C1C}">
                <a14:useLocalDpi xmlns:a14="http://schemas.microsoft.com/office/drawing/2010/main" val="0"/>
              </a:ext>
            </a:extLst>
          </a:blip>
          <a:srcRect t="24539" b="24539"/>
          <a:stretch/>
        </p:blipFill>
        <p:spPr>
          <a:xfrm>
            <a:off x="6565900" y="2048160"/>
            <a:ext cx="5043806" cy="3365900"/>
          </a:xfrm>
          <a:prstGeom prst="roundRect">
            <a:avLst/>
          </a:prstGeom>
        </p:spPr>
      </p:pic>
      <p:grpSp>
        <p:nvGrpSpPr>
          <p:cNvPr id="2" name="Group 1">
            <a:extLst>
              <a:ext uri="{FF2B5EF4-FFF2-40B4-BE49-F238E27FC236}">
                <a16:creationId xmlns:a16="http://schemas.microsoft.com/office/drawing/2014/main" id="{BC5ED5FA-A3A8-4809-DB0A-4A768848C165}"/>
              </a:ext>
            </a:extLst>
          </p:cNvPr>
          <p:cNvGrpSpPr/>
          <p:nvPr/>
        </p:nvGrpSpPr>
        <p:grpSpPr>
          <a:xfrm>
            <a:off x="65097" y="5934688"/>
            <a:ext cx="1596999" cy="923312"/>
            <a:chOff x="65097" y="5934688"/>
            <a:chExt cx="1596999" cy="923312"/>
          </a:xfrm>
        </p:grpSpPr>
        <p:sp>
          <p:nvSpPr>
            <p:cNvPr id="5" name="TextBox 4">
              <a:extLst>
                <a:ext uri="{FF2B5EF4-FFF2-40B4-BE49-F238E27FC236}">
                  <a16:creationId xmlns:a16="http://schemas.microsoft.com/office/drawing/2014/main" id="{9E9ABED0-0B5A-5D87-B7B1-B45182A3841D}"/>
                </a:ext>
              </a:extLst>
            </p:cNvPr>
            <p:cNvSpPr txBox="1"/>
            <p:nvPr/>
          </p:nvSpPr>
          <p:spPr>
            <a:xfrm>
              <a:off x="65097" y="6488668"/>
              <a:ext cx="1596999" cy="369332"/>
            </a:xfrm>
            <a:prstGeom prst="rect">
              <a:avLst/>
            </a:prstGeom>
            <a:noFill/>
          </p:spPr>
          <p:txBody>
            <a:bodyPr wrap="square" rtlCol="0">
              <a:spAutoFit/>
            </a:bodyPr>
            <a:lstStyle/>
            <a:p>
              <a:pPr algn="ctr"/>
              <a:r>
                <a:rPr lang="en-US" b="1" dirty="0">
                  <a:solidFill>
                    <a:schemeClr val="bg1"/>
                  </a:solidFill>
                  <a:latin typeface="Montserrat" panose="00000500000000000000" pitchFamily="2" charset="0"/>
                </a:rPr>
                <a:t>2026</a:t>
              </a:r>
            </a:p>
          </p:txBody>
        </p:sp>
        <p:pic>
          <p:nvPicPr>
            <p:cNvPr id="6" name="Picture 5">
              <a:extLst>
                <a:ext uri="{FF2B5EF4-FFF2-40B4-BE49-F238E27FC236}">
                  <a16:creationId xmlns:a16="http://schemas.microsoft.com/office/drawing/2014/main" id="{8F8B38F2-CEC4-934F-EADC-30012C13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7" y="5934688"/>
              <a:ext cx="1596999" cy="553980"/>
            </a:xfrm>
            <a:prstGeom prst="rect">
              <a:avLst/>
            </a:prstGeom>
          </p:spPr>
        </p:pic>
      </p:grpSp>
    </p:spTree>
    <p:extLst>
      <p:ext uri="{BB962C8B-B14F-4D97-AF65-F5344CB8AC3E}">
        <p14:creationId xmlns:p14="http://schemas.microsoft.com/office/powerpoint/2010/main" val="308594978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ATA RO Master">
      <a:dk1>
        <a:srgbClr val="1C1C1C"/>
      </a:dk1>
      <a:lt1>
        <a:srgbClr val="FFFFFF"/>
      </a:lt1>
      <a:dk2>
        <a:srgbClr val="1F3D2B"/>
      </a:dk2>
      <a:lt2>
        <a:srgbClr val="E8E1D3"/>
      </a:lt2>
      <a:accent1>
        <a:srgbClr val="1F3D2B"/>
      </a:accent1>
      <a:accent2>
        <a:srgbClr val="B59A5A"/>
      </a:accent2>
      <a:accent3>
        <a:srgbClr val="2F5D46"/>
      </a:accent3>
      <a:accent4>
        <a:srgbClr val="E8E1D3"/>
      </a:accent4>
      <a:accent5>
        <a:srgbClr val="8A6F3C"/>
      </a:accent5>
      <a:accent6>
        <a:srgbClr val="3E7A5E"/>
      </a:accent6>
      <a:hlink>
        <a:srgbClr val="1F3D2B"/>
      </a:hlink>
      <a:folHlink>
        <a:srgbClr val="BFBFBF"/>
      </a:folHlink>
    </a:clrScheme>
    <a:fontScheme name="CATA RO Fonts">
      <a:majorFont>
        <a:latin typeface="Montserrat Bold"/>
        <a:ea typeface=""/>
        <a:cs typeface=""/>
      </a:majorFont>
      <a:minorFont>
        <a:latin typeface="La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416</Words>
  <Application>Microsoft Office PowerPoint</Application>
  <PresentationFormat>Widescreen</PresentationFormat>
  <Paragraphs>111</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LORA</vt:lpstr>
      <vt:lpstr>Montserrat</vt:lpstr>
      <vt:lpstr>Office Theme</vt:lpstr>
      <vt:lpstr>COMUNITATEA</vt:lpstr>
      <vt:lpstr>PROVOCARE ACTUALA</vt:lpstr>
      <vt:lpstr>ROLUL C.A.T.A.</vt:lpstr>
      <vt:lpstr>VALORILE COMUNITATII Principiile care ne ghideaza</vt:lpstr>
      <vt:lpstr>PowerPoint Presentation</vt:lpstr>
      <vt:lpstr>PowerPoint Presentation</vt:lpstr>
      <vt:lpstr>EDUCATIA SI RESURSELE</vt:lpstr>
      <vt:lpstr>PowerPoint Presentation</vt:lpstr>
      <vt:lpstr>PowerPoint Presentation</vt:lpstr>
      <vt:lpstr>CINE POATE SA FIE MEMBRU?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Profeco</dc:creator>
  <cp:lastModifiedBy>Constantin Ignat</cp:lastModifiedBy>
  <cp:revision>28</cp:revision>
  <dcterms:created xsi:type="dcterms:W3CDTF">2023-06-14T04:26:45Z</dcterms:created>
  <dcterms:modified xsi:type="dcterms:W3CDTF">2026-02-25T12:39:26Z</dcterms:modified>
</cp:coreProperties>
</file>