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62" r:id="rId6"/>
    <p:sldId id="259" r:id="rId7"/>
    <p:sldId id="263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3DBD"/>
    <a:srgbClr val="783D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5" autoAdjust="0"/>
    <p:restoredTop sz="94670"/>
  </p:normalViewPr>
  <p:slideViewPr>
    <p:cSldViewPr snapToGrid="0">
      <p:cViewPr varScale="1">
        <p:scale>
          <a:sx n="92" d="100"/>
          <a:sy n="92" d="100"/>
        </p:scale>
        <p:origin x="176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FC661-E17C-BA61-F6ED-292A635AA9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1F68EA-B1F3-F192-315B-F43C941803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6C3111-28D0-14CF-8919-FCFA9CB08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03E93-C97D-47FF-82CB-C9DCC9682B71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81C374-79E6-4E31-67D5-7AB4AE684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7A780-F358-DD37-522F-88DF2D9E8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9751B-0148-4DAB-AE48-69445FB27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444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0185A-A6E4-1E01-89B8-E8BC27C98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671403-915E-E0FF-CFF9-4592354BD6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018E19-E6B5-C592-EE03-78D590168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03E93-C97D-47FF-82CB-C9DCC9682B71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8F93D-2193-28F8-A784-FAF05D487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84079-F4C9-1DBD-53A8-A8BED523C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9751B-0148-4DAB-AE48-69445FB27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546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474FB1-8CA8-655E-99AA-FE14645CB8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ACEF82-9A98-2FD8-93B0-870214C313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6A0248-D14C-487A-D208-0D7D304E8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03E93-C97D-47FF-82CB-C9DCC9682B71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08770C-F70B-940E-6623-FF025DD4F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A88063-ABA3-89C4-1B37-93AC77D57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9751B-0148-4DAB-AE48-69445FB27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398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42545-9D1C-45C4-0F8E-0C262E942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4D928-EAAC-8BA8-2FFB-3F89B8EF0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A2B17A-4C78-224E-2F4F-CB295CAF8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03E93-C97D-47FF-82CB-C9DCC9682B71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E56FC-99B4-6791-786C-72CA09C5B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03AD6-3571-F15A-89CA-3381F1AA5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9751B-0148-4DAB-AE48-69445FB27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53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46982-64E5-ECB9-2C10-C02A16191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C9F30C-7A95-E9EF-9464-A18EF952BC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895452-EF40-082A-0B48-797772BEC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03E93-C97D-47FF-82CB-C9DCC9682B71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C8F0ED-0066-1E5E-475B-44E5E7A47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DB812-99A0-8C7A-BE5C-73DD2CF98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9751B-0148-4DAB-AE48-69445FB27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127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C7935-2381-877A-1E9E-D1AFA7ED6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2C8F5-1766-2A20-E2BF-49922E0188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2C8906-592F-7944-EB2E-4B5BF43460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C98ED1-E82F-9A56-078C-36775294B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03E93-C97D-47FF-82CB-C9DCC9682B71}" type="datetimeFigureOut">
              <a:rPr lang="en-US" smtClean="0"/>
              <a:t>2/25/26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40E575-46F5-05FF-7778-D1A48EDE4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A82690-4614-B9DE-D3C7-FEB0BE2A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9751B-0148-4DAB-AE48-69445FB27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581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62501-DFC6-0340-1FDA-FC6360549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E8BD64-D689-0B56-328B-742CA83E92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94FC78-92E8-EE9A-A9F5-E404C2605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615001-C1AB-E886-6AFE-1028551B14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6F2033-6508-E6EE-64F7-AAA64FAC3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C25791-3FEC-2025-705D-4103DC1F2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03E93-C97D-47FF-82CB-C9DCC9682B71}" type="datetimeFigureOut">
              <a:rPr lang="en-US" smtClean="0"/>
              <a:t>2/25/26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6C7A22-078A-B342-9B68-290647BB6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7996E8-1AAB-4626-BB1E-109F31836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9751B-0148-4DAB-AE48-69445FB27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069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C6FBD-A647-55E9-90E2-8C6A58401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7E98C9-1F14-4A62-BABB-8954EFB67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03E93-C97D-47FF-82CB-C9DCC9682B71}" type="datetimeFigureOut">
              <a:rPr lang="en-US" smtClean="0"/>
              <a:t>2/25/26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43B3DA-FE08-3D1B-3225-661F7993A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96AFE0-C3BC-10C8-BEE7-E6A53681E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9751B-0148-4DAB-AE48-69445FB27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06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25FE03-BC43-135C-F49B-02A12FC41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03E93-C97D-47FF-82CB-C9DCC9682B71}" type="datetimeFigureOut">
              <a:rPr lang="en-US" smtClean="0"/>
              <a:t>2/25/26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8BCC50-24D7-F21E-BD94-E4E3F7C59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66FB9F-CFE6-6B2F-47E8-C4E0D0802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9751B-0148-4DAB-AE48-69445FB27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486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A18FF-6E0F-649E-A8C8-F28E4DE7C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89129-20DE-4DAD-2497-9783ED0E2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A634A3-5502-57D1-28ED-21B67AB16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97D9FC-9AC7-1D9D-B108-94D7D95DD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03E93-C97D-47FF-82CB-C9DCC9682B71}" type="datetimeFigureOut">
              <a:rPr lang="en-US" smtClean="0"/>
              <a:t>2/25/26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2CD698-5CF7-D339-633E-854077AAC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6E4DF1-8147-B242-0158-EE16B95FD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9751B-0148-4DAB-AE48-69445FB27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402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73796-32FF-ABCC-5A2E-499A0B3FE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8C2E47-75EF-0460-00AB-4C7CB05792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2AE0A9-D4B1-6D59-F52B-3F89DAF38E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6EAE9-4A24-B6AD-C737-9F021E3AE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03E93-C97D-47FF-82CB-C9DCC9682B71}" type="datetimeFigureOut">
              <a:rPr lang="en-US" smtClean="0"/>
              <a:t>2/25/26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36103B-D1FC-D90B-1E0A-F12F86617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5E0DA7-58F3-DE03-ACE4-385517202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9751B-0148-4DAB-AE48-69445FB27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994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80B3C7-2EDA-E4CC-FB49-C4C0AA95C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33AA39-7BA3-D536-CCAF-F09623D7B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6560BC-DB97-0FCB-F017-38775F06EE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803E93-C97D-47FF-82CB-C9DCC9682B71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598D4C-8E9F-5B28-F347-D6FF01BF09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78D31-C7AE-EC6D-60A6-E8C6DA3AAC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99751B-0148-4DAB-AE48-69445FB27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200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ED1ADC42-B23F-98BE-99D5-B56F7E8A0A53}"/>
              </a:ext>
            </a:extLst>
          </p:cNvPr>
          <p:cNvGrpSpPr/>
          <p:nvPr/>
        </p:nvGrpSpPr>
        <p:grpSpPr>
          <a:xfrm>
            <a:off x="12700" y="2057400"/>
            <a:ext cx="12179300" cy="4800600"/>
            <a:chOff x="0" y="0"/>
            <a:chExt cx="12179879" cy="480082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EA95AFC-D3D9-A50E-CB6D-5A03CC6C8AE6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16056" y="159132"/>
              <a:ext cx="11359769" cy="4343400"/>
            </a:xfrm>
            <a:prstGeom prst="rect">
              <a:avLst/>
            </a:prstGeom>
          </p:spPr>
        </p:pic>
        <p:sp>
          <p:nvSpPr>
            <p:cNvPr id="6" name="Shape 9">
              <a:extLst>
                <a:ext uri="{FF2B5EF4-FFF2-40B4-BE49-F238E27FC236}">
                  <a16:creationId xmlns:a16="http://schemas.microsoft.com/office/drawing/2014/main" id="{80919138-F1B2-4BA7-FCC1-9417EAA953DE}"/>
                </a:ext>
              </a:extLst>
            </p:cNvPr>
            <p:cNvSpPr/>
            <p:nvPr/>
          </p:nvSpPr>
          <p:spPr>
            <a:xfrm>
              <a:off x="3585460" y="822741"/>
              <a:ext cx="8594420" cy="1884689"/>
            </a:xfrm>
            <a:custGeom>
              <a:avLst/>
              <a:gdLst/>
              <a:ahLst/>
              <a:cxnLst/>
              <a:rect l="0" t="0" r="0" b="0"/>
              <a:pathLst>
                <a:path w="8594420" h="1884689">
                  <a:moveTo>
                    <a:pt x="245842" y="0"/>
                  </a:moveTo>
                  <a:lnTo>
                    <a:pt x="8594420" y="0"/>
                  </a:lnTo>
                  <a:lnTo>
                    <a:pt x="8594420" y="1884689"/>
                  </a:lnTo>
                  <a:lnTo>
                    <a:pt x="0" y="1884689"/>
                  </a:lnTo>
                  <a:lnTo>
                    <a:pt x="0" y="1857875"/>
                  </a:lnTo>
                  <a:lnTo>
                    <a:pt x="0" y="231343"/>
                  </a:lnTo>
                  <a:lnTo>
                    <a:pt x="4988" y="184658"/>
                  </a:lnTo>
                  <a:cubicBezTo>
                    <a:pt x="27884" y="79136"/>
                    <a:pt x="126899" y="0"/>
                    <a:pt x="245842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773DBD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7" name="Shape 10">
              <a:extLst>
                <a:ext uri="{FF2B5EF4-FFF2-40B4-BE49-F238E27FC236}">
                  <a16:creationId xmlns:a16="http://schemas.microsoft.com/office/drawing/2014/main" id="{30797034-8E3F-000E-2A95-F1286196BDBD}"/>
                </a:ext>
              </a:extLst>
            </p:cNvPr>
            <p:cNvSpPr/>
            <p:nvPr/>
          </p:nvSpPr>
          <p:spPr>
            <a:xfrm>
              <a:off x="0" y="0"/>
              <a:ext cx="409800" cy="4800824"/>
            </a:xfrm>
            <a:custGeom>
              <a:avLst/>
              <a:gdLst/>
              <a:ahLst/>
              <a:cxnLst/>
              <a:rect l="0" t="0" r="0" b="0"/>
              <a:pathLst>
                <a:path w="409800" h="4800824">
                  <a:moveTo>
                    <a:pt x="0" y="0"/>
                  </a:moveTo>
                  <a:lnTo>
                    <a:pt x="186511" y="0"/>
                  </a:lnTo>
                  <a:cubicBezTo>
                    <a:pt x="309981" y="0"/>
                    <a:pt x="409800" y="103372"/>
                    <a:pt x="409800" y="231274"/>
                  </a:cubicBezTo>
                  <a:lnTo>
                    <a:pt x="409800" y="4800824"/>
                  </a:lnTo>
                  <a:lnTo>
                    <a:pt x="0" y="4800824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773DBD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Shape 49">
              <a:extLst>
                <a:ext uri="{FF2B5EF4-FFF2-40B4-BE49-F238E27FC236}">
                  <a16:creationId xmlns:a16="http://schemas.microsoft.com/office/drawing/2014/main" id="{E8C71F6E-767E-E157-7B60-3C68A7D90CFB}"/>
                </a:ext>
              </a:extLst>
            </p:cNvPr>
            <p:cNvSpPr/>
            <p:nvPr/>
          </p:nvSpPr>
          <p:spPr>
            <a:xfrm>
              <a:off x="4332323" y="2144169"/>
              <a:ext cx="137327" cy="242445"/>
            </a:xfrm>
            <a:custGeom>
              <a:avLst/>
              <a:gdLst/>
              <a:ahLst/>
              <a:cxnLst/>
              <a:rect l="0" t="0" r="0" b="0"/>
              <a:pathLst>
                <a:path w="137327" h="242445">
                  <a:moveTo>
                    <a:pt x="125328" y="0"/>
                  </a:moveTo>
                  <a:lnTo>
                    <a:pt x="137327" y="6529"/>
                  </a:lnTo>
                  <a:lnTo>
                    <a:pt x="12000" y="242445"/>
                  </a:lnTo>
                  <a:lnTo>
                    <a:pt x="0" y="235917"/>
                  </a:lnTo>
                  <a:lnTo>
                    <a:pt x="12532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3DAE2B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9" name="Shape 51">
              <a:extLst>
                <a:ext uri="{FF2B5EF4-FFF2-40B4-BE49-F238E27FC236}">
                  <a16:creationId xmlns:a16="http://schemas.microsoft.com/office/drawing/2014/main" id="{6CB019A9-679E-B2A0-4705-544EDCDBB37E}"/>
                </a:ext>
              </a:extLst>
            </p:cNvPr>
            <p:cNvSpPr/>
            <p:nvPr/>
          </p:nvSpPr>
          <p:spPr>
            <a:xfrm>
              <a:off x="4411546" y="2143219"/>
              <a:ext cx="137335" cy="242428"/>
            </a:xfrm>
            <a:custGeom>
              <a:avLst/>
              <a:gdLst/>
              <a:ahLst/>
              <a:cxnLst/>
              <a:rect l="0" t="0" r="0" b="0"/>
              <a:pathLst>
                <a:path w="137335" h="242428">
                  <a:moveTo>
                    <a:pt x="125310" y="0"/>
                  </a:moveTo>
                  <a:lnTo>
                    <a:pt x="125350" y="0"/>
                  </a:lnTo>
                  <a:lnTo>
                    <a:pt x="137335" y="6512"/>
                  </a:lnTo>
                  <a:lnTo>
                    <a:pt x="11999" y="242428"/>
                  </a:lnTo>
                  <a:lnTo>
                    <a:pt x="0" y="235900"/>
                  </a:lnTo>
                  <a:lnTo>
                    <a:pt x="12531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3DAE2B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AECAD8F-DFBA-13D0-EC31-0CD7787DC8C6}"/>
                </a:ext>
              </a:extLst>
            </p:cNvPr>
            <p:cNvSpPr/>
            <p:nvPr/>
          </p:nvSpPr>
          <p:spPr>
            <a:xfrm>
              <a:off x="3947316" y="1651433"/>
              <a:ext cx="10023878" cy="508685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3200" b="1" i="1" kern="100">
                  <a:solidFill>
                    <a:srgbClr val="FFFFF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WHEAT MARKET  February 2026</a:t>
              </a:r>
              <a:endParaRPr lang="en-US" sz="11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sp>
        <p:nvSpPr>
          <p:cNvPr id="51" name="Rectangle 48">
            <a:extLst>
              <a:ext uri="{FF2B5EF4-FFF2-40B4-BE49-F238E27FC236}">
                <a16:creationId xmlns:a16="http://schemas.microsoft.com/office/drawing/2014/main" id="{52A23FD3-1673-A1F2-DD21-367D44AEAB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2" name="Rectangle 50">
            <a:extLst>
              <a:ext uri="{FF2B5EF4-FFF2-40B4-BE49-F238E27FC236}">
                <a16:creationId xmlns:a16="http://schemas.microsoft.com/office/drawing/2014/main" id="{55F294FF-B06D-703B-0C73-343187FD0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61963" y="609600"/>
            <a:ext cx="1219200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Rectangle 51">
            <a:extLst>
              <a:ext uri="{FF2B5EF4-FFF2-40B4-BE49-F238E27FC236}">
                <a16:creationId xmlns:a16="http://schemas.microsoft.com/office/drawing/2014/main" id="{9243C864-2A9D-D8AE-A736-D9AC061A9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61963" y="609600"/>
            <a:ext cx="1219200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7" name="Picture 56" descr="A purple text on a black background&#10;&#10;AI-generated content may be incorrect.">
            <a:extLst>
              <a:ext uri="{FF2B5EF4-FFF2-40B4-BE49-F238E27FC236}">
                <a16:creationId xmlns:a16="http://schemas.microsoft.com/office/drawing/2014/main" id="{50535054-599D-59ED-1297-B449C0683F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828" y="298278"/>
            <a:ext cx="4264258" cy="1407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6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urple text on a black background&#10;&#10;AI-generated content may be incorrect.">
            <a:extLst>
              <a:ext uri="{FF2B5EF4-FFF2-40B4-BE49-F238E27FC236}">
                <a16:creationId xmlns:a16="http://schemas.microsoft.com/office/drawing/2014/main" id="{6FC55BF7-B8AA-E10C-90B2-9A1488BC3A8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77818" y="1905000"/>
            <a:ext cx="9236364" cy="3048000"/>
          </a:xfrm>
          <a:prstGeom prst="rect">
            <a:avLst/>
          </a:prstGeom>
        </p:spPr>
      </p:pic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D181BC96-C8BA-4518-4F79-AE5B34E3369E}"/>
              </a:ext>
            </a:extLst>
          </p:cNvPr>
          <p:cNvSpPr/>
          <p:nvPr/>
        </p:nvSpPr>
        <p:spPr>
          <a:xfrm>
            <a:off x="0" y="124691"/>
            <a:ext cx="12192000" cy="706582"/>
          </a:xfrm>
          <a:prstGeom prst="roundRect">
            <a:avLst/>
          </a:prstGeom>
          <a:solidFill>
            <a:srgbClr val="783D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FBE8C6F-DE8F-883B-5621-EC9830FFD44E}"/>
              </a:ext>
            </a:extLst>
          </p:cNvPr>
          <p:cNvSpPr txBox="1"/>
          <p:nvPr/>
        </p:nvSpPr>
        <p:spPr>
          <a:xfrm>
            <a:off x="668216" y="1443841"/>
            <a:ext cx="1085556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it-IT" sz="2800" dirty="0"/>
              <a:t>Nu este </a:t>
            </a:r>
            <a:r>
              <a:rPr lang="it-IT" sz="2800" dirty="0" err="1"/>
              <a:t>intenția</a:t>
            </a:r>
            <a:r>
              <a:rPr lang="it-IT" sz="2800" dirty="0"/>
              <a:t> mea </a:t>
            </a:r>
            <a:r>
              <a:rPr lang="it-IT" sz="2800" dirty="0" err="1"/>
              <a:t>să</a:t>
            </a:r>
            <a:r>
              <a:rPr lang="it-IT" sz="2800" dirty="0"/>
              <a:t> </a:t>
            </a:r>
            <a:r>
              <a:rPr lang="it-IT" sz="2800" dirty="0" err="1"/>
              <a:t>vă</a:t>
            </a:r>
            <a:r>
              <a:rPr lang="it-IT" sz="2800" dirty="0"/>
              <a:t> </a:t>
            </a:r>
            <a:r>
              <a:rPr lang="it-IT" sz="2800" dirty="0" err="1"/>
              <a:t>ofer</a:t>
            </a:r>
            <a:r>
              <a:rPr lang="it-IT" sz="2800" dirty="0"/>
              <a:t> </a:t>
            </a:r>
            <a:r>
              <a:rPr lang="it-IT" sz="2800" dirty="0" err="1"/>
              <a:t>sfaturi</a:t>
            </a:r>
            <a:r>
              <a:rPr lang="it-IT" sz="2800" dirty="0"/>
              <a:t>, ci </a:t>
            </a:r>
            <a:r>
              <a:rPr lang="it-IT" sz="2800" dirty="0" err="1"/>
              <a:t>informații</a:t>
            </a:r>
            <a:r>
              <a:rPr lang="it-IT" sz="2800" dirty="0"/>
              <a:t> </a:t>
            </a:r>
            <a:r>
              <a:rPr lang="it-IT" sz="2800" dirty="0" err="1"/>
              <a:t>clare</a:t>
            </a:r>
            <a:r>
              <a:rPr lang="it-IT" sz="2800" dirty="0"/>
              <a:t> </a:t>
            </a:r>
            <a:r>
              <a:rPr lang="it-IT" sz="2800" dirty="0" err="1"/>
              <a:t>și</a:t>
            </a:r>
            <a:r>
              <a:rPr lang="it-IT" sz="2800" dirty="0"/>
              <a:t> utile </a:t>
            </a:r>
            <a:r>
              <a:rPr lang="it-IT" sz="2800" dirty="0" err="1"/>
              <a:t>despre</a:t>
            </a:r>
            <a:r>
              <a:rPr lang="it-IT" sz="2800" dirty="0"/>
              <a:t> </a:t>
            </a:r>
            <a:r>
              <a:rPr lang="it-IT" sz="2800" dirty="0" err="1"/>
              <a:t>ceea</a:t>
            </a:r>
            <a:r>
              <a:rPr lang="it-IT" sz="2800" dirty="0"/>
              <a:t> ce se </a:t>
            </a:r>
            <a:r>
              <a:rPr lang="it-IT" sz="2800" dirty="0" err="1"/>
              <a:t>întâmplă</a:t>
            </a:r>
            <a:r>
              <a:rPr lang="it-IT" sz="2800" dirty="0"/>
              <a:t> </a:t>
            </a:r>
            <a:r>
              <a:rPr lang="it-IT" sz="2800" dirty="0" err="1"/>
              <a:t>în</a:t>
            </a:r>
            <a:r>
              <a:rPr lang="it-IT" sz="2800" dirty="0"/>
              <a:t> zona </a:t>
            </a:r>
            <a:r>
              <a:rPr lang="it-IT" sz="2800" dirty="0" err="1"/>
              <a:t>Mării</a:t>
            </a:r>
            <a:r>
              <a:rPr lang="it-IT" sz="2800" dirty="0"/>
              <a:t> Negre — una </a:t>
            </a:r>
            <a:r>
              <a:rPr lang="it-IT" sz="2800" dirty="0" err="1"/>
              <a:t>dintre</a:t>
            </a:r>
            <a:r>
              <a:rPr lang="it-IT" sz="2800" dirty="0"/>
              <a:t> </a:t>
            </a:r>
            <a:r>
              <a:rPr lang="it-IT" sz="2800" dirty="0" err="1"/>
              <a:t>cele</a:t>
            </a:r>
            <a:r>
              <a:rPr lang="it-IT" sz="2800" dirty="0"/>
              <a:t> mai importante </a:t>
            </a:r>
            <a:r>
              <a:rPr lang="it-IT" sz="2800" dirty="0" err="1"/>
              <a:t>regiuni</a:t>
            </a:r>
            <a:r>
              <a:rPr lang="it-IT" sz="2800" dirty="0"/>
              <a:t> agricole </a:t>
            </a:r>
            <a:r>
              <a:rPr lang="it-IT" sz="2800" dirty="0" err="1"/>
              <a:t>din</a:t>
            </a:r>
            <a:r>
              <a:rPr lang="it-IT" sz="2800" dirty="0"/>
              <a:t> lume — </a:t>
            </a:r>
            <a:r>
              <a:rPr lang="it-IT" sz="2800" dirty="0" err="1"/>
              <a:t>și</a:t>
            </a:r>
            <a:r>
              <a:rPr lang="it-IT" sz="2800" dirty="0"/>
              <a:t> </a:t>
            </a:r>
            <a:r>
              <a:rPr lang="it-IT" sz="2800" dirty="0" err="1"/>
              <a:t>despre</a:t>
            </a:r>
            <a:r>
              <a:rPr lang="it-IT" sz="2800" dirty="0"/>
              <a:t> </a:t>
            </a:r>
            <a:r>
              <a:rPr lang="it-IT" sz="2800" dirty="0" err="1"/>
              <a:t>evoluțiile</a:t>
            </a:r>
            <a:r>
              <a:rPr lang="it-IT" sz="2800" dirty="0"/>
              <a:t> recente </a:t>
            </a:r>
            <a:r>
              <a:rPr lang="it-IT" sz="2800" dirty="0" err="1"/>
              <a:t>ale</a:t>
            </a:r>
            <a:r>
              <a:rPr lang="it-IT" sz="2800" dirty="0"/>
              <a:t> </a:t>
            </a:r>
            <a:r>
              <a:rPr lang="it-IT" sz="2800" dirty="0" err="1"/>
              <a:t>pieței</a:t>
            </a:r>
            <a:r>
              <a:rPr lang="it-IT" sz="2800" dirty="0"/>
              <a:t> </a:t>
            </a:r>
            <a:r>
              <a:rPr lang="it-IT" sz="2800" dirty="0" err="1"/>
              <a:t>grâului</a:t>
            </a:r>
            <a:r>
              <a:rPr lang="it-IT" sz="2800" dirty="0"/>
              <a:t>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it-IT" sz="2800" dirty="0" err="1"/>
              <a:t>După</a:t>
            </a:r>
            <a:r>
              <a:rPr lang="it-IT" sz="2800" dirty="0"/>
              <a:t> o </a:t>
            </a:r>
            <a:r>
              <a:rPr lang="it-IT" sz="2800" dirty="0" err="1"/>
              <a:t>perioadă</a:t>
            </a:r>
            <a:r>
              <a:rPr lang="it-IT" sz="2800" dirty="0"/>
              <a:t> </a:t>
            </a:r>
            <a:r>
              <a:rPr lang="it-IT" sz="2800" dirty="0" err="1"/>
              <a:t>lungă</a:t>
            </a:r>
            <a:r>
              <a:rPr lang="it-IT" sz="2800" dirty="0"/>
              <a:t> de </a:t>
            </a:r>
            <a:r>
              <a:rPr lang="it-IT" sz="2800" dirty="0" err="1"/>
              <a:t>instabilitate</a:t>
            </a:r>
            <a:r>
              <a:rPr lang="it-IT" sz="2800" dirty="0"/>
              <a:t>, </a:t>
            </a:r>
            <a:r>
              <a:rPr lang="it-IT" sz="2800" dirty="0" err="1"/>
              <a:t>marcată</a:t>
            </a:r>
            <a:r>
              <a:rPr lang="it-IT" sz="2800" dirty="0"/>
              <a:t> de </a:t>
            </a:r>
            <a:r>
              <a:rPr lang="it-IT" sz="2800" dirty="0" err="1"/>
              <a:t>patru</a:t>
            </a:r>
            <a:r>
              <a:rPr lang="it-IT" sz="2800" dirty="0"/>
              <a:t> ani de </a:t>
            </a:r>
            <a:r>
              <a:rPr lang="it-IT" sz="2800" dirty="0" err="1"/>
              <a:t>război</a:t>
            </a:r>
            <a:r>
              <a:rPr lang="it-IT" sz="2800" dirty="0"/>
              <a:t> </a:t>
            </a:r>
            <a:r>
              <a:rPr lang="it-IT" sz="2800" dirty="0" err="1"/>
              <a:t>în</a:t>
            </a:r>
            <a:r>
              <a:rPr lang="it-IT" sz="2800" dirty="0"/>
              <a:t> Ucraina </a:t>
            </a:r>
            <a:r>
              <a:rPr lang="it-IT" sz="2800" dirty="0" err="1"/>
              <a:t>și</a:t>
            </a:r>
            <a:r>
              <a:rPr lang="it-IT" sz="2800" dirty="0"/>
              <a:t> de </a:t>
            </a:r>
            <a:r>
              <a:rPr lang="it-IT" sz="2800" dirty="0" err="1"/>
              <a:t>efectele</a:t>
            </a:r>
            <a:r>
              <a:rPr lang="it-IT" sz="2800" dirty="0"/>
              <a:t> </a:t>
            </a:r>
            <a:r>
              <a:rPr lang="it-IT" sz="2800" dirty="0" err="1"/>
              <a:t>pandemiei</a:t>
            </a:r>
            <a:r>
              <a:rPr lang="it-IT" sz="2800" dirty="0"/>
              <a:t> COVID, </a:t>
            </a:r>
            <a:r>
              <a:rPr lang="it-IT" sz="2800" dirty="0" err="1"/>
              <a:t>piața</a:t>
            </a:r>
            <a:r>
              <a:rPr lang="it-IT" sz="2800" dirty="0"/>
              <a:t> </a:t>
            </a:r>
            <a:r>
              <a:rPr lang="it-IT" sz="2800" dirty="0" err="1"/>
              <a:t>cerealelor</a:t>
            </a:r>
            <a:r>
              <a:rPr lang="it-IT" sz="2800" dirty="0"/>
              <a:t> </a:t>
            </a:r>
            <a:r>
              <a:rPr lang="it-IT" sz="2800" dirty="0" err="1"/>
              <a:t>începe</a:t>
            </a:r>
            <a:r>
              <a:rPr lang="it-IT" sz="2800" dirty="0"/>
              <a:t> </a:t>
            </a:r>
            <a:r>
              <a:rPr lang="it-IT" sz="2800" dirty="0" err="1"/>
              <a:t>să</a:t>
            </a:r>
            <a:r>
              <a:rPr lang="it-IT" sz="2800" dirty="0"/>
              <a:t> se </a:t>
            </a:r>
            <a:r>
              <a:rPr lang="it-IT" sz="2800" dirty="0" err="1"/>
              <a:t>reașeze</a:t>
            </a:r>
            <a:r>
              <a:rPr lang="it-IT" sz="2800" dirty="0"/>
              <a:t>. </a:t>
            </a:r>
            <a:r>
              <a:rPr lang="it-IT" sz="2800" dirty="0" err="1"/>
              <a:t>Totuși</a:t>
            </a:r>
            <a:r>
              <a:rPr lang="it-IT" sz="2800" dirty="0"/>
              <a:t>, dinamica </a:t>
            </a:r>
            <a:r>
              <a:rPr lang="it-IT" sz="2800" dirty="0" err="1"/>
              <a:t>din</a:t>
            </a:r>
            <a:r>
              <a:rPr lang="it-IT" sz="2800" dirty="0"/>
              <a:t> </a:t>
            </a:r>
            <a:r>
              <a:rPr lang="it-IT" sz="2800" dirty="0" err="1"/>
              <a:t>acest</a:t>
            </a:r>
            <a:r>
              <a:rPr lang="it-IT" sz="2800" dirty="0"/>
              <a:t> </a:t>
            </a:r>
            <a:r>
              <a:rPr lang="it-IT" sz="2800" dirty="0" err="1"/>
              <a:t>bazin</a:t>
            </a:r>
            <a:r>
              <a:rPr lang="it-IT" sz="2800" dirty="0"/>
              <a:t> </a:t>
            </a:r>
            <a:r>
              <a:rPr lang="it-IT" sz="2800" dirty="0" err="1"/>
              <a:t>rămâne</a:t>
            </a:r>
            <a:r>
              <a:rPr lang="it-IT" sz="2800" dirty="0"/>
              <a:t> </a:t>
            </a:r>
            <a:r>
              <a:rPr lang="it-IT" sz="2800" dirty="0" err="1"/>
              <a:t>complexă</a:t>
            </a:r>
            <a:r>
              <a:rPr lang="it-IT" sz="2800" dirty="0"/>
              <a:t> </a:t>
            </a:r>
            <a:r>
              <a:rPr lang="it-IT" sz="2800" dirty="0" err="1"/>
              <a:t>și</a:t>
            </a:r>
            <a:r>
              <a:rPr lang="it-IT" sz="2800" dirty="0"/>
              <a:t> </a:t>
            </a:r>
            <a:r>
              <a:rPr lang="it-IT" sz="2800" dirty="0" err="1"/>
              <a:t>plină</a:t>
            </a:r>
            <a:r>
              <a:rPr lang="it-IT" sz="2800" dirty="0"/>
              <a:t> de </a:t>
            </a:r>
            <a:r>
              <a:rPr lang="it-IT" sz="2800" dirty="0" err="1"/>
              <a:t>provocări</a:t>
            </a:r>
            <a:r>
              <a:rPr lang="it-IT" sz="2800" dirty="0"/>
              <a:t>.</a:t>
            </a: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4D8BBC-CC7F-D909-0630-6211134F9966}"/>
              </a:ext>
            </a:extLst>
          </p:cNvPr>
          <p:cNvSpPr txBox="1"/>
          <p:nvPr/>
        </p:nvSpPr>
        <p:spPr>
          <a:xfrm>
            <a:off x="668216" y="216372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it-IT" sz="2800" b="1" dirty="0" err="1">
                <a:solidFill>
                  <a:schemeClr val="bg1"/>
                </a:solidFill>
              </a:rPr>
              <a:t>Dragi</a:t>
            </a:r>
            <a:r>
              <a:rPr lang="it-IT" sz="2800" b="1" dirty="0">
                <a:solidFill>
                  <a:schemeClr val="bg1"/>
                </a:solidFill>
              </a:rPr>
              <a:t> </a:t>
            </a:r>
            <a:r>
              <a:rPr lang="it-IT" sz="2800" b="1" dirty="0" err="1">
                <a:solidFill>
                  <a:schemeClr val="bg1"/>
                </a:solidFill>
              </a:rPr>
              <a:t>fermieri</a:t>
            </a:r>
            <a:r>
              <a:rPr lang="it-IT" sz="2800" b="1" dirty="0">
                <a:solidFill>
                  <a:schemeClr val="bg1"/>
                </a:solidFill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2264711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77194F-7ACC-10B8-FD6A-6BE004CC3F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637" y="1485656"/>
            <a:ext cx="1131916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     </a:t>
            </a:r>
            <a:r>
              <a:rPr lang="it-IT" dirty="0" err="1"/>
              <a:t>În</a:t>
            </a:r>
            <a:r>
              <a:rPr lang="it-IT" dirty="0"/>
              <a:t> sezonul 2025–2026, România a înregistrat o producție totală de aproximativ 13 milioane de tone de grâu.</a:t>
            </a:r>
            <a:br>
              <a:rPr lang="it-IT" dirty="0"/>
            </a:br>
            <a:r>
              <a:rPr lang="it-IT" dirty="0"/>
              <a:t>Din această cantitate, peste 5,5 milioane de tone au fost deja exportate până în prezent, dintre care 1,5 milioane de tone numai către Arabia Saudită.</a:t>
            </a:r>
            <a:endParaRPr lang="en-US" dirty="0"/>
          </a:p>
          <a:p>
            <a:pPr marL="0" indent="0">
              <a:buNone/>
            </a:pPr>
            <a:r>
              <a:rPr lang="it-IT" dirty="0"/>
              <a:t>    Este important de menționat că grâul, orzul și rapița nu au fost afectate semnificativ de seceta din vară, ceea ce conferă </a:t>
            </a:r>
            <a:r>
              <a:rPr lang="it-IT" dirty="0" err="1"/>
              <a:t>stabilitate</a:t>
            </a:r>
            <a:r>
              <a:rPr lang="it-IT" dirty="0"/>
              <a:t> </a:t>
            </a:r>
            <a:r>
              <a:rPr lang="it-IT" dirty="0" err="1"/>
              <a:t>producției</a:t>
            </a:r>
            <a:r>
              <a:rPr lang="it-IT" dirty="0"/>
              <a:t>.</a:t>
            </a:r>
          </a:p>
          <a:p>
            <a:pPr marL="0" indent="0">
              <a:buNone/>
            </a:pPr>
            <a:r>
              <a:rPr lang="it-IT" dirty="0"/>
              <a:t>   </a:t>
            </a:r>
            <a:r>
              <a:rPr lang="it-IT" dirty="0" err="1"/>
              <a:t>În</a:t>
            </a:r>
            <a:r>
              <a:rPr lang="it-IT" dirty="0"/>
              <a:t> </a:t>
            </a:r>
            <a:r>
              <a:rPr lang="it-IT" dirty="0" err="1"/>
              <a:t>momentul</a:t>
            </a:r>
            <a:r>
              <a:rPr lang="it-IT" dirty="0"/>
              <a:t> </a:t>
            </a:r>
            <a:r>
              <a:rPr lang="it-IT" dirty="0" err="1"/>
              <a:t>actual</a:t>
            </a:r>
            <a:r>
              <a:rPr lang="it-IT" dirty="0"/>
              <a:t>, </a:t>
            </a:r>
            <a:r>
              <a:rPr lang="it-IT" dirty="0" err="1"/>
              <a:t>stocurile</a:t>
            </a:r>
            <a:r>
              <a:rPr lang="it-IT" dirty="0"/>
              <a:t> disponibile </a:t>
            </a:r>
            <a:r>
              <a:rPr lang="it-IT" dirty="0" err="1"/>
              <a:t>pentru</a:t>
            </a:r>
            <a:r>
              <a:rPr lang="it-IT" dirty="0"/>
              <a:t> export </a:t>
            </a:r>
            <a:r>
              <a:rPr lang="it-IT" dirty="0" err="1"/>
              <a:t>sunt</a:t>
            </a:r>
            <a:r>
              <a:rPr lang="it-IT" dirty="0"/>
              <a:t> de </a:t>
            </a:r>
            <a:r>
              <a:rPr lang="it-IT" dirty="0" err="1"/>
              <a:t>aproximativ</a:t>
            </a:r>
            <a:r>
              <a:rPr lang="it-IT" dirty="0"/>
              <a:t> 3 </a:t>
            </a:r>
            <a:r>
              <a:rPr lang="it-IT" dirty="0" err="1"/>
              <a:t>milioane</a:t>
            </a:r>
            <a:r>
              <a:rPr lang="it-IT" dirty="0"/>
              <a:t> de </a:t>
            </a:r>
            <a:r>
              <a:rPr lang="it-IT" dirty="0" err="1"/>
              <a:t>tone</a:t>
            </a:r>
            <a:r>
              <a:rPr lang="it-IT" dirty="0"/>
              <a:t>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6631E3A-8EB1-898C-6CE1-931121C726FC}"/>
              </a:ext>
            </a:extLst>
          </p:cNvPr>
          <p:cNvSpPr/>
          <p:nvPr/>
        </p:nvSpPr>
        <p:spPr>
          <a:xfrm>
            <a:off x="0" y="124691"/>
            <a:ext cx="12191999" cy="706582"/>
          </a:xfrm>
          <a:prstGeom prst="roundRect">
            <a:avLst/>
          </a:prstGeom>
          <a:solidFill>
            <a:srgbClr val="783D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F60399-D19A-0162-347C-4BA93BF7ACFD}"/>
              </a:ext>
            </a:extLst>
          </p:cNvPr>
          <p:cNvSpPr txBox="1"/>
          <p:nvPr/>
        </p:nvSpPr>
        <p:spPr>
          <a:xfrm>
            <a:off x="415637" y="247149"/>
            <a:ext cx="732905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b="1" dirty="0" err="1">
                <a:solidFill>
                  <a:schemeClr val="bg1"/>
                </a:solidFill>
              </a:rPr>
              <a:t>Situația</a:t>
            </a:r>
            <a:r>
              <a:rPr lang="it-IT" sz="2800" b="1" dirty="0">
                <a:solidFill>
                  <a:schemeClr val="bg1"/>
                </a:solidFill>
              </a:rPr>
              <a:t> </a:t>
            </a:r>
            <a:r>
              <a:rPr lang="it-IT" sz="2800" b="1" dirty="0" err="1">
                <a:solidFill>
                  <a:schemeClr val="bg1"/>
                </a:solidFill>
              </a:rPr>
              <a:t>producției</a:t>
            </a:r>
            <a:r>
              <a:rPr lang="it-IT" sz="2800" b="1" dirty="0">
                <a:solidFill>
                  <a:schemeClr val="bg1"/>
                </a:solidFill>
              </a:rPr>
              <a:t> de </a:t>
            </a:r>
            <a:r>
              <a:rPr lang="it-IT" sz="2800" b="1" dirty="0" err="1">
                <a:solidFill>
                  <a:schemeClr val="bg1"/>
                </a:solidFill>
              </a:rPr>
              <a:t>grâu</a:t>
            </a:r>
            <a:r>
              <a:rPr lang="it-IT" sz="2800" b="1" dirty="0">
                <a:solidFill>
                  <a:schemeClr val="bg1"/>
                </a:solidFill>
              </a:rPr>
              <a:t> </a:t>
            </a:r>
            <a:r>
              <a:rPr lang="it-IT" sz="2800" b="1" dirty="0" err="1">
                <a:solidFill>
                  <a:schemeClr val="bg1"/>
                </a:solidFill>
              </a:rPr>
              <a:t>în</a:t>
            </a:r>
            <a:r>
              <a:rPr lang="it-IT" sz="2800" b="1" dirty="0">
                <a:solidFill>
                  <a:schemeClr val="bg1"/>
                </a:solidFill>
              </a:rPr>
              <a:t> </a:t>
            </a:r>
            <a:r>
              <a:rPr lang="it-IT" sz="2800" b="1" dirty="0" err="1">
                <a:solidFill>
                  <a:schemeClr val="bg1"/>
                </a:solidFill>
              </a:rPr>
              <a:t>România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7" name="Picture 6" descr="A purple text on a black background&#10;&#10;AI-generated content may be incorrect.">
            <a:extLst>
              <a:ext uri="{FF2B5EF4-FFF2-40B4-BE49-F238E27FC236}">
                <a16:creationId xmlns:a16="http://schemas.microsoft.com/office/drawing/2014/main" id="{8B78B819-EADB-8AFC-45A9-18495B9B74D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77818" y="1905000"/>
            <a:ext cx="9236364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870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988F6-A17E-1FB1-63D2-0D3A3F0C3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472" y="1461149"/>
            <a:ext cx="11346873" cy="439932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b="1" dirty="0"/>
              <a:t>Pe ansamblul bazinului Mării Negre, vedem o presiune  pe </a:t>
            </a:r>
            <a:r>
              <a:rPr lang="it-IT" b="1" dirty="0" err="1"/>
              <a:t>prețuri</a:t>
            </a:r>
            <a:r>
              <a:rPr lang="it-IT" b="1" dirty="0"/>
              <a:t>.</a:t>
            </a:r>
          </a:p>
          <a:p>
            <a:pPr mar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it-IT" b="1" dirty="0"/>
              <a:t>Rusia dispune de 17 milioane de tone pentru export, în creștere față de 10 milioane anul </a:t>
            </a:r>
            <a:r>
              <a:rPr lang="it-IT" b="1" dirty="0" err="1"/>
              <a:t>trecut</a:t>
            </a:r>
            <a:r>
              <a:rPr lang="it-IT" b="1" dirty="0"/>
              <a:t>.</a:t>
            </a:r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it-IT" b="1" dirty="0"/>
              <a:t>Ucraina a ajuns la 8,4 milioane de tone, dublu față de anul precedent.</a:t>
            </a:r>
            <a:endParaRPr lang="en-US" b="1" dirty="0"/>
          </a:p>
          <a:p>
            <a:pPr marL="0" indent="0">
              <a:buNone/>
            </a:pPr>
            <a:r>
              <a:rPr lang="it-IT" b="1" dirty="0"/>
              <a:t>Acest surplus regional – cu circa 11 milioane de tone mai mult față de anul trecut – afectează inevitabil nivelul prețurilor internaționale și competitivitatea exporturilor </a:t>
            </a:r>
            <a:r>
              <a:rPr lang="it-IT" b="1" dirty="0" err="1"/>
              <a:t>românești</a:t>
            </a:r>
            <a:r>
              <a:rPr lang="it-IT" b="1" dirty="0"/>
              <a:t>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t-IT" b="1" dirty="0"/>
              <a:t>Principalele destinații pentru grâul românesc rămân: Arabia Saudită, Algeria și </a:t>
            </a:r>
            <a:r>
              <a:rPr lang="it-IT" b="1" dirty="0" err="1"/>
              <a:t>Egipt</a:t>
            </a:r>
            <a:r>
              <a:rPr lang="it-IT" b="1" dirty="0"/>
              <a:t>.</a:t>
            </a:r>
            <a:endParaRPr lang="en-US" b="1" dirty="0"/>
          </a:p>
        </p:txBody>
      </p:sp>
      <p:pic>
        <p:nvPicPr>
          <p:cNvPr id="4" name="Picture 3" descr="A purple text on a black background&#10;&#10;AI-generated content may be incorrect.">
            <a:extLst>
              <a:ext uri="{FF2B5EF4-FFF2-40B4-BE49-F238E27FC236}">
                <a16:creationId xmlns:a16="http://schemas.microsoft.com/office/drawing/2014/main" id="{147742EC-923F-E2A8-CAA0-3A6BA47D350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77818" y="1905000"/>
            <a:ext cx="9236364" cy="3048000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CE1EB730-BD60-9BA4-31E5-EA659F0E102C}"/>
              </a:ext>
            </a:extLst>
          </p:cNvPr>
          <p:cNvSpPr/>
          <p:nvPr/>
        </p:nvSpPr>
        <p:spPr>
          <a:xfrm>
            <a:off x="0" y="124691"/>
            <a:ext cx="12191999" cy="706582"/>
          </a:xfrm>
          <a:prstGeom prst="roundRect">
            <a:avLst/>
          </a:prstGeom>
          <a:solidFill>
            <a:srgbClr val="783D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A936EC-690E-333F-27E0-A1A06772AE33}"/>
              </a:ext>
            </a:extLst>
          </p:cNvPr>
          <p:cNvSpPr txBox="1"/>
          <p:nvPr/>
        </p:nvSpPr>
        <p:spPr>
          <a:xfrm>
            <a:off x="415636" y="247149"/>
            <a:ext cx="806334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b="1" dirty="0" err="1">
                <a:solidFill>
                  <a:schemeClr val="bg1"/>
                </a:solidFill>
              </a:rPr>
              <a:t>Context</a:t>
            </a:r>
            <a:r>
              <a:rPr lang="it-IT" sz="2800" b="1" dirty="0">
                <a:solidFill>
                  <a:schemeClr val="bg1"/>
                </a:solidFill>
              </a:rPr>
              <a:t> </a:t>
            </a:r>
            <a:r>
              <a:rPr lang="it-IT" sz="2800" b="1" dirty="0" err="1">
                <a:solidFill>
                  <a:schemeClr val="bg1"/>
                </a:solidFill>
              </a:rPr>
              <a:t>regional</a:t>
            </a:r>
            <a:r>
              <a:rPr lang="it-IT" sz="2800" b="1" dirty="0">
                <a:solidFill>
                  <a:schemeClr val="bg1"/>
                </a:solidFill>
              </a:rPr>
              <a:t> – </a:t>
            </a:r>
            <a:r>
              <a:rPr lang="it-IT" sz="2800" b="1" dirty="0" err="1">
                <a:solidFill>
                  <a:schemeClr val="bg1"/>
                </a:solidFill>
              </a:rPr>
              <a:t>presiunea</a:t>
            </a:r>
            <a:r>
              <a:rPr lang="it-IT" sz="2800" b="1" dirty="0">
                <a:solidFill>
                  <a:schemeClr val="bg1"/>
                </a:solidFill>
              </a:rPr>
              <a:t> </a:t>
            </a:r>
            <a:r>
              <a:rPr lang="it-IT" sz="2800" b="1" dirty="0" err="1">
                <a:solidFill>
                  <a:schemeClr val="bg1"/>
                </a:solidFill>
              </a:rPr>
              <a:t>Rusiei</a:t>
            </a:r>
            <a:r>
              <a:rPr lang="it-IT" sz="2800" b="1" dirty="0">
                <a:solidFill>
                  <a:schemeClr val="bg1"/>
                </a:solidFill>
              </a:rPr>
              <a:t> </a:t>
            </a:r>
            <a:r>
              <a:rPr lang="it-IT" sz="2800" b="1" dirty="0" err="1">
                <a:solidFill>
                  <a:schemeClr val="bg1"/>
                </a:solidFill>
              </a:rPr>
              <a:t>și</a:t>
            </a:r>
            <a:r>
              <a:rPr lang="it-IT" sz="2800" b="1" dirty="0">
                <a:solidFill>
                  <a:schemeClr val="bg1"/>
                </a:solidFill>
              </a:rPr>
              <a:t> </a:t>
            </a:r>
            <a:r>
              <a:rPr lang="it-IT" sz="2800" b="1" dirty="0" err="1">
                <a:solidFill>
                  <a:schemeClr val="bg1"/>
                </a:solidFill>
              </a:rPr>
              <a:t>Ucrainei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75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CDF856FF-DC17-B15D-3571-A43DC30089C6}"/>
              </a:ext>
            </a:extLst>
          </p:cNvPr>
          <p:cNvSpPr/>
          <p:nvPr/>
        </p:nvSpPr>
        <p:spPr>
          <a:xfrm>
            <a:off x="0" y="124691"/>
            <a:ext cx="12191999" cy="706582"/>
          </a:xfrm>
          <a:prstGeom prst="roundRect">
            <a:avLst/>
          </a:prstGeom>
          <a:solidFill>
            <a:srgbClr val="783D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B96C62-9134-E38B-E30F-3D9C04343CD8}"/>
              </a:ext>
            </a:extLst>
          </p:cNvPr>
          <p:cNvSpPr txBox="1"/>
          <p:nvPr/>
        </p:nvSpPr>
        <p:spPr>
          <a:xfrm>
            <a:off x="415636" y="247149"/>
            <a:ext cx="67887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b="1" dirty="0" err="1">
                <a:solidFill>
                  <a:schemeClr val="bg1"/>
                </a:solidFill>
              </a:rPr>
              <a:t>Evoluția</a:t>
            </a:r>
            <a:r>
              <a:rPr lang="it-IT" sz="2800" b="1" dirty="0">
                <a:solidFill>
                  <a:schemeClr val="bg1"/>
                </a:solidFill>
              </a:rPr>
              <a:t> </a:t>
            </a:r>
            <a:r>
              <a:rPr lang="it-IT" sz="2800" b="1" dirty="0" err="1">
                <a:solidFill>
                  <a:schemeClr val="bg1"/>
                </a:solidFill>
              </a:rPr>
              <a:t>prețurilor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E70961-FED0-DB51-E96D-229989EB529F}"/>
              </a:ext>
            </a:extLst>
          </p:cNvPr>
          <p:cNvSpPr txBox="1"/>
          <p:nvPr/>
        </p:nvSpPr>
        <p:spPr>
          <a:xfrm>
            <a:off x="692727" y="1489363"/>
            <a:ext cx="10266218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b="1" dirty="0" err="1"/>
              <a:t>În</a:t>
            </a:r>
            <a:r>
              <a:rPr lang="it-IT" sz="2800" b="1" dirty="0"/>
              <a:t> </a:t>
            </a:r>
            <a:r>
              <a:rPr lang="it-IT" sz="2800" b="1" dirty="0" err="1"/>
              <a:t>prezent</a:t>
            </a:r>
            <a:r>
              <a:rPr lang="it-IT" sz="2800" b="1" dirty="0"/>
              <a:t>, </a:t>
            </a:r>
            <a:r>
              <a:rPr lang="it-IT" sz="2800" b="1" dirty="0" err="1"/>
              <a:t>prețul</a:t>
            </a:r>
            <a:r>
              <a:rPr lang="it-IT" sz="2800" b="1" dirty="0"/>
              <a:t> </a:t>
            </a:r>
            <a:r>
              <a:rPr lang="it-IT" sz="2800" b="1" dirty="0" err="1"/>
              <a:t>grâului</a:t>
            </a:r>
            <a:r>
              <a:rPr lang="it-IT" sz="2800" b="1" dirty="0"/>
              <a:t> se </a:t>
            </a:r>
            <a:r>
              <a:rPr lang="it-IT" sz="2800" b="1" dirty="0" err="1"/>
              <a:t>menține</a:t>
            </a:r>
            <a:r>
              <a:rPr lang="it-IT" sz="2800" b="1" dirty="0"/>
              <a:t> </a:t>
            </a:r>
            <a:r>
              <a:rPr lang="it-IT" sz="2800" b="1" dirty="0" err="1"/>
              <a:t>stabil</a:t>
            </a:r>
            <a:r>
              <a:rPr lang="it-IT" sz="2800" b="1" dirty="0"/>
              <a:t>, </a:t>
            </a:r>
            <a:r>
              <a:rPr lang="it-IT" sz="2800" b="1" dirty="0" err="1"/>
              <a:t>între</a:t>
            </a:r>
            <a:r>
              <a:rPr lang="it-IT" sz="2800" b="1" dirty="0"/>
              <a:t> 190–193 euro pe </a:t>
            </a:r>
            <a:r>
              <a:rPr lang="it-IT" sz="2800" b="1" dirty="0" err="1"/>
              <a:t>tonă</a:t>
            </a:r>
            <a:r>
              <a:rPr lang="it-IT" sz="2800" b="1" dirty="0"/>
              <a:t>, </a:t>
            </a:r>
            <a:r>
              <a:rPr lang="it-IT" sz="2800" b="1" dirty="0" err="1"/>
              <a:t>influențat</a:t>
            </a:r>
            <a:r>
              <a:rPr lang="it-IT" sz="2800" b="1" dirty="0"/>
              <a:t> </a:t>
            </a:r>
            <a:r>
              <a:rPr lang="it-IT" sz="2800" b="1" dirty="0" err="1"/>
              <a:t>doar</a:t>
            </a:r>
            <a:r>
              <a:rPr lang="it-IT" sz="2800" b="1" dirty="0"/>
              <a:t> </a:t>
            </a:r>
            <a:r>
              <a:rPr lang="it-IT" sz="2800" b="1" dirty="0" err="1"/>
              <a:t>marginal</a:t>
            </a:r>
            <a:r>
              <a:rPr lang="it-IT" sz="2800" b="1" dirty="0"/>
              <a:t> de </a:t>
            </a:r>
            <a:r>
              <a:rPr lang="it-IT" sz="2800" b="1" dirty="0" err="1"/>
              <a:t>cursul</a:t>
            </a:r>
            <a:r>
              <a:rPr lang="it-IT" sz="2800" b="1" dirty="0"/>
              <a:t> euro–dolar.</a:t>
            </a:r>
          </a:p>
          <a:p>
            <a:br>
              <a:rPr lang="it-IT" sz="2800" b="1" dirty="0"/>
            </a:br>
            <a:r>
              <a:rPr lang="it-IT" sz="2800" b="1" dirty="0" err="1"/>
              <a:t>Pentru</a:t>
            </a:r>
            <a:r>
              <a:rPr lang="it-IT" sz="2800" b="1" dirty="0"/>
              <a:t> </a:t>
            </a:r>
            <a:r>
              <a:rPr lang="it-IT" sz="2800" b="1" dirty="0" err="1"/>
              <a:t>noua</a:t>
            </a:r>
            <a:r>
              <a:rPr lang="it-IT" sz="2800" b="1" dirty="0"/>
              <a:t> </a:t>
            </a:r>
            <a:r>
              <a:rPr lang="it-IT" sz="2800" b="1" dirty="0" err="1"/>
              <a:t>recoltă</a:t>
            </a:r>
            <a:r>
              <a:rPr lang="it-IT" sz="2800" b="1" dirty="0"/>
              <a:t>, </a:t>
            </a:r>
            <a:r>
              <a:rPr lang="it-IT" sz="2800" b="1" dirty="0" err="1"/>
              <a:t>prețurile</a:t>
            </a:r>
            <a:r>
              <a:rPr lang="it-IT" sz="2800" b="1" dirty="0"/>
              <a:t> estimate </a:t>
            </a:r>
            <a:r>
              <a:rPr lang="it-IT" sz="2800" b="1" dirty="0" err="1"/>
              <a:t>sunt</a:t>
            </a:r>
            <a:r>
              <a:rPr lang="it-IT" sz="2800" b="1" dirty="0"/>
              <a:t> </a:t>
            </a:r>
            <a:r>
              <a:rPr lang="it-IT" sz="2800" b="1" dirty="0" err="1"/>
              <a:t>între</a:t>
            </a:r>
            <a:r>
              <a:rPr lang="it-IT" sz="2800" b="1" dirty="0"/>
              <a:t> 184–186 euro CPT </a:t>
            </a:r>
            <a:r>
              <a:rPr lang="it-IT" sz="2800" b="1" dirty="0" err="1"/>
              <a:t>Constanța</a:t>
            </a:r>
            <a:r>
              <a:rPr lang="it-IT" sz="2800" b="1" dirty="0"/>
              <a:t>, cu </a:t>
            </a:r>
            <a:r>
              <a:rPr lang="it-IT" sz="2800" b="1" dirty="0" err="1"/>
              <a:t>posibilitatea</a:t>
            </a:r>
            <a:r>
              <a:rPr lang="it-IT" sz="2800" b="1" dirty="0"/>
              <a:t> </a:t>
            </a:r>
            <a:r>
              <a:rPr lang="it-IT" sz="2800" b="1" dirty="0" err="1"/>
              <a:t>unor</a:t>
            </a:r>
            <a:r>
              <a:rPr lang="it-IT" sz="2800" b="1" dirty="0"/>
              <a:t> </a:t>
            </a:r>
            <a:r>
              <a:rPr lang="it-IT" sz="2800" b="1" dirty="0" err="1"/>
              <a:t>bonusuri</a:t>
            </a:r>
            <a:r>
              <a:rPr lang="it-IT" sz="2800" b="1" dirty="0"/>
              <a:t> </a:t>
            </a:r>
            <a:r>
              <a:rPr lang="it-IT" sz="2800" b="1" dirty="0" err="1"/>
              <a:t>pentru</a:t>
            </a:r>
            <a:r>
              <a:rPr lang="it-IT" sz="2800" b="1" dirty="0"/>
              <a:t> </a:t>
            </a:r>
            <a:r>
              <a:rPr lang="it-IT" sz="2800" b="1" dirty="0" err="1"/>
              <a:t>calitatea</a:t>
            </a:r>
            <a:r>
              <a:rPr lang="it-IT" sz="2800" b="1" dirty="0"/>
              <a:t> </a:t>
            </a:r>
            <a:r>
              <a:rPr lang="it-IT" sz="2800" b="1" dirty="0" err="1"/>
              <a:t>superioară</a:t>
            </a:r>
            <a:r>
              <a:rPr lang="it-IT" sz="2800" b="1" dirty="0"/>
              <a:t>.</a:t>
            </a:r>
          </a:p>
          <a:p>
            <a:endParaRPr lang="it-IT" sz="2800" b="1" dirty="0"/>
          </a:p>
          <a:p>
            <a:r>
              <a:rPr lang="it-IT" sz="2800" b="1" dirty="0" err="1"/>
              <a:t>Grâul</a:t>
            </a:r>
            <a:r>
              <a:rPr lang="it-IT" sz="2800" b="1" dirty="0"/>
              <a:t> premium </a:t>
            </a:r>
            <a:r>
              <a:rPr lang="it-IT" sz="2800" b="1" dirty="0" err="1"/>
              <a:t>românesc</a:t>
            </a:r>
            <a:r>
              <a:rPr lang="it-IT" sz="2800" b="1" dirty="0"/>
              <a:t>, cu </a:t>
            </a:r>
            <a:r>
              <a:rPr lang="it-IT" sz="2800" b="1" dirty="0" err="1"/>
              <a:t>conținut</a:t>
            </a:r>
            <a:r>
              <a:rPr lang="it-IT" sz="2800" b="1" dirty="0"/>
              <a:t> de </a:t>
            </a:r>
            <a:r>
              <a:rPr lang="it-IT" sz="2800" b="1" dirty="0" err="1"/>
              <a:t>proteină</a:t>
            </a:r>
            <a:r>
              <a:rPr lang="it-IT" sz="2800" b="1" dirty="0"/>
              <a:t> peste 14%, </a:t>
            </a:r>
            <a:r>
              <a:rPr lang="it-IT" sz="2800" b="1" dirty="0" err="1"/>
              <a:t>devine</a:t>
            </a:r>
            <a:r>
              <a:rPr lang="it-IT" sz="2800" b="1" dirty="0"/>
              <a:t> tot mai </a:t>
            </a:r>
            <a:r>
              <a:rPr lang="it-IT" sz="2800" b="1" dirty="0" err="1"/>
              <a:t>căutat</a:t>
            </a:r>
            <a:r>
              <a:rPr lang="it-IT" sz="2800" b="1" dirty="0"/>
              <a:t> pe </a:t>
            </a:r>
            <a:r>
              <a:rPr lang="it-IT" sz="2800" b="1" dirty="0" err="1"/>
              <a:t>piețele</a:t>
            </a:r>
            <a:r>
              <a:rPr lang="it-IT" sz="2800" b="1" dirty="0"/>
              <a:t> </a:t>
            </a:r>
            <a:r>
              <a:rPr lang="it-IT" sz="2800" b="1" dirty="0" err="1"/>
              <a:t>externe</a:t>
            </a:r>
            <a:r>
              <a:rPr lang="it-IT" sz="2800" b="1" dirty="0"/>
              <a:t>, </a:t>
            </a:r>
            <a:r>
              <a:rPr lang="it-IT" sz="2800" b="1" dirty="0" err="1"/>
              <a:t>oferind</a:t>
            </a:r>
            <a:r>
              <a:rPr lang="it-IT" sz="2800" b="1" dirty="0"/>
              <a:t> o </a:t>
            </a:r>
            <a:r>
              <a:rPr lang="it-IT" sz="2800" b="1" dirty="0" err="1"/>
              <a:t>șansă</a:t>
            </a:r>
            <a:r>
              <a:rPr lang="it-IT" sz="2800" b="1" dirty="0"/>
              <a:t> </a:t>
            </a:r>
            <a:r>
              <a:rPr lang="it-IT" sz="2800" b="1" dirty="0" err="1"/>
              <a:t>reală</a:t>
            </a:r>
            <a:r>
              <a:rPr lang="it-IT" sz="2800" b="1" dirty="0"/>
              <a:t> de </a:t>
            </a:r>
            <a:r>
              <a:rPr lang="it-IT" sz="2800" b="1" dirty="0" err="1"/>
              <a:t>profitabilitate</a:t>
            </a:r>
            <a:r>
              <a:rPr lang="it-IT" sz="2800" b="1" dirty="0"/>
              <a:t> </a:t>
            </a:r>
            <a:r>
              <a:rPr lang="it-IT" sz="2800" b="1" dirty="0" err="1"/>
              <a:t>pentru</a:t>
            </a:r>
            <a:r>
              <a:rPr lang="it-IT" sz="2800" b="1" dirty="0"/>
              <a:t> </a:t>
            </a:r>
            <a:r>
              <a:rPr lang="it-IT" sz="2800" b="1" dirty="0" err="1"/>
              <a:t>fermierii</a:t>
            </a:r>
            <a:r>
              <a:rPr lang="it-IT" sz="2800" b="1" dirty="0"/>
              <a:t> care </a:t>
            </a:r>
            <a:r>
              <a:rPr lang="it-IT" sz="2800" b="1" dirty="0" err="1"/>
              <a:t>investesc</a:t>
            </a:r>
            <a:r>
              <a:rPr lang="it-IT" sz="2800" b="1" dirty="0"/>
              <a:t> </a:t>
            </a:r>
            <a:r>
              <a:rPr lang="it-IT" sz="2800" b="1" dirty="0" err="1"/>
              <a:t>în</a:t>
            </a:r>
            <a:r>
              <a:rPr lang="it-IT" sz="2800" b="1" dirty="0"/>
              <a:t> </a:t>
            </a:r>
            <a:r>
              <a:rPr lang="it-IT" sz="2800" b="1" dirty="0" err="1"/>
              <a:t>calitate</a:t>
            </a:r>
            <a:r>
              <a:rPr lang="it-IT" sz="2800" b="1" dirty="0"/>
              <a:t>.</a:t>
            </a:r>
            <a:endParaRPr lang="en-US" sz="2800" b="1" dirty="0"/>
          </a:p>
        </p:txBody>
      </p:sp>
      <p:pic>
        <p:nvPicPr>
          <p:cNvPr id="6" name="Picture 5" descr="A purple text on a black background&#10;&#10;AI-generated content may be incorrect.">
            <a:extLst>
              <a:ext uri="{FF2B5EF4-FFF2-40B4-BE49-F238E27FC236}">
                <a16:creationId xmlns:a16="http://schemas.microsoft.com/office/drawing/2014/main" id="{8055233E-C4A9-D3CC-634D-D273722CF33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77818" y="1905000"/>
            <a:ext cx="9236364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513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A1A1E-C533-5F9E-72BF-F88B10191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636" y="1253330"/>
            <a:ext cx="11291455" cy="493965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b="1" dirty="0" err="1"/>
              <a:t>Privind</a:t>
            </a:r>
            <a:r>
              <a:rPr lang="it-IT" b="1" dirty="0"/>
              <a:t> către viitoarea campanie, cu 2,4 milioane de hectare însămânțate, se anticipează o recoltă de 12–12,5 milioane de </a:t>
            </a:r>
            <a:r>
              <a:rPr lang="it-IT" b="1" dirty="0" err="1"/>
              <a:t>tone</a:t>
            </a:r>
            <a:r>
              <a:rPr lang="it-IT" b="1" dirty="0"/>
              <a:t>.</a:t>
            </a:r>
          </a:p>
          <a:p>
            <a:pPr marL="0" indent="0">
              <a:buNone/>
            </a:pPr>
            <a:br>
              <a:rPr lang="it-IT" b="1" dirty="0"/>
            </a:br>
            <a:r>
              <a:rPr lang="en-US" b="1" dirty="0" err="1"/>
              <a:t>Totuși</a:t>
            </a:r>
            <a:r>
              <a:rPr lang="en-US" b="1" dirty="0"/>
              <a:t>, </a:t>
            </a:r>
            <a:r>
              <a:rPr lang="en-US" b="1" dirty="0" err="1"/>
              <a:t>provocările</a:t>
            </a:r>
            <a:r>
              <a:rPr lang="en-US" b="1" dirty="0"/>
              <a:t> nu </a:t>
            </a:r>
            <a:r>
              <a:rPr lang="en-US" b="1" dirty="0" err="1"/>
              <a:t>lipsesc</a:t>
            </a:r>
            <a:r>
              <a:rPr lang="en-US" b="1" dirty="0"/>
              <a:t>:</a:t>
            </a:r>
          </a:p>
          <a:p>
            <a:pPr marL="0" lvl="0" indent="0">
              <a:buNone/>
            </a:pPr>
            <a:r>
              <a:rPr lang="en-US" b="1" dirty="0" err="1"/>
              <a:t>Costurile</a:t>
            </a:r>
            <a:r>
              <a:rPr lang="en-US" b="1" dirty="0"/>
              <a:t> </a:t>
            </a:r>
            <a:r>
              <a:rPr lang="en-US" b="1" dirty="0" err="1"/>
              <a:t>ridicate</a:t>
            </a:r>
            <a:r>
              <a:rPr lang="en-US" b="1" dirty="0"/>
              <a:t> ale </a:t>
            </a:r>
            <a:r>
              <a:rPr lang="en-US" b="1" dirty="0" err="1"/>
              <a:t>inputurilor</a:t>
            </a:r>
            <a:r>
              <a:rPr lang="en-US" b="1" dirty="0"/>
              <a:t> </a:t>
            </a:r>
            <a:r>
              <a:rPr lang="en-US" b="1" dirty="0" err="1"/>
              <a:t>agricole</a:t>
            </a:r>
            <a:endParaRPr lang="en-US" b="1" dirty="0"/>
          </a:p>
          <a:p>
            <a:pPr marL="0" lvl="0" indent="0">
              <a:buNone/>
            </a:pPr>
            <a:endParaRPr lang="it-IT" b="1" dirty="0"/>
          </a:p>
          <a:p>
            <a:pPr marL="0" lvl="0" indent="0">
              <a:buNone/>
            </a:pPr>
            <a:r>
              <a:rPr lang="it-IT" b="1" dirty="0" err="1"/>
              <a:t>Tarifele</a:t>
            </a:r>
            <a:r>
              <a:rPr lang="it-IT" b="1" dirty="0"/>
              <a:t> crescute la transport către portul Constanța – fie rutier, pe barjă sau feroviar – din cauza taxelor și tarifelor logistice mai mari</a:t>
            </a:r>
            <a:endParaRPr lang="en-US" b="1" dirty="0"/>
          </a:p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r>
              <a:rPr lang="it-IT" b="1" dirty="0" err="1"/>
              <a:t>Aceste</a:t>
            </a:r>
            <a:r>
              <a:rPr lang="it-IT" b="1" dirty="0"/>
              <a:t> dificultăți sporesc presiunea asupra producătorilor, dar în același timp încurajează adaptarea la cerințele pieței și orientarea spre </a:t>
            </a:r>
            <a:r>
              <a:rPr lang="it-IT" b="1" dirty="0" err="1"/>
              <a:t>calitate</a:t>
            </a:r>
            <a:r>
              <a:rPr lang="it-IT" b="1" dirty="0"/>
              <a:t>.</a:t>
            </a:r>
            <a:endParaRPr lang="en-US" b="1" dirty="0"/>
          </a:p>
        </p:txBody>
      </p:sp>
      <p:pic>
        <p:nvPicPr>
          <p:cNvPr id="4" name="Picture 3" descr="A purple text on a black background&#10;&#10;AI-generated content may be incorrect.">
            <a:extLst>
              <a:ext uri="{FF2B5EF4-FFF2-40B4-BE49-F238E27FC236}">
                <a16:creationId xmlns:a16="http://schemas.microsoft.com/office/drawing/2014/main" id="{72D22D10-548D-964A-694B-6B5450483CF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77818" y="1905000"/>
            <a:ext cx="9236364" cy="3048000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EB181F4A-3A51-1154-8DFC-E1487E399632}"/>
              </a:ext>
            </a:extLst>
          </p:cNvPr>
          <p:cNvSpPr/>
          <p:nvPr/>
        </p:nvSpPr>
        <p:spPr>
          <a:xfrm>
            <a:off x="0" y="124691"/>
            <a:ext cx="12191999" cy="706582"/>
          </a:xfrm>
          <a:prstGeom prst="roundRect">
            <a:avLst/>
          </a:prstGeom>
          <a:solidFill>
            <a:srgbClr val="783D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9ACD3E-0B9F-2F18-81A2-E524AE2BEFAE}"/>
              </a:ext>
            </a:extLst>
          </p:cNvPr>
          <p:cNvSpPr txBox="1"/>
          <p:nvPr/>
        </p:nvSpPr>
        <p:spPr>
          <a:xfrm>
            <a:off x="415636" y="247149"/>
            <a:ext cx="67887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b="1" dirty="0" err="1">
                <a:solidFill>
                  <a:schemeClr val="bg1"/>
                </a:solidFill>
              </a:rPr>
              <a:t>Provocările</a:t>
            </a:r>
            <a:r>
              <a:rPr lang="it-IT" sz="2800" b="1" dirty="0">
                <a:solidFill>
                  <a:schemeClr val="bg1"/>
                </a:solidFill>
              </a:rPr>
              <a:t> </a:t>
            </a:r>
            <a:r>
              <a:rPr lang="it-IT" sz="2800" b="1" dirty="0" err="1">
                <a:solidFill>
                  <a:schemeClr val="bg1"/>
                </a:solidFill>
              </a:rPr>
              <a:t>fermierilor</a:t>
            </a:r>
            <a:r>
              <a:rPr lang="it-IT" sz="2800" b="1" dirty="0">
                <a:solidFill>
                  <a:schemeClr val="bg1"/>
                </a:solidFill>
              </a:rPr>
              <a:t> </a:t>
            </a:r>
            <a:r>
              <a:rPr lang="it-IT" sz="2800" b="1" dirty="0" err="1">
                <a:solidFill>
                  <a:schemeClr val="bg1"/>
                </a:solidFill>
              </a:rPr>
              <a:t>români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75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35643A-77FD-6876-2336-09DD150477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3300D1-3F0B-B6FF-6DC7-0D3133109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636" y="1253331"/>
            <a:ext cx="11319163" cy="53575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dirty="0" err="1"/>
              <a:t>România</a:t>
            </a:r>
            <a:r>
              <a:rPr lang="it-IT" b="1" dirty="0"/>
              <a:t> </a:t>
            </a:r>
            <a:r>
              <a:rPr lang="it-IT" b="1" dirty="0" err="1"/>
              <a:t>rămâne</a:t>
            </a:r>
            <a:r>
              <a:rPr lang="it-IT" b="1" dirty="0"/>
              <a:t> un </a:t>
            </a:r>
            <a:r>
              <a:rPr lang="it-IT" b="1" dirty="0" err="1"/>
              <a:t>jucător</a:t>
            </a:r>
            <a:r>
              <a:rPr lang="it-IT" b="1" dirty="0"/>
              <a:t> </a:t>
            </a:r>
            <a:r>
              <a:rPr lang="it-IT" b="1" dirty="0" err="1"/>
              <a:t>strategic</a:t>
            </a:r>
            <a:r>
              <a:rPr lang="it-IT" b="1" dirty="0"/>
              <a:t> </a:t>
            </a:r>
            <a:r>
              <a:rPr lang="it-IT" b="1" dirty="0" err="1"/>
              <a:t>în</a:t>
            </a:r>
            <a:r>
              <a:rPr lang="it-IT" b="1" dirty="0"/>
              <a:t> </a:t>
            </a:r>
            <a:r>
              <a:rPr lang="it-IT" b="1" dirty="0" err="1"/>
              <a:t>piața</a:t>
            </a:r>
            <a:r>
              <a:rPr lang="it-IT" b="1" dirty="0"/>
              <a:t> </a:t>
            </a:r>
            <a:r>
              <a:rPr lang="it-IT" b="1" dirty="0" err="1"/>
              <a:t>cerealelor</a:t>
            </a:r>
            <a:r>
              <a:rPr lang="it-IT" b="1" dirty="0"/>
              <a:t> </a:t>
            </a:r>
            <a:r>
              <a:rPr lang="it-IT" b="1" dirty="0" err="1"/>
              <a:t>din</a:t>
            </a:r>
            <a:r>
              <a:rPr lang="it-IT" b="1" dirty="0"/>
              <a:t> </a:t>
            </a:r>
            <a:r>
              <a:rPr lang="it-IT" b="1" dirty="0" err="1"/>
              <a:t>bazinul</a:t>
            </a:r>
            <a:r>
              <a:rPr lang="it-IT" b="1" dirty="0"/>
              <a:t> </a:t>
            </a:r>
            <a:r>
              <a:rPr lang="it-IT" b="1" dirty="0" err="1"/>
              <a:t>Mării</a:t>
            </a:r>
            <a:r>
              <a:rPr lang="it-IT" b="1" dirty="0"/>
              <a:t> Negre. </a:t>
            </a:r>
            <a:r>
              <a:rPr lang="it-IT" b="1" dirty="0" err="1"/>
              <a:t>Stabilitatea</a:t>
            </a:r>
            <a:r>
              <a:rPr lang="it-IT" b="1" dirty="0"/>
              <a:t> </a:t>
            </a:r>
            <a:r>
              <a:rPr lang="it-IT" b="1" dirty="0" err="1"/>
              <a:t>noastră</a:t>
            </a:r>
            <a:r>
              <a:rPr lang="it-IT" b="1" dirty="0"/>
              <a:t>, </a:t>
            </a:r>
            <a:r>
              <a:rPr lang="it-IT" b="1" dirty="0" err="1"/>
              <a:t>calitatea</a:t>
            </a:r>
            <a:r>
              <a:rPr lang="it-IT" b="1" dirty="0"/>
              <a:t> </a:t>
            </a:r>
            <a:r>
              <a:rPr lang="it-IT" b="1" dirty="0" err="1"/>
              <a:t>producției</a:t>
            </a:r>
            <a:r>
              <a:rPr lang="it-IT" b="1" dirty="0"/>
              <a:t> </a:t>
            </a:r>
            <a:r>
              <a:rPr lang="it-IT" b="1" dirty="0" err="1"/>
              <a:t>și</a:t>
            </a:r>
            <a:r>
              <a:rPr lang="it-IT" b="1" dirty="0"/>
              <a:t> </a:t>
            </a:r>
            <a:r>
              <a:rPr lang="it-IT" b="1" dirty="0" err="1"/>
              <a:t>capacitatea</a:t>
            </a:r>
            <a:r>
              <a:rPr lang="it-IT" b="1" dirty="0"/>
              <a:t> de </a:t>
            </a:r>
            <a:r>
              <a:rPr lang="it-IT" b="1" dirty="0" err="1"/>
              <a:t>adaptare</a:t>
            </a:r>
            <a:r>
              <a:rPr lang="it-IT" b="1" dirty="0"/>
              <a:t> ne </a:t>
            </a:r>
            <a:r>
              <a:rPr lang="it-IT" b="1" dirty="0" err="1"/>
              <a:t>pot</a:t>
            </a:r>
            <a:r>
              <a:rPr lang="it-IT" b="1" dirty="0"/>
              <a:t> consolida </a:t>
            </a:r>
            <a:r>
              <a:rPr lang="it-IT" b="1" dirty="0" err="1"/>
              <a:t>poziția</a:t>
            </a:r>
            <a:r>
              <a:rPr lang="it-IT" b="1" dirty="0"/>
              <a:t> </a:t>
            </a:r>
            <a:r>
              <a:rPr lang="it-IT" b="1" dirty="0" err="1"/>
              <a:t>în</a:t>
            </a:r>
            <a:r>
              <a:rPr lang="it-IT" b="1" dirty="0"/>
              <a:t> </a:t>
            </a:r>
            <a:r>
              <a:rPr lang="it-IT" b="1" dirty="0" err="1"/>
              <a:t>fața</a:t>
            </a:r>
            <a:r>
              <a:rPr lang="it-IT" b="1" dirty="0"/>
              <a:t> </a:t>
            </a:r>
            <a:r>
              <a:rPr lang="it-IT" b="1" dirty="0" err="1"/>
              <a:t>marilor</a:t>
            </a:r>
            <a:r>
              <a:rPr lang="it-IT" b="1" dirty="0"/>
              <a:t> </a:t>
            </a:r>
            <a:r>
              <a:rPr lang="it-IT" b="1" dirty="0" err="1"/>
              <a:t>exportatori</a:t>
            </a:r>
            <a:r>
              <a:rPr lang="it-IT" b="1" dirty="0"/>
              <a:t> </a:t>
            </a:r>
            <a:r>
              <a:rPr lang="it-IT" b="1" dirty="0" err="1"/>
              <a:t>precum</a:t>
            </a:r>
            <a:r>
              <a:rPr lang="it-IT" b="1" dirty="0"/>
              <a:t> </a:t>
            </a:r>
            <a:r>
              <a:rPr lang="it-IT" b="1" dirty="0" err="1"/>
              <a:t>Rusia</a:t>
            </a:r>
            <a:r>
              <a:rPr lang="it-IT" b="1" dirty="0"/>
              <a:t> </a:t>
            </a:r>
            <a:r>
              <a:rPr lang="it-IT" b="1" dirty="0" err="1"/>
              <a:t>și</a:t>
            </a:r>
            <a:r>
              <a:rPr lang="it-IT" b="1" dirty="0"/>
              <a:t> Ucraina.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t-IT" b="1" dirty="0" err="1"/>
              <a:t>Acum</a:t>
            </a:r>
            <a:r>
              <a:rPr lang="it-IT" b="1" dirty="0"/>
              <a:t>, mai </a:t>
            </a:r>
            <a:r>
              <a:rPr lang="it-IT" b="1" dirty="0" err="1"/>
              <a:t>mult</a:t>
            </a:r>
            <a:r>
              <a:rPr lang="it-IT" b="1" dirty="0"/>
              <a:t> ca </a:t>
            </a:r>
            <a:r>
              <a:rPr lang="it-IT" b="1" dirty="0" err="1"/>
              <a:t>oricând</a:t>
            </a:r>
            <a:r>
              <a:rPr lang="it-IT" b="1" dirty="0"/>
              <a:t>, </a:t>
            </a:r>
            <a:r>
              <a:rPr lang="it-IT" b="1" dirty="0" err="1"/>
              <a:t>focusul</a:t>
            </a:r>
            <a:r>
              <a:rPr lang="it-IT" b="1" dirty="0"/>
              <a:t> pe </a:t>
            </a:r>
            <a:r>
              <a:rPr lang="it-IT" b="1" dirty="0" err="1"/>
              <a:t>eficiență</a:t>
            </a:r>
            <a:r>
              <a:rPr lang="it-IT" b="1" dirty="0"/>
              <a:t>, </a:t>
            </a:r>
            <a:r>
              <a:rPr lang="it-IT" b="1" dirty="0" err="1"/>
              <a:t>calitate</a:t>
            </a:r>
            <a:r>
              <a:rPr lang="it-IT" b="1" dirty="0"/>
              <a:t> </a:t>
            </a:r>
            <a:r>
              <a:rPr lang="it-IT" b="1" dirty="0" err="1"/>
              <a:t>și</a:t>
            </a:r>
            <a:r>
              <a:rPr lang="it-IT" b="1" dirty="0"/>
              <a:t> cooperare </a:t>
            </a:r>
            <a:r>
              <a:rPr lang="it-IT" b="1" dirty="0" err="1"/>
              <a:t>devine</a:t>
            </a:r>
            <a:r>
              <a:rPr lang="it-IT" b="1" dirty="0"/>
              <a:t> </a:t>
            </a:r>
            <a:r>
              <a:rPr lang="it-IT" b="1" dirty="0" err="1"/>
              <a:t>cheia</a:t>
            </a:r>
            <a:r>
              <a:rPr lang="it-IT" b="1" dirty="0"/>
              <a:t> </a:t>
            </a:r>
            <a:r>
              <a:rPr lang="it-IT" b="1" dirty="0" err="1"/>
              <a:t>succesului</a:t>
            </a:r>
            <a:r>
              <a:rPr lang="it-IT" b="1" dirty="0"/>
              <a:t>.</a:t>
            </a:r>
            <a:br>
              <a:rPr lang="it-IT" b="1" dirty="0"/>
            </a:br>
            <a:r>
              <a:rPr lang="it-IT" b="1" dirty="0" err="1"/>
              <a:t>Grâul</a:t>
            </a:r>
            <a:r>
              <a:rPr lang="it-IT" b="1" dirty="0"/>
              <a:t> </a:t>
            </a:r>
            <a:r>
              <a:rPr lang="it-IT" b="1" dirty="0" err="1"/>
              <a:t>românesc</a:t>
            </a:r>
            <a:r>
              <a:rPr lang="it-IT" b="1" dirty="0"/>
              <a:t> premium, cu proteine </a:t>
            </a:r>
            <a:r>
              <a:rPr lang="it-IT" b="1" dirty="0" err="1"/>
              <a:t>ridicate</a:t>
            </a:r>
            <a:r>
              <a:rPr lang="it-IT" b="1" dirty="0"/>
              <a:t>, </a:t>
            </a:r>
            <a:r>
              <a:rPr lang="it-IT" b="1" dirty="0" err="1"/>
              <a:t>poate</a:t>
            </a:r>
            <a:r>
              <a:rPr lang="it-IT" b="1" dirty="0"/>
              <a:t> fi emblema </a:t>
            </a:r>
            <a:r>
              <a:rPr lang="it-IT" b="1" dirty="0" err="1"/>
              <a:t>competitivității</a:t>
            </a:r>
            <a:r>
              <a:rPr lang="it-IT" b="1" dirty="0"/>
              <a:t> </a:t>
            </a:r>
            <a:r>
              <a:rPr lang="it-IT" b="1" dirty="0" err="1"/>
              <a:t>noastre</a:t>
            </a:r>
            <a:r>
              <a:rPr lang="it-IT" b="1" dirty="0"/>
              <a:t> pe </a:t>
            </a:r>
            <a:r>
              <a:rPr lang="it-IT" b="1" dirty="0" err="1"/>
              <a:t>piețele</a:t>
            </a:r>
            <a:r>
              <a:rPr lang="it-IT" b="1" dirty="0"/>
              <a:t> </a:t>
            </a:r>
            <a:r>
              <a:rPr lang="it-IT" b="1" dirty="0" err="1"/>
              <a:t>internaționale</a:t>
            </a:r>
            <a:r>
              <a:rPr lang="it-IT" b="1" dirty="0"/>
              <a:t>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t-IT" b="1" dirty="0" err="1"/>
              <a:t>Vă</a:t>
            </a:r>
            <a:r>
              <a:rPr lang="it-IT" b="1" dirty="0"/>
              <a:t> </a:t>
            </a:r>
            <a:r>
              <a:rPr lang="it-IT" b="1" dirty="0" err="1"/>
              <a:t>încurajez</a:t>
            </a:r>
            <a:r>
              <a:rPr lang="it-IT" b="1" dirty="0"/>
              <a:t> </a:t>
            </a:r>
            <a:r>
              <a:rPr lang="it-IT" b="1" dirty="0" err="1"/>
              <a:t>să</a:t>
            </a:r>
            <a:r>
              <a:rPr lang="it-IT" b="1" dirty="0"/>
              <a:t> </a:t>
            </a:r>
            <a:r>
              <a:rPr lang="it-IT" b="1" dirty="0" err="1"/>
              <a:t>priviți</a:t>
            </a:r>
            <a:r>
              <a:rPr lang="it-IT" b="1" dirty="0"/>
              <a:t> </a:t>
            </a:r>
            <a:r>
              <a:rPr lang="it-IT" b="1" dirty="0" err="1"/>
              <a:t>această</a:t>
            </a:r>
            <a:r>
              <a:rPr lang="it-IT" b="1" dirty="0"/>
              <a:t> </a:t>
            </a:r>
            <a:r>
              <a:rPr lang="it-IT" b="1" dirty="0" err="1"/>
              <a:t>perioadă</a:t>
            </a:r>
            <a:r>
              <a:rPr lang="it-IT" b="1" dirty="0"/>
              <a:t> nu </a:t>
            </a:r>
            <a:r>
              <a:rPr lang="it-IT" b="1" dirty="0" err="1"/>
              <a:t>doar</a:t>
            </a:r>
            <a:r>
              <a:rPr lang="it-IT" b="1" dirty="0"/>
              <a:t> ca pe o provocare, ci ca pe o </a:t>
            </a:r>
            <a:r>
              <a:rPr lang="it-IT" b="1" dirty="0" err="1"/>
              <a:t>oportunitate</a:t>
            </a:r>
            <a:r>
              <a:rPr lang="it-IT" b="1" dirty="0"/>
              <a:t> de consolidare </a:t>
            </a:r>
            <a:r>
              <a:rPr lang="it-IT" b="1" dirty="0" err="1"/>
              <a:t>și</a:t>
            </a:r>
            <a:r>
              <a:rPr lang="it-IT" b="1" dirty="0"/>
              <a:t> </a:t>
            </a:r>
            <a:r>
              <a:rPr lang="it-IT" b="1" dirty="0" err="1"/>
              <a:t>redirecționare</a:t>
            </a:r>
            <a:r>
              <a:rPr lang="it-IT" b="1" dirty="0"/>
              <a:t> </a:t>
            </a:r>
            <a:r>
              <a:rPr lang="it-IT" b="1" dirty="0" err="1"/>
              <a:t>strategică</a:t>
            </a:r>
            <a:r>
              <a:rPr lang="it-IT" b="1" dirty="0"/>
              <a:t> a </a:t>
            </a:r>
            <a:r>
              <a:rPr lang="it-IT" b="1" dirty="0" err="1"/>
              <a:t>eforturilor</a:t>
            </a:r>
            <a:r>
              <a:rPr lang="it-IT" b="1" dirty="0"/>
              <a:t> </a:t>
            </a:r>
            <a:r>
              <a:rPr lang="it-IT" b="1" dirty="0" err="1"/>
              <a:t>voastre</a:t>
            </a:r>
            <a:r>
              <a:rPr lang="it-IT" b="1" dirty="0"/>
              <a:t>.</a:t>
            </a:r>
            <a:endParaRPr lang="en-US" b="1" dirty="0"/>
          </a:p>
        </p:txBody>
      </p:sp>
      <p:pic>
        <p:nvPicPr>
          <p:cNvPr id="4" name="Picture 3" descr="A purple text on a black background&#10;&#10;AI-generated content may be incorrect.">
            <a:extLst>
              <a:ext uri="{FF2B5EF4-FFF2-40B4-BE49-F238E27FC236}">
                <a16:creationId xmlns:a16="http://schemas.microsoft.com/office/drawing/2014/main" id="{AEEBB5DB-8C83-E04C-7653-CB4C029DDEC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77818" y="1905000"/>
            <a:ext cx="9236364" cy="3048000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98AC1893-0074-B2D6-7D4C-DB9ED030639C}"/>
              </a:ext>
            </a:extLst>
          </p:cNvPr>
          <p:cNvSpPr/>
          <p:nvPr/>
        </p:nvSpPr>
        <p:spPr>
          <a:xfrm>
            <a:off x="0" y="124691"/>
            <a:ext cx="12191999" cy="706582"/>
          </a:xfrm>
          <a:prstGeom prst="roundRect">
            <a:avLst/>
          </a:prstGeom>
          <a:solidFill>
            <a:srgbClr val="783D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08B000-59A0-84EA-4DDF-552437C40CF6}"/>
              </a:ext>
            </a:extLst>
          </p:cNvPr>
          <p:cNvSpPr txBox="1"/>
          <p:nvPr/>
        </p:nvSpPr>
        <p:spPr>
          <a:xfrm>
            <a:off x="415636" y="247149"/>
            <a:ext cx="67887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b="1" dirty="0" err="1">
                <a:solidFill>
                  <a:schemeClr val="bg1"/>
                </a:solidFill>
              </a:rPr>
              <a:t>Mesaj</a:t>
            </a:r>
            <a:r>
              <a:rPr lang="it-IT" sz="2800" b="1" dirty="0">
                <a:solidFill>
                  <a:schemeClr val="bg1"/>
                </a:solidFill>
              </a:rPr>
              <a:t> </a:t>
            </a:r>
            <a:r>
              <a:rPr lang="it-IT" sz="2800" b="1" dirty="0" err="1">
                <a:solidFill>
                  <a:schemeClr val="bg1"/>
                </a:solidFill>
              </a:rPr>
              <a:t>final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897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5402D-79BD-5C2F-AA9B-63CB587F4E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509" y="4391892"/>
            <a:ext cx="10515600" cy="123998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3200" b="1" dirty="0" err="1"/>
              <a:t>Mulțumesc</a:t>
            </a:r>
            <a:r>
              <a:rPr lang="it-IT" sz="3200" b="1" dirty="0"/>
              <a:t> </a:t>
            </a:r>
            <a:r>
              <a:rPr lang="it-IT" sz="3200" b="1" dirty="0" err="1"/>
              <a:t>și</a:t>
            </a:r>
            <a:r>
              <a:rPr lang="it-IT" sz="3200" b="1" dirty="0"/>
              <a:t> </a:t>
            </a:r>
            <a:r>
              <a:rPr lang="it-IT" sz="3200" b="1" dirty="0" err="1"/>
              <a:t>vă</a:t>
            </a:r>
            <a:r>
              <a:rPr lang="it-IT" sz="3200" b="1" dirty="0"/>
              <a:t> </a:t>
            </a:r>
            <a:r>
              <a:rPr lang="it-IT" sz="3200" b="1" dirty="0" err="1"/>
              <a:t>doresc</a:t>
            </a:r>
            <a:r>
              <a:rPr lang="it-IT" sz="3200" b="1" dirty="0"/>
              <a:t> </a:t>
            </a:r>
            <a:r>
              <a:rPr lang="it-IT" sz="3200" b="1" dirty="0" err="1"/>
              <a:t>tuturor</a:t>
            </a:r>
            <a:r>
              <a:rPr lang="it-IT" sz="3200" b="1" dirty="0"/>
              <a:t> </a:t>
            </a:r>
          </a:p>
          <a:p>
            <a:pPr marL="0" indent="0" algn="ctr">
              <a:buNone/>
            </a:pPr>
            <a:r>
              <a:rPr lang="it-IT" sz="3200" b="1" dirty="0"/>
              <a:t>Un an </a:t>
            </a:r>
            <a:r>
              <a:rPr lang="it-IT" sz="3200" b="1" dirty="0" err="1"/>
              <a:t>agricol</a:t>
            </a:r>
            <a:r>
              <a:rPr lang="it-IT" sz="3200" b="1" dirty="0"/>
              <a:t> </a:t>
            </a:r>
            <a:r>
              <a:rPr lang="it-IT" sz="3200" b="1" dirty="0" err="1"/>
              <a:t>stabil</a:t>
            </a:r>
            <a:r>
              <a:rPr lang="it-IT" sz="3200" b="1" dirty="0"/>
              <a:t>, </a:t>
            </a:r>
            <a:r>
              <a:rPr lang="it-IT" sz="3200" b="1" dirty="0" err="1"/>
              <a:t>profitabil</a:t>
            </a:r>
            <a:r>
              <a:rPr lang="it-IT" sz="3200" b="1" dirty="0"/>
              <a:t> </a:t>
            </a:r>
            <a:r>
              <a:rPr lang="it-IT" sz="3200" b="1" dirty="0" err="1"/>
              <a:t>și</a:t>
            </a:r>
            <a:r>
              <a:rPr lang="it-IT" sz="3200" b="1" dirty="0"/>
              <a:t> cu </a:t>
            </a:r>
            <a:r>
              <a:rPr lang="it-IT" sz="3200" b="1" dirty="0" err="1"/>
              <a:t>recolte</a:t>
            </a:r>
            <a:r>
              <a:rPr lang="it-IT" sz="3200" b="1" dirty="0"/>
              <a:t> </a:t>
            </a:r>
            <a:r>
              <a:rPr lang="it-IT" sz="3200" b="1" dirty="0" err="1"/>
              <a:t>bogate</a:t>
            </a:r>
            <a:r>
              <a:rPr lang="it-IT" sz="3200" b="1" dirty="0"/>
              <a:t>!</a:t>
            </a:r>
            <a:endParaRPr lang="en-US" sz="3200" b="1" dirty="0"/>
          </a:p>
        </p:txBody>
      </p:sp>
      <p:pic>
        <p:nvPicPr>
          <p:cNvPr id="4" name="Picture 3" descr="A purple text on a black background&#10;&#10;AI-generated content may be incorrect.">
            <a:extLst>
              <a:ext uri="{FF2B5EF4-FFF2-40B4-BE49-F238E27FC236}">
                <a16:creationId xmlns:a16="http://schemas.microsoft.com/office/drawing/2014/main" id="{D44726F6-1E83-FC9B-AE07-CA4D5D0761B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50130" y="820881"/>
            <a:ext cx="8291740" cy="2736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174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563</Words>
  <Application>Microsoft Macintosh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Iulian Avram</dc:creator>
  <cp:lastModifiedBy>Iulian Gheorghe</cp:lastModifiedBy>
  <cp:revision>2</cp:revision>
  <dcterms:created xsi:type="dcterms:W3CDTF">2026-02-25T07:47:49Z</dcterms:created>
  <dcterms:modified xsi:type="dcterms:W3CDTF">2026-02-25T09:06:42Z</dcterms:modified>
</cp:coreProperties>
</file>