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7" r:id="rId1"/>
  </p:sldMasterIdLst>
  <p:notesMasterIdLst>
    <p:notesMasterId r:id="rId23"/>
  </p:notesMasterIdLst>
  <p:sldIdLst>
    <p:sldId id="256" r:id="rId2"/>
    <p:sldId id="310" r:id="rId3"/>
    <p:sldId id="257" r:id="rId4"/>
    <p:sldId id="258" r:id="rId5"/>
    <p:sldId id="259" r:id="rId6"/>
    <p:sldId id="262" r:id="rId7"/>
    <p:sldId id="263" r:id="rId8"/>
    <p:sldId id="264" r:id="rId9"/>
    <p:sldId id="275" r:id="rId10"/>
    <p:sldId id="265" r:id="rId11"/>
    <p:sldId id="279" r:id="rId12"/>
    <p:sldId id="285" r:id="rId13"/>
    <p:sldId id="290" r:id="rId14"/>
    <p:sldId id="311" r:id="rId15"/>
    <p:sldId id="315" r:id="rId16"/>
    <p:sldId id="314" r:id="rId17"/>
    <p:sldId id="313" r:id="rId18"/>
    <p:sldId id="318" r:id="rId19"/>
    <p:sldId id="312" r:id="rId20"/>
    <p:sldId id="316" r:id="rId21"/>
    <p:sldId id="273" r:id="rId22"/>
  </p:sldIdLst>
  <p:sldSz cx="18288000" cy="10287000"/>
  <p:notesSz cx="6858000" cy="9144000"/>
  <p:embeddedFontLst>
    <p:embeddedFont>
      <p:font typeface="Canva Sans 1" panose="020B0604020202020204" charset="0"/>
      <p:regular r:id="rId24"/>
    </p:embeddedFont>
    <p:embeddedFont>
      <p:font typeface="Wingdings 3" panose="05040102010807070707" pitchFamily="18" charset="2"/>
      <p:regular r:id="rId25"/>
    </p:embeddedFont>
    <p:embeddedFont>
      <p:font typeface="Trebuchet MS" panose="020B0603020202020204" pitchFamily="3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43F546-AE37-4C63-9E3F-B34E9B03A812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6DEAC-8986-472D-A963-D7BCED56C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89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0601" y="3606801"/>
            <a:ext cx="11650404" cy="2469453"/>
          </a:xfrm>
        </p:spPr>
        <p:txBody>
          <a:bodyPr anchor="b">
            <a:noAutofit/>
          </a:bodyPr>
          <a:lstStyle>
            <a:lvl1pPr algn="r">
              <a:defRPr sz="8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0601" y="6076250"/>
            <a:ext cx="11650404" cy="164534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51054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14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49209" y="5448300"/>
            <a:ext cx="10836786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27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1997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2897982"/>
            <a:ext cx="12895002" cy="3893190"/>
          </a:xfrm>
        </p:spPr>
        <p:txBody>
          <a:bodyPr anchor="b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38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91355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914400"/>
            <a:ext cx="12882305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07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5157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51510" y="914399"/>
            <a:ext cx="1957115" cy="787717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3" y="914400"/>
            <a:ext cx="10590225" cy="78771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477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054307DC-3A91-4E71-94CE-72BBCE41F715}"/>
              </a:ext>
            </a:extLst>
          </p:cNvPr>
          <p:cNvGrpSpPr/>
          <p:nvPr userDrawn="1"/>
        </p:nvGrpSpPr>
        <p:grpSpPr>
          <a:xfrm>
            <a:off x="485294" y="382973"/>
            <a:ext cx="17392697" cy="1338948"/>
            <a:chOff x="323529" y="255315"/>
            <a:chExt cx="11595131" cy="892632"/>
          </a:xfrm>
        </p:grpSpPr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xmlns="" id="{26A4517D-D57D-4C7C-A103-09506C56E3A5}"/>
                </a:ext>
              </a:extLst>
            </p:cNvPr>
            <p:cNvSpPr/>
            <p:nvPr userDrawn="1"/>
          </p:nvSpPr>
          <p:spPr>
            <a:xfrm flipH="1">
              <a:off x="323529" y="255315"/>
              <a:ext cx="678875" cy="892632"/>
            </a:xfrm>
            <a:prstGeom prst="chevron">
              <a:avLst>
                <a:gd name="adj" fmla="val 56521"/>
              </a:avLst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2700"/>
            </a:p>
          </p:txBody>
        </p:sp>
        <p:sp>
          <p:nvSpPr>
            <p:cNvPr id="10" name="Arrow: Chevron 9">
              <a:extLst>
                <a:ext uri="{FF2B5EF4-FFF2-40B4-BE49-F238E27FC236}">
                  <a16:creationId xmlns:a16="http://schemas.microsoft.com/office/drawing/2014/main" xmlns="" id="{09B59339-1F03-41BC-83FB-F8C70E4D19FF}"/>
                </a:ext>
              </a:extLst>
            </p:cNvPr>
            <p:cNvSpPr/>
            <p:nvPr userDrawn="1"/>
          </p:nvSpPr>
          <p:spPr>
            <a:xfrm flipH="1">
              <a:off x="780371" y="255315"/>
              <a:ext cx="678875" cy="892632"/>
            </a:xfrm>
            <a:prstGeom prst="chevron">
              <a:avLst>
                <a:gd name="adj" fmla="val 56521"/>
              </a:avLst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27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116ACF6C-9C3D-4933-B6CC-7CFA45A380C5}"/>
                </a:ext>
              </a:extLst>
            </p:cNvPr>
            <p:cNvSpPr/>
            <p:nvPr userDrawn="1"/>
          </p:nvSpPr>
          <p:spPr>
            <a:xfrm flipH="1">
              <a:off x="1219197" y="255315"/>
              <a:ext cx="9752245" cy="892632"/>
            </a:xfrm>
            <a:custGeom>
              <a:avLst/>
              <a:gdLst>
                <a:gd name="connsiteX0" fmla="*/ 9363075 w 9752245"/>
                <a:gd name="connsiteY0" fmla="*/ 0 h 892632"/>
                <a:gd name="connsiteX1" fmla="*/ 0 w 9752245"/>
                <a:gd name="connsiteY1" fmla="*/ 0 h 892632"/>
                <a:gd name="connsiteX2" fmla="*/ 389170 w 9752245"/>
                <a:gd name="connsiteY2" fmla="*/ 446316 h 892632"/>
                <a:gd name="connsiteX3" fmla="*/ 0 w 9752245"/>
                <a:gd name="connsiteY3" fmla="*/ 892632 h 892632"/>
                <a:gd name="connsiteX4" fmla="*/ 9363075 w 9752245"/>
                <a:gd name="connsiteY4" fmla="*/ 892632 h 892632"/>
                <a:gd name="connsiteX5" fmla="*/ 9752245 w 9752245"/>
                <a:gd name="connsiteY5" fmla="*/ 446316 h 892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52245" h="892632">
                  <a:moveTo>
                    <a:pt x="9363075" y="0"/>
                  </a:moveTo>
                  <a:lnTo>
                    <a:pt x="0" y="0"/>
                  </a:lnTo>
                  <a:lnTo>
                    <a:pt x="389170" y="446316"/>
                  </a:lnTo>
                  <a:lnTo>
                    <a:pt x="0" y="892632"/>
                  </a:lnTo>
                  <a:lnTo>
                    <a:pt x="9363075" y="892632"/>
                  </a:lnTo>
                  <a:lnTo>
                    <a:pt x="9752245" y="446316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2700"/>
            </a:p>
          </p:txBody>
        </p:sp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xmlns="" id="{CEC84844-21F9-4A8F-ACE6-0BEE7523A078}"/>
                </a:ext>
              </a:extLst>
            </p:cNvPr>
            <p:cNvSpPr/>
            <p:nvPr userDrawn="1"/>
          </p:nvSpPr>
          <p:spPr>
            <a:xfrm flipH="1">
              <a:off x="10782943" y="255315"/>
              <a:ext cx="678875" cy="892632"/>
            </a:xfrm>
            <a:prstGeom prst="chevron">
              <a:avLst>
                <a:gd name="adj" fmla="val 56521"/>
              </a:avLst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2700"/>
            </a:p>
          </p:txBody>
        </p:sp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xmlns="" id="{6F23DCF8-13A9-4A90-B4A8-F86366E5B6E9}"/>
                </a:ext>
              </a:extLst>
            </p:cNvPr>
            <p:cNvSpPr/>
            <p:nvPr userDrawn="1"/>
          </p:nvSpPr>
          <p:spPr>
            <a:xfrm flipH="1">
              <a:off x="11239785" y="255315"/>
              <a:ext cx="678875" cy="892632"/>
            </a:xfrm>
            <a:prstGeom prst="chevron">
              <a:avLst>
                <a:gd name="adj" fmla="val 56521"/>
              </a:avLst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2700"/>
            </a:p>
          </p:txBody>
        </p:sp>
      </p:grpSp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5294" y="509264"/>
            <a:ext cx="17359796" cy="108637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1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660856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835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4051301"/>
            <a:ext cx="12895002" cy="2739872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273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2" y="3240884"/>
            <a:ext cx="6276053" cy="58211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4955" y="3240884"/>
            <a:ext cx="6276051" cy="5821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3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618" y="3241475"/>
            <a:ext cx="627843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3618" y="4105868"/>
            <a:ext cx="6278435" cy="495617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32575" y="3241475"/>
            <a:ext cx="627842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32577" y="4105868"/>
            <a:ext cx="6278426" cy="495617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41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849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11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2247906"/>
            <a:ext cx="5781792" cy="191769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92" y="772387"/>
            <a:ext cx="6770312" cy="828965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1" y="4165604"/>
            <a:ext cx="5781792" cy="387667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595" indent="0">
              <a:buNone/>
              <a:defRPr sz="2100"/>
            </a:lvl2pPr>
            <a:lvl3pPr marL="1371189" indent="0">
              <a:buNone/>
              <a:defRPr sz="1800"/>
            </a:lvl3pPr>
            <a:lvl4pPr marL="2056784" indent="0">
              <a:buNone/>
              <a:defRPr sz="1500"/>
            </a:lvl4pPr>
            <a:lvl5pPr marL="2742377" indent="0">
              <a:buNone/>
              <a:defRPr sz="1500"/>
            </a:lvl5pPr>
            <a:lvl6pPr marL="3427971" indent="0">
              <a:buNone/>
              <a:defRPr sz="1500"/>
            </a:lvl6pPr>
            <a:lvl7pPr marL="4113566" indent="0">
              <a:buNone/>
              <a:defRPr sz="1500"/>
            </a:lvl7pPr>
            <a:lvl8pPr marL="4799160" indent="0">
              <a:buNone/>
              <a:defRPr sz="1500"/>
            </a:lvl8pPr>
            <a:lvl9pPr marL="5484755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925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2" y="7200900"/>
            <a:ext cx="12895001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16001" y="914400"/>
            <a:ext cx="12895002" cy="576857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8051007"/>
            <a:ext cx="12895001" cy="101103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434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1" y="3240884"/>
            <a:ext cx="12895002" cy="582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07700" y="9062044"/>
            <a:ext cx="13679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01" y="9062044"/>
            <a:ext cx="944641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85995" y="9062044"/>
            <a:ext cx="10250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21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</p:sldLayoutIdLst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30.sv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hyperlink" Target="https://www.youtube.com/watch?v=sxskPegjJw8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3.png"/><Relationship Id="rId18" Type="http://schemas.openxmlformats.org/officeDocument/2006/relationships/image" Target="../media/image25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9.svg"/><Relationship Id="rId17" Type="http://schemas.openxmlformats.org/officeDocument/2006/relationships/image" Target="../media/image15.png"/><Relationship Id="rId2" Type="http://schemas.openxmlformats.org/officeDocument/2006/relationships/image" Target="../media/image6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1.png"/><Relationship Id="rId14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8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" r="-1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91037" y="190500"/>
            <a:ext cx="8415405" cy="10457637"/>
            <a:chOff x="0" y="0"/>
            <a:chExt cx="11220540" cy="1394351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8603" b="8603"/>
            <a:stretch>
              <a:fillRect/>
            </a:stretch>
          </p:blipFill>
          <p:spPr>
            <a:xfrm>
              <a:off x="0" y="0"/>
              <a:ext cx="11220540" cy="13943517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 rot="5400000">
            <a:off x="2274300" y="2383736"/>
            <a:ext cx="15903717" cy="6878358"/>
          </a:xfrm>
          <a:custGeom>
            <a:avLst/>
            <a:gdLst/>
            <a:ahLst/>
            <a:cxnLst/>
            <a:rect l="l" t="t" r="r" b="b"/>
            <a:pathLst>
              <a:path w="15903717" h="6878358">
                <a:moveTo>
                  <a:pt x="0" y="0"/>
                </a:moveTo>
                <a:lnTo>
                  <a:pt x="15903717" y="0"/>
                </a:lnTo>
                <a:lnTo>
                  <a:pt x="15903717" y="6878358"/>
                </a:lnTo>
                <a:lnTo>
                  <a:pt x="0" y="68783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299718" y="1791793"/>
            <a:ext cx="856390" cy="856390"/>
          </a:xfrm>
          <a:custGeom>
            <a:avLst/>
            <a:gdLst/>
            <a:ahLst/>
            <a:cxnLst/>
            <a:rect l="l" t="t" r="r" b="b"/>
            <a:pathLst>
              <a:path w="856390" h="856390">
                <a:moveTo>
                  <a:pt x="0" y="0"/>
                </a:moveTo>
                <a:lnTo>
                  <a:pt x="856390" y="0"/>
                </a:lnTo>
                <a:lnTo>
                  <a:pt x="856390" y="856390"/>
                </a:lnTo>
                <a:lnTo>
                  <a:pt x="0" y="8563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020437" y="3102975"/>
            <a:ext cx="392254" cy="392254"/>
          </a:xfrm>
          <a:custGeom>
            <a:avLst/>
            <a:gdLst/>
            <a:ahLst/>
            <a:cxnLst/>
            <a:rect l="l" t="t" r="r" b="b"/>
            <a:pathLst>
              <a:path w="392254" h="392254">
                <a:moveTo>
                  <a:pt x="0" y="0"/>
                </a:moveTo>
                <a:lnTo>
                  <a:pt x="392255" y="0"/>
                </a:lnTo>
                <a:lnTo>
                  <a:pt x="392255" y="392254"/>
                </a:lnTo>
                <a:lnTo>
                  <a:pt x="0" y="3922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740202" y="7022318"/>
            <a:ext cx="559516" cy="559516"/>
          </a:xfrm>
          <a:custGeom>
            <a:avLst/>
            <a:gdLst/>
            <a:ahLst/>
            <a:cxnLst/>
            <a:rect l="l" t="t" r="r" b="b"/>
            <a:pathLst>
              <a:path w="559516" h="559516">
                <a:moveTo>
                  <a:pt x="0" y="0"/>
                </a:moveTo>
                <a:lnTo>
                  <a:pt x="559516" y="0"/>
                </a:lnTo>
                <a:lnTo>
                  <a:pt x="559516" y="559517"/>
                </a:lnTo>
                <a:lnTo>
                  <a:pt x="0" y="5595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527318" y="6137067"/>
            <a:ext cx="370917" cy="370917"/>
          </a:xfrm>
          <a:custGeom>
            <a:avLst/>
            <a:gdLst/>
            <a:ahLst/>
            <a:cxnLst/>
            <a:rect l="l" t="t" r="r" b="b"/>
            <a:pathLst>
              <a:path w="370917" h="370917">
                <a:moveTo>
                  <a:pt x="0" y="0"/>
                </a:moveTo>
                <a:lnTo>
                  <a:pt x="370917" y="0"/>
                </a:lnTo>
                <a:lnTo>
                  <a:pt x="370917" y="370917"/>
                </a:lnTo>
                <a:lnTo>
                  <a:pt x="0" y="3709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62955" y="607528"/>
            <a:ext cx="2414164" cy="1612460"/>
          </a:xfrm>
          <a:custGeom>
            <a:avLst/>
            <a:gdLst/>
            <a:ahLst/>
            <a:cxnLst/>
            <a:rect l="l" t="t" r="r" b="b"/>
            <a:pathLst>
              <a:path w="2414164" h="1612460">
                <a:moveTo>
                  <a:pt x="0" y="0"/>
                </a:moveTo>
                <a:lnTo>
                  <a:pt x="2414163" y="0"/>
                </a:lnTo>
                <a:lnTo>
                  <a:pt x="2414163" y="1612460"/>
                </a:lnTo>
                <a:lnTo>
                  <a:pt x="0" y="16124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62955" y="3165933"/>
            <a:ext cx="7939040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38"/>
              </a:lnSpc>
            </a:pPr>
            <a:r>
              <a:rPr lang="en-US" sz="6670" b="1" dirty="0">
                <a:solidFill>
                  <a:srgbClr val="68A231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Ultra-Bold"/>
              </a:rPr>
              <a:t>UNCSV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62955" y="6032292"/>
            <a:ext cx="6539195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06"/>
              </a:lnSpc>
              <a:spcBef>
                <a:spcPct val="0"/>
              </a:spcBef>
            </a:pPr>
            <a:r>
              <a:rPr lang="en-US" sz="3576" b="1" dirty="0">
                <a:solidFill>
                  <a:srgbClr val="00000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 Italics"/>
              </a:rPr>
              <a:t>ÎMPREUNĂ PENTRU VIITOR!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62955" y="6883696"/>
            <a:ext cx="5664589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35"/>
              </a:lnSpc>
              <a:spcBef>
                <a:spcPct val="0"/>
              </a:spcBef>
            </a:pPr>
            <a:r>
              <a:rPr lang="en-US" sz="3239" b="1" dirty="0">
                <a:solidFill>
                  <a:srgbClr val="00000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www.uncsv.ro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62955" y="4209424"/>
            <a:ext cx="11191242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45"/>
              </a:lnSpc>
            </a:pPr>
            <a:r>
              <a:rPr lang="en-US" sz="3389" b="1" dirty="0">
                <a:solidFill>
                  <a:srgbClr val="00000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Canva Sans 1 Bold"/>
              </a:rPr>
              <a:t>UNIUNEA DE RAMURĂ NAȚIONALĂ A COOPERATIVELOR DIN SECTORUL VEGETAL</a:t>
            </a:r>
          </a:p>
          <a:p>
            <a:pPr algn="l">
              <a:lnSpc>
                <a:spcPts val="4745"/>
              </a:lnSpc>
            </a:pPr>
            <a:endParaRPr lang="en-US" sz="3389" b="1" dirty="0">
              <a:solidFill>
                <a:srgbClr val="000000"/>
              </a:solidFill>
              <a:latin typeface="Times New Roman" panose="02020603050405020304" pitchFamily="18" charset="0"/>
              <a:ea typeface="Roboto" panose="020B0604020202020204" charset="0"/>
              <a:cs typeface="Times New Roman" panose="02020603050405020304" pitchFamily="18" charset="0"/>
              <a:sym typeface="Canva Sans 1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1440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t="-48888" b="-2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068354" y="3152910"/>
            <a:ext cx="634263" cy="634263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9892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0197227" y="3294842"/>
            <a:ext cx="376517" cy="349920"/>
          </a:xfrm>
          <a:custGeom>
            <a:avLst/>
            <a:gdLst/>
            <a:ahLst/>
            <a:cxnLst/>
            <a:rect l="l" t="t" r="r" b="b"/>
            <a:pathLst>
              <a:path w="376517" h="349920">
                <a:moveTo>
                  <a:pt x="0" y="0"/>
                </a:moveTo>
                <a:lnTo>
                  <a:pt x="376517" y="0"/>
                </a:lnTo>
                <a:lnTo>
                  <a:pt x="376517" y="349921"/>
                </a:lnTo>
                <a:lnTo>
                  <a:pt x="0" y="3499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7292579"/>
            <a:ext cx="2082771" cy="985184"/>
          </a:xfrm>
          <a:custGeom>
            <a:avLst/>
            <a:gdLst/>
            <a:ahLst/>
            <a:cxnLst/>
            <a:rect l="l" t="t" r="r" b="b"/>
            <a:pathLst>
              <a:path w="2082771" h="985184">
                <a:moveTo>
                  <a:pt x="0" y="0"/>
                </a:moveTo>
                <a:lnTo>
                  <a:pt x="2082771" y="0"/>
                </a:lnTo>
                <a:lnTo>
                  <a:pt x="2082771" y="985183"/>
                </a:lnTo>
                <a:lnTo>
                  <a:pt x="0" y="9851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068354" y="4331683"/>
            <a:ext cx="634263" cy="6342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9892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10197227" y="4473616"/>
            <a:ext cx="376517" cy="349920"/>
          </a:xfrm>
          <a:custGeom>
            <a:avLst/>
            <a:gdLst/>
            <a:ahLst/>
            <a:cxnLst/>
            <a:rect l="l" t="t" r="r" b="b"/>
            <a:pathLst>
              <a:path w="376517" h="349920">
                <a:moveTo>
                  <a:pt x="0" y="0"/>
                </a:moveTo>
                <a:lnTo>
                  <a:pt x="376517" y="0"/>
                </a:lnTo>
                <a:lnTo>
                  <a:pt x="376517" y="349920"/>
                </a:lnTo>
                <a:lnTo>
                  <a:pt x="0" y="3499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0068354" y="5510457"/>
            <a:ext cx="634263" cy="634263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98923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0197227" y="5652390"/>
            <a:ext cx="376517" cy="349920"/>
          </a:xfrm>
          <a:custGeom>
            <a:avLst/>
            <a:gdLst/>
            <a:ahLst/>
            <a:cxnLst/>
            <a:rect l="l" t="t" r="r" b="b"/>
            <a:pathLst>
              <a:path w="376517" h="349920">
                <a:moveTo>
                  <a:pt x="0" y="0"/>
                </a:moveTo>
                <a:lnTo>
                  <a:pt x="376517" y="0"/>
                </a:lnTo>
                <a:lnTo>
                  <a:pt x="376517" y="349920"/>
                </a:lnTo>
                <a:lnTo>
                  <a:pt x="0" y="3499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0068354" y="7088438"/>
            <a:ext cx="634263" cy="63426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9892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0197227" y="7230371"/>
            <a:ext cx="376517" cy="349920"/>
          </a:xfrm>
          <a:custGeom>
            <a:avLst/>
            <a:gdLst/>
            <a:ahLst/>
            <a:cxnLst/>
            <a:rect l="l" t="t" r="r" b="b"/>
            <a:pathLst>
              <a:path w="376517" h="349920">
                <a:moveTo>
                  <a:pt x="0" y="0"/>
                </a:moveTo>
                <a:lnTo>
                  <a:pt x="376517" y="0"/>
                </a:lnTo>
                <a:lnTo>
                  <a:pt x="376517" y="349920"/>
                </a:lnTo>
                <a:lnTo>
                  <a:pt x="0" y="3499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884919" y="0"/>
            <a:ext cx="2403081" cy="2403081"/>
          </a:xfrm>
          <a:custGeom>
            <a:avLst/>
            <a:gdLst/>
            <a:ahLst/>
            <a:cxnLst/>
            <a:rect l="l" t="t" r="r" b="b"/>
            <a:pathLst>
              <a:path w="2403081" h="2403081">
                <a:moveTo>
                  <a:pt x="0" y="0"/>
                </a:moveTo>
                <a:lnTo>
                  <a:pt x="2403081" y="0"/>
                </a:lnTo>
                <a:lnTo>
                  <a:pt x="2403081" y="2403081"/>
                </a:lnTo>
                <a:lnTo>
                  <a:pt x="0" y="24030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0" y="9258300"/>
            <a:ext cx="2648934" cy="1249849"/>
          </a:xfrm>
          <a:custGeom>
            <a:avLst/>
            <a:gdLst/>
            <a:ahLst/>
            <a:cxnLst/>
            <a:rect l="l" t="t" r="r" b="b"/>
            <a:pathLst>
              <a:path w="2648934" h="1249849">
                <a:moveTo>
                  <a:pt x="0" y="0"/>
                </a:moveTo>
                <a:lnTo>
                  <a:pt x="2648934" y="0"/>
                </a:lnTo>
                <a:lnTo>
                  <a:pt x="2648934" y="1249849"/>
                </a:lnTo>
                <a:lnTo>
                  <a:pt x="0" y="124984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2648934" y="9258300"/>
            <a:ext cx="2648934" cy="1249849"/>
          </a:xfrm>
          <a:custGeom>
            <a:avLst/>
            <a:gdLst/>
            <a:ahLst/>
            <a:cxnLst/>
            <a:rect l="l" t="t" r="r" b="b"/>
            <a:pathLst>
              <a:path w="2648934" h="1249849">
                <a:moveTo>
                  <a:pt x="0" y="0"/>
                </a:moveTo>
                <a:lnTo>
                  <a:pt x="2648933" y="0"/>
                </a:lnTo>
                <a:lnTo>
                  <a:pt x="2648933" y="1249849"/>
                </a:lnTo>
                <a:lnTo>
                  <a:pt x="0" y="124984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5297867" y="9258300"/>
            <a:ext cx="2648934" cy="1249849"/>
          </a:xfrm>
          <a:custGeom>
            <a:avLst/>
            <a:gdLst/>
            <a:ahLst/>
            <a:cxnLst/>
            <a:rect l="l" t="t" r="r" b="b"/>
            <a:pathLst>
              <a:path w="2648934" h="1249849">
                <a:moveTo>
                  <a:pt x="0" y="0"/>
                </a:moveTo>
                <a:lnTo>
                  <a:pt x="2648934" y="0"/>
                </a:lnTo>
                <a:lnTo>
                  <a:pt x="2648934" y="1249849"/>
                </a:lnTo>
                <a:lnTo>
                  <a:pt x="0" y="124984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0553710" y="9258300"/>
            <a:ext cx="2648934" cy="1249849"/>
          </a:xfrm>
          <a:custGeom>
            <a:avLst/>
            <a:gdLst/>
            <a:ahLst/>
            <a:cxnLst/>
            <a:rect l="l" t="t" r="r" b="b"/>
            <a:pathLst>
              <a:path w="2648934" h="1249849">
                <a:moveTo>
                  <a:pt x="0" y="0"/>
                </a:moveTo>
                <a:lnTo>
                  <a:pt x="2648934" y="0"/>
                </a:lnTo>
                <a:lnTo>
                  <a:pt x="2648934" y="1249849"/>
                </a:lnTo>
                <a:lnTo>
                  <a:pt x="0" y="124984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3202644" y="9258300"/>
            <a:ext cx="2648934" cy="1249849"/>
          </a:xfrm>
          <a:custGeom>
            <a:avLst/>
            <a:gdLst/>
            <a:ahLst/>
            <a:cxnLst/>
            <a:rect l="l" t="t" r="r" b="b"/>
            <a:pathLst>
              <a:path w="2648934" h="1249849">
                <a:moveTo>
                  <a:pt x="0" y="0"/>
                </a:moveTo>
                <a:lnTo>
                  <a:pt x="2648934" y="0"/>
                </a:lnTo>
                <a:lnTo>
                  <a:pt x="2648934" y="1249849"/>
                </a:lnTo>
                <a:lnTo>
                  <a:pt x="0" y="124984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5851578" y="9258300"/>
            <a:ext cx="2648934" cy="1249849"/>
          </a:xfrm>
          <a:custGeom>
            <a:avLst/>
            <a:gdLst/>
            <a:ahLst/>
            <a:cxnLst/>
            <a:rect l="l" t="t" r="r" b="b"/>
            <a:pathLst>
              <a:path w="2648934" h="1249849">
                <a:moveTo>
                  <a:pt x="0" y="0"/>
                </a:moveTo>
                <a:lnTo>
                  <a:pt x="2648933" y="0"/>
                </a:lnTo>
                <a:lnTo>
                  <a:pt x="2648933" y="1249849"/>
                </a:lnTo>
                <a:lnTo>
                  <a:pt x="0" y="124984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7650855" y="8610945"/>
            <a:ext cx="2986289" cy="1676055"/>
          </a:xfrm>
          <a:custGeom>
            <a:avLst/>
            <a:gdLst/>
            <a:ahLst/>
            <a:cxnLst/>
            <a:rect l="l" t="t" r="r" b="b"/>
            <a:pathLst>
              <a:path w="2986289" h="1676055">
                <a:moveTo>
                  <a:pt x="0" y="0"/>
                </a:moveTo>
                <a:lnTo>
                  <a:pt x="2986290" y="0"/>
                </a:lnTo>
                <a:lnTo>
                  <a:pt x="2986290" y="1676055"/>
                </a:lnTo>
                <a:lnTo>
                  <a:pt x="0" y="16760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4351239" y="833222"/>
            <a:ext cx="9585523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34"/>
              </a:lnSpc>
            </a:pPr>
            <a:r>
              <a:rPr lang="en-US" sz="4361" b="1" dirty="0" err="1">
                <a:solidFill>
                  <a:srgbClr val="008037"/>
                </a:solidFill>
                <a:latin typeface="Times New Roman" panose="02020603050405020304" pitchFamily="18" charset="0"/>
                <a:ea typeface="Poppins Bold"/>
                <a:cs typeface="Times New Roman" panose="02020603050405020304" pitchFamily="18" charset="0"/>
                <a:sym typeface="Poppins Bold"/>
              </a:rPr>
              <a:t>Impactul</a:t>
            </a:r>
            <a:r>
              <a:rPr lang="en-US" sz="4361" b="1" dirty="0">
                <a:solidFill>
                  <a:srgbClr val="008037"/>
                </a:solidFill>
                <a:latin typeface="Times New Roman" panose="02020603050405020304" pitchFamily="18" charset="0"/>
                <a:ea typeface="Poppins Bold"/>
                <a:cs typeface="Times New Roman" panose="02020603050405020304" pitchFamily="18" charset="0"/>
                <a:sym typeface="Poppins Bold"/>
              </a:rPr>
              <a:t> UNCSV la </a:t>
            </a:r>
            <a:r>
              <a:rPr lang="en-US" sz="4361" b="1" dirty="0" err="1">
                <a:solidFill>
                  <a:srgbClr val="008037"/>
                </a:solidFill>
                <a:latin typeface="Times New Roman" panose="02020603050405020304" pitchFamily="18" charset="0"/>
                <a:ea typeface="Poppins Bold"/>
                <a:cs typeface="Times New Roman" panose="02020603050405020304" pitchFamily="18" charset="0"/>
                <a:sym typeface="Poppins Bold"/>
              </a:rPr>
              <a:t>nivel</a:t>
            </a:r>
            <a:r>
              <a:rPr lang="en-US" sz="4361" b="1" dirty="0">
                <a:solidFill>
                  <a:srgbClr val="008037"/>
                </a:solidFill>
                <a:latin typeface="Times New Roman" panose="02020603050405020304" pitchFamily="18" charset="0"/>
                <a:ea typeface="Poppins Bold"/>
                <a:cs typeface="Times New Roman" panose="02020603050405020304" pitchFamily="18" charset="0"/>
                <a:sym typeface="Poppins Bold"/>
              </a:rPr>
              <a:t> </a:t>
            </a:r>
            <a:r>
              <a:rPr lang="en-US" sz="4361" b="1" dirty="0" err="1">
                <a:solidFill>
                  <a:srgbClr val="008037"/>
                </a:solidFill>
                <a:latin typeface="Times New Roman" panose="02020603050405020304" pitchFamily="18" charset="0"/>
                <a:ea typeface="Poppins Bold"/>
                <a:cs typeface="Times New Roman" panose="02020603050405020304" pitchFamily="18" charset="0"/>
                <a:sym typeface="Poppins Bold"/>
              </a:rPr>
              <a:t>național</a:t>
            </a:r>
            <a:endParaRPr lang="en-US" sz="4361" b="1" dirty="0">
              <a:solidFill>
                <a:srgbClr val="008037"/>
              </a:solidFill>
              <a:latin typeface="Times New Roman" panose="02020603050405020304" pitchFamily="18" charset="0"/>
              <a:ea typeface="Poppins Bold"/>
              <a:cs typeface="Times New Roman" panose="02020603050405020304" pitchFamily="18" charset="0"/>
              <a:sym typeface="Poppins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1029121" y="3002888"/>
            <a:ext cx="5987058" cy="5591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9"/>
              </a:lnSpc>
            </a:pPr>
            <a:r>
              <a:rPr lang="en-US" sz="2149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Ø Din TOP 15 cooperative de </a:t>
            </a:r>
            <a:r>
              <a:rPr lang="en-US" sz="2149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cultură</a:t>
            </a:r>
            <a:r>
              <a:rPr lang="en-US" sz="2149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mare la </a:t>
            </a:r>
            <a:r>
              <a:rPr lang="en-US" sz="2149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nivel</a:t>
            </a:r>
            <a:r>
              <a:rPr lang="en-US" sz="2149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149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național</a:t>
            </a:r>
            <a:r>
              <a:rPr lang="en-US" sz="2149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, 10 </a:t>
            </a:r>
            <a:r>
              <a:rPr lang="en-US" sz="2149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sunt</a:t>
            </a:r>
            <a:r>
              <a:rPr lang="en-US" sz="2149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cooperative </a:t>
            </a:r>
            <a:r>
              <a:rPr lang="en-US" sz="2149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membre</a:t>
            </a:r>
            <a:r>
              <a:rPr lang="en-US" sz="2149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U.N.C.S.V;</a:t>
            </a:r>
          </a:p>
          <a:p>
            <a:pPr algn="l">
              <a:lnSpc>
                <a:spcPts val="3009"/>
              </a:lnSpc>
            </a:pPr>
            <a:endParaRPr lang="en-US" sz="2149" dirty="0">
              <a:solidFill>
                <a:srgbClr val="231F20"/>
              </a:solidFill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  <a:p>
            <a:pPr algn="l">
              <a:lnSpc>
                <a:spcPts val="3009"/>
              </a:lnSpc>
            </a:pPr>
            <a:r>
              <a:rPr lang="en-US" sz="2149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Ø Din TOP 25 cooperative de </a:t>
            </a:r>
            <a:r>
              <a:rPr lang="en-US" sz="2149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cultură</a:t>
            </a:r>
            <a:r>
              <a:rPr lang="en-US" sz="2149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mare la </a:t>
            </a:r>
            <a:r>
              <a:rPr lang="en-US" sz="2149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nivel</a:t>
            </a:r>
            <a:r>
              <a:rPr lang="en-US" sz="2149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149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național</a:t>
            </a:r>
            <a:r>
              <a:rPr lang="en-US" sz="2149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, 19 </a:t>
            </a:r>
            <a:r>
              <a:rPr lang="en-US" sz="2149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sunt</a:t>
            </a:r>
            <a:r>
              <a:rPr lang="en-US" sz="2149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cooperative </a:t>
            </a:r>
            <a:r>
              <a:rPr lang="en-US" sz="2149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membre</a:t>
            </a:r>
            <a:r>
              <a:rPr lang="en-US" sz="2149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U.N.C.S.V;</a:t>
            </a:r>
          </a:p>
          <a:p>
            <a:pPr algn="l">
              <a:lnSpc>
                <a:spcPts val="3009"/>
              </a:lnSpc>
            </a:pPr>
            <a:endParaRPr lang="en-US" sz="2149" dirty="0">
              <a:solidFill>
                <a:srgbClr val="231F20"/>
              </a:solidFill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  <a:p>
            <a:pPr algn="l">
              <a:lnSpc>
                <a:spcPts val="3009"/>
              </a:lnSpc>
            </a:pPr>
            <a:r>
              <a:rPr lang="en-US" sz="2149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Ø Din </a:t>
            </a:r>
            <a:r>
              <a:rPr lang="en-US" sz="2149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totalul</a:t>
            </a:r>
            <a:r>
              <a:rPr lang="en-US" sz="2149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149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cifrei</a:t>
            </a:r>
            <a:r>
              <a:rPr lang="en-US" sz="2149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de </a:t>
            </a:r>
            <a:r>
              <a:rPr lang="en-US" sz="2149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afaceri</a:t>
            </a:r>
            <a:r>
              <a:rPr lang="en-US" sz="2149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a </a:t>
            </a:r>
            <a:r>
              <a:rPr lang="en-US" sz="2149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cooperativelor</a:t>
            </a:r>
            <a:r>
              <a:rPr lang="en-US" sz="2149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de </a:t>
            </a:r>
            <a:r>
              <a:rPr lang="en-US" sz="2149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cultura</a:t>
            </a:r>
            <a:r>
              <a:rPr lang="en-US" sz="2149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mare din </a:t>
            </a:r>
            <a:r>
              <a:rPr lang="en-US" sz="2149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România</a:t>
            </a:r>
            <a:r>
              <a:rPr lang="en-US" sz="2149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, </a:t>
            </a:r>
            <a:r>
              <a:rPr lang="en-US" sz="2149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membrii</a:t>
            </a:r>
            <a:r>
              <a:rPr lang="en-US" sz="2149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U.N.C.S.V. </a:t>
            </a:r>
            <a:r>
              <a:rPr lang="en-US" sz="2149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dețin</a:t>
            </a:r>
            <a:r>
              <a:rPr lang="en-US" sz="2149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82 %;</a:t>
            </a:r>
          </a:p>
          <a:p>
            <a:pPr algn="l">
              <a:lnSpc>
                <a:spcPts val="3009"/>
              </a:lnSpc>
            </a:pPr>
            <a:endParaRPr lang="en-US" sz="2149" dirty="0">
              <a:solidFill>
                <a:srgbClr val="231F20"/>
              </a:solidFill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  <a:p>
            <a:pPr algn="l">
              <a:lnSpc>
                <a:spcPts val="3009"/>
              </a:lnSpc>
            </a:pPr>
            <a:r>
              <a:rPr lang="en-US" sz="2149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Ø Din </a:t>
            </a:r>
            <a:r>
              <a:rPr lang="en-US" sz="2149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totalul</a:t>
            </a:r>
            <a:r>
              <a:rPr lang="en-US" sz="2149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149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profitului</a:t>
            </a:r>
            <a:r>
              <a:rPr lang="en-US" sz="2149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149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generat</a:t>
            </a:r>
            <a:r>
              <a:rPr lang="en-US" sz="2149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de </a:t>
            </a:r>
            <a:r>
              <a:rPr lang="en-US" sz="2149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cooperativele</a:t>
            </a:r>
            <a:r>
              <a:rPr lang="en-US" sz="2149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de </a:t>
            </a:r>
            <a:r>
              <a:rPr lang="en-US" sz="2149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cultură</a:t>
            </a:r>
            <a:r>
              <a:rPr lang="en-US" sz="2149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mare </a:t>
            </a:r>
            <a:r>
              <a:rPr lang="en-US" sz="2149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românești</a:t>
            </a:r>
            <a:r>
              <a:rPr lang="en-US" sz="2149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, </a:t>
            </a:r>
            <a:r>
              <a:rPr lang="en-US" sz="2149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membrii</a:t>
            </a:r>
            <a:r>
              <a:rPr lang="en-US" sz="2149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U.N.C.S.V. </a:t>
            </a:r>
            <a:r>
              <a:rPr lang="en-US" sz="2149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realizează</a:t>
            </a:r>
            <a:r>
              <a:rPr lang="en-US" sz="2149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40 %.</a:t>
            </a:r>
          </a:p>
          <a:p>
            <a:pPr algn="l">
              <a:lnSpc>
                <a:spcPts val="2309"/>
              </a:lnSpc>
            </a:pPr>
            <a:endParaRPr lang="en-US" sz="2149" dirty="0">
              <a:solidFill>
                <a:srgbClr val="231F20"/>
              </a:solidFill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  <a:p>
            <a:pPr algn="l">
              <a:lnSpc>
                <a:spcPts val="2309"/>
              </a:lnSpc>
              <a:spcBef>
                <a:spcPct val="0"/>
              </a:spcBef>
            </a:pPr>
            <a:endParaRPr lang="en-US" sz="1649" dirty="0">
              <a:solidFill>
                <a:srgbClr val="231F20"/>
              </a:solidFill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75" y="1527380"/>
            <a:ext cx="10140410" cy="723223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5026" y="131400"/>
            <a:ext cx="10342545" cy="1057466"/>
          </a:xfrm>
        </p:spPr>
        <p:txBody>
          <a:bodyPr>
            <a:normAutofit fontScale="90000"/>
          </a:bodyPr>
          <a:lstStyle/>
          <a:p>
            <a:r>
              <a:rPr lang="en-US" sz="5519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SCHIMBURI DE EXPE</a:t>
            </a:r>
            <a:r>
              <a:rPr lang="ro-RO" sz="5519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RIENȚĂ</a:t>
            </a:r>
            <a:r>
              <a:rPr lang="en-US" sz="5519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519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80209" y="892362"/>
            <a:ext cx="3926075" cy="6383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o-RO" sz="354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EURALIS - Franța</a:t>
            </a:r>
            <a:endParaRPr lang="en-US" sz="3548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866341" y="5348616"/>
            <a:ext cx="3216265" cy="6383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o-RO" sz="354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RWA – Austria </a:t>
            </a:r>
            <a:endParaRPr lang="en-US" sz="3548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211" y="7520943"/>
            <a:ext cx="5846355" cy="276605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75531" y="6913491"/>
            <a:ext cx="7681718" cy="6383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o-RO" sz="354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Business Forum Cogeca - Danemarca </a:t>
            </a:r>
            <a:endParaRPr lang="en-US" sz="3548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893" y="6307884"/>
            <a:ext cx="5788223" cy="35123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681" y="1531913"/>
            <a:ext cx="4157022" cy="31177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214" y="3378605"/>
            <a:ext cx="4600170" cy="345012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570111" y="2362917"/>
            <a:ext cx="3589251" cy="6383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54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TRENTO</a:t>
            </a:r>
            <a:r>
              <a:rPr lang="ro-RO" sz="354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54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Italia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545" y="1531915"/>
            <a:ext cx="5712914" cy="273906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206687" y="666074"/>
            <a:ext cx="4658647" cy="8810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o-RO" sz="354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LIMAGRAIN - Franța</a:t>
            </a:r>
          </a:p>
          <a:p>
            <a:pPr algn="ctr"/>
            <a:r>
              <a:rPr lang="en-US" sz="1577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https://www.youtube.com/watch?v=sxskPegjJw8</a:t>
            </a:r>
            <a:r>
              <a:rPr lang="ro-RO" sz="157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57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97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892799" cy="3314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3267"/>
            <a:ext cx="7162800" cy="4029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99" y="6591300"/>
            <a:ext cx="6705600" cy="3771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8787" y="7406425"/>
            <a:ext cx="8429625" cy="2857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125200" y="6438900"/>
            <a:ext cx="582242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DANEMARCA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857500"/>
            <a:ext cx="5520505" cy="48770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81629" y="2654844"/>
            <a:ext cx="497764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GERMANIA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99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4"/>
            <a:ext cx="18288000" cy="10201276"/>
          </a:xfrm>
        </p:spPr>
      </p:pic>
    </p:spTree>
    <p:extLst>
      <p:ext uri="{BB962C8B-B14F-4D97-AF65-F5344CB8AC3E}">
        <p14:creationId xmlns:p14="http://schemas.microsoft.com/office/powerpoint/2010/main" val="89564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3009900"/>
            <a:ext cx="12895002" cy="5821160"/>
          </a:xfrm>
        </p:spPr>
        <p:txBody>
          <a:bodyPr>
            <a:normAutofit lnSpcReduction="10000"/>
          </a:bodyPr>
          <a:lstStyle/>
          <a:p>
            <a:pPr lvl="0" algn="just"/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presiune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ridicată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costuri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inputuri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fertilizanți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energie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just"/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volatilitate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accentuată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piețelor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agricole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fragmentare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structurală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exploatațiilor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concurență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externă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creștere</a:t>
            </a:r>
            <a:endParaRPr lang="en-US" sz="4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it-IT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Cum </a:t>
            </a:r>
            <a:r>
              <a:rPr lang="it-IT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rămân fermierii competitivi?</a:t>
            </a:r>
          </a:p>
          <a:p>
            <a:pPr lvl="0" algn="just"/>
            <a:endParaRPr lang="en-US" sz="4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05000" y="266700"/>
            <a:ext cx="10342545" cy="10574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Agricultura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României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813495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1998" y="2857500"/>
            <a:ext cx="13496001" cy="5821160"/>
          </a:xfrm>
        </p:spPr>
        <p:txBody>
          <a:bodyPr>
            <a:normAutofit fontScale="92500"/>
          </a:bodyPr>
          <a:lstStyle/>
          <a:p>
            <a:pPr lvl="0"/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agregare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ofertă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negociere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colectivă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reducere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costuri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acces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bun la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piață</a:t>
            </a:r>
            <a:endParaRPr lang="en-US" sz="4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 concept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teoretic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ci un model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funcțional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UE.</a:t>
            </a:r>
          </a:p>
          <a:p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3400" y="131400"/>
            <a:ext cx="13792200" cy="10574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Cooperativa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agricolă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instrument economic</a:t>
            </a:r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904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171700"/>
            <a:ext cx="12895002" cy="58211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Prin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cooperative:</a:t>
            </a:r>
          </a:p>
          <a:p>
            <a:pPr lvl="0"/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reducere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costuri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30–300 lei/ha</a:t>
            </a:r>
          </a:p>
          <a:p>
            <a:pPr lvl="0"/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creștere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venituri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20–100 lei/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tonă</a:t>
            </a:r>
            <a:endParaRPr lang="en-US" sz="4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acces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bun la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inputuri</a:t>
            </a:r>
            <a:endParaRPr lang="en-US" sz="4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negociere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directă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traderii</a:t>
            </a:r>
            <a:endParaRPr lang="en-US" sz="4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4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Rezultat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stabilitate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eficiență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economică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145026" y="131400"/>
            <a:ext cx="10342545" cy="10574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IMPACT ECONOMIC</a:t>
            </a:r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198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247900"/>
            <a:ext cx="12895002" cy="58211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Cooperativele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contribuie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la:</a:t>
            </a:r>
          </a:p>
          <a:p>
            <a:pPr lvl="0"/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volume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constante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predictibile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standardizare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calitate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contracte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solide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reducerea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intermedierii</a:t>
            </a:r>
            <a:endParaRPr lang="en-US" sz="4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4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Impact 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asupra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tradingului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exportului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14400" y="266700"/>
            <a:ext cx="13182771" cy="10574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ROLUL 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 PIAȚA CEREALELOR</a:t>
            </a:r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189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171700"/>
            <a:ext cx="14249400" cy="5821160"/>
          </a:xfrm>
        </p:spPr>
        <p:txBody>
          <a:bodyPr>
            <a:noAutofit/>
          </a:bodyPr>
          <a:lstStyle/>
          <a:p>
            <a:pPr lvl="0"/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eonicotinoide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risc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major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producție</a:t>
            </a:r>
            <a:endParaRPr lang="en-US" sz="4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egea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arendei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blocaj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investițional</a:t>
            </a:r>
            <a:endParaRPr lang="en-US" sz="4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omasarea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terenurilor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problemă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structurală</a:t>
            </a:r>
            <a:endParaRPr lang="en-US" sz="4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PAC – </a:t>
            </a:r>
            <a:r>
              <a:rPr lang="it-IT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lips</a:t>
            </a:r>
            <a:r>
              <a:rPr lang="ro-RO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it-IT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predictibilitate </a:t>
            </a:r>
            <a:r>
              <a:rPr lang="ro-RO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ș</a:t>
            </a:r>
            <a:r>
              <a:rPr lang="it-IT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competitivitate</a:t>
            </a:r>
            <a:endParaRPr lang="ro-RO" sz="4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CBAM 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creștere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costuri</a:t>
            </a:r>
            <a:endParaRPr lang="en-US" sz="4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Mercosur –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concurență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neloială</a:t>
            </a:r>
            <a:endParaRPr lang="en-US" sz="4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4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Acestea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influențează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direct </a:t>
            </a:r>
            <a:r>
              <a:rPr lang="en-US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competitivitatea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fermierilor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28800" y="114300"/>
            <a:ext cx="10342545" cy="10574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TEME STRATEGICE ACTUALE</a:t>
            </a:r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698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5884" y="3238500"/>
            <a:ext cx="12895002" cy="5821160"/>
          </a:xfrm>
        </p:spPr>
        <p:txBody>
          <a:bodyPr>
            <a:normAutofit/>
          </a:bodyPr>
          <a:lstStyle/>
          <a:p>
            <a:pPr lvl="0"/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acces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limitat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finanțare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infrastructură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insuficientă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depozitare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procesare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/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fiscalitate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instabilă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lipsa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prioritizării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programe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219200" y="131400"/>
            <a:ext cx="12268371" cy="10574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PROBLEMELE COOPERATIVELOR</a:t>
            </a:r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307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6" y="1"/>
            <a:ext cx="18346784" cy="1032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85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38300"/>
            <a:ext cx="13792200" cy="5821160"/>
          </a:xfrm>
        </p:spPr>
        <p:txBody>
          <a:bodyPr/>
          <a:lstStyle/>
          <a:p>
            <a:pPr lvl="0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agricultura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individuală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vulnerabilă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cooperarea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putere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economică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România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nevoie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fermieri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organizați</a:t>
            </a:r>
            <a:endParaRPr lang="ro-RO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o-RO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Cooperativele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sunt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opțiune</a:t>
            </a:r>
            <a:r>
              <a:rPr lang="ro-RO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Sunt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necesitate</a:t>
            </a:r>
            <a:r>
              <a:rPr lang="ro-RO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1501" y="190500"/>
            <a:ext cx="14020800" cy="10574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 TREBUIE 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o-RO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 ÎNȚELEAGĂ FERMIERII</a:t>
            </a:r>
            <a:endParaRPr 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849794"/>
            <a:ext cx="5134692" cy="20957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7286206"/>
            <a:ext cx="7373379" cy="300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41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926" b="-55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80373" y="430623"/>
            <a:ext cx="2927254" cy="1955162"/>
          </a:xfrm>
          <a:custGeom>
            <a:avLst/>
            <a:gdLst/>
            <a:ahLst/>
            <a:cxnLst/>
            <a:rect l="l" t="t" r="r" b="b"/>
            <a:pathLst>
              <a:path w="2927254" h="1955162">
                <a:moveTo>
                  <a:pt x="0" y="0"/>
                </a:moveTo>
                <a:lnTo>
                  <a:pt x="2927254" y="0"/>
                </a:lnTo>
                <a:lnTo>
                  <a:pt x="2927254" y="1955161"/>
                </a:lnTo>
                <a:lnTo>
                  <a:pt x="0" y="19551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089885" y="8610352"/>
            <a:ext cx="20467770" cy="3086100"/>
            <a:chOff x="0" y="0"/>
            <a:chExt cx="5390688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90688" cy="812800"/>
            </a:xfrm>
            <a:custGeom>
              <a:avLst/>
              <a:gdLst/>
              <a:ahLst/>
              <a:cxnLst/>
              <a:rect l="l" t="t" r="r" b="b"/>
              <a:pathLst>
                <a:path w="5390688" h="812800">
                  <a:moveTo>
                    <a:pt x="0" y="0"/>
                  </a:moveTo>
                  <a:lnTo>
                    <a:pt x="5390688" y="0"/>
                  </a:lnTo>
                  <a:lnTo>
                    <a:pt x="539068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3785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5390688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14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739211" y="8978477"/>
            <a:ext cx="4507990" cy="687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14"/>
              </a:lnSpc>
            </a:pPr>
            <a:r>
              <a:rPr lang="en-US" sz="1939">
                <a:solidFill>
                  <a:srgbClr val="FFFFFF"/>
                </a:solidFill>
                <a:latin typeface="Canva Sans 1"/>
                <a:ea typeface="Canva Sans 1"/>
                <a:cs typeface="Canva Sans 1"/>
                <a:sym typeface="Canva Sans 1"/>
              </a:rPr>
              <a:t>Președinte - Mircea-Paul BĂLUȚĂ</a:t>
            </a:r>
          </a:p>
          <a:p>
            <a:pPr algn="l">
              <a:lnSpc>
                <a:spcPts val="2714"/>
              </a:lnSpc>
            </a:pPr>
            <a:r>
              <a:rPr lang="en-US" sz="1939">
                <a:solidFill>
                  <a:srgbClr val="FFFFFF"/>
                </a:solidFill>
                <a:latin typeface="Canva Sans 1"/>
                <a:ea typeface="Canva Sans 1"/>
                <a:cs typeface="Canva Sans 1"/>
                <a:sym typeface="Canva Sans 1"/>
              </a:rPr>
              <a:t>mircea.agrototal@gmail.com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341610" y="8814650"/>
            <a:ext cx="4507990" cy="1031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14"/>
              </a:lnSpc>
            </a:pPr>
            <a:r>
              <a:rPr lang="en-US" sz="1939">
                <a:solidFill>
                  <a:srgbClr val="FFFFFF"/>
                </a:solidFill>
                <a:latin typeface="Canva Sans 1"/>
                <a:ea typeface="Canva Sans 1"/>
                <a:cs typeface="Canva Sans 1"/>
                <a:sym typeface="Canva Sans 1"/>
              </a:rPr>
              <a:t>Director Executiv - Florentin BERCU</a:t>
            </a:r>
          </a:p>
          <a:p>
            <a:pPr algn="l">
              <a:lnSpc>
                <a:spcPts val="2714"/>
              </a:lnSpc>
            </a:pPr>
            <a:r>
              <a:rPr lang="en-US" sz="1939">
                <a:solidFill>
                  <a:srgbClr val="FFFFFF"/>
                </a:solidFill>
                <a:latin typeface="Canva Sans 1"/>
                <a:ea typeface="Canva Sans 1"/>
                <a:cs typeface="Canva Sans 1"/>
                <a:sym typeface="Canva Sans 1"/>
              </a:rPr>
              <a:t>0722156961  florentinbercu@uncsv.ro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210087" y="8814650"/>
            <a:ext cx="5338703" cy="1031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14"/>
              </a:lnSpc>
            </a:pPr>
            <a:r>
              <a:rPr lang="en-US" sz="1939">
                <a:solidFill>
                  <a:srgbClr val="FFFFFF"/>
                </a:solidFill>
                <a:latin typeface="Canva Sans 1"/>
                <a:ea typeface="Canva Sans 1"/>
                <a:cs typeface="Canva Sans 1"/>
                <a:sym typeface="Canva Sans 1"/>
              </a:rPr>
              <a:t>Director Executiv  Adjunct - Claudiu SOARE</a:t>
            </a:r>
          </a:p>
          <a:p>
            <a:pPr algn="l">
              <a:lnSpc>
                <a:spcPts val="2714"/>
              </a:lnSpc>
            </a:pPr>
            <a:r>
              <a:rPr lang="en-US" sz="1939">
                <a:solidFill>
                  <a:srgbClr val="FFFFFF"/>
                </a:solidFill>
                <a:latin typeface="Canva Sans 1"/>
                <a:ea typeface="Canva Sans 1"/>
                <a:cs typeface="Canva Sans 1"/>
                <a:sym typeface="Canva Sans 1"/>
              </a:rPr>
              <a:t>0765323209 </a:t>
            </a:r>
          </a:p>
          <a:p>
            <a:pPr algn="l">
              <a:lnSpc>
                <a:spcPts val="2714"/>
              </a:lnSpc>
            </a:pPr>
            <a:r>
              <a:rPr lang="en-US" sz="1939">
                <a:solidFill>
                  <a:srgbClr val="FFFFFF"/>
                </a:solidFill>
                <a:latin typeface="Canva Sans 1"/>
                <a:ea typeface="Canva Sans 1"/>
                <a:cs typeface="Canva Sans 1"/>
                <a:sym typeface="Canva Sans 1"/>
              </a:rPr>
              <a:t>claudiusoare@uncsv.ro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77791" y="6856736"/>
            <a:ext cx="1724025" cy="1724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191766" y="928691"/>
            <a:ext cx="2541621" cy="254162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BF4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42875"/>
              <a:ext cx="660400" cy="593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77459" y="928691"/>
            <a:ext cx="2541621" cy="254162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BF4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42875"/>
              <a:ext cx="660400" cy="593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038226" y="4221282"/>
            <a:ext cx="2541621" cy="254162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BF4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142875"/>
              <a:ext cx="660400" cy="593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716820" y="4221282"/>
            <a:ext cx="2541621" cy="254162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BF4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142875"/>
              <a:ext cx="660400" cy="593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877523" y="5541622"/>
            <a:ext cx="2541621" cy="254162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BF4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142875"/>
              <a:ext cx="660400" cy="593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7722118" y="2060790"/>
            <a:ext cx="2866610" cy="1914657"/>
          </a:xfrm>
          <a:custGeom>
            <a:avLst/>
            <a:gdLst/>
            <a:ahLst/>
            <a:cxnLst/>
            <a:rect l="l" t="t" r="r" b="b"/>
            <a:pathLst>
              <a:path w="2866610" h="1914657">
                <a:moveTo>
                  <a:pt x="0" y="0"/>
                </a:moveTo>
                <a:lnTo>
                  <a:pt x="2866610" y="0"/>
                </a:lnTo>
                <a:lnTo>
                  <a:pt x="2866610" y="1914657"/>
                </a:lnTo>
                <a:lnTo>
                  <a:pt x="0" y="19146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618573" y="4956121"/>
            <a:ext cx="1380926" cy="1071944"/>
          </a:xfrm>
          <a:custGeom>
            <a:avLst/>
            <a:gdLst/>
            <a:ahLst/>
            <a:cxnLst/>
            <a:rect l="l" t="t" r="r" b="b"/>
            <a:pathLst>
              <a:path w="1380926" h="1071944">
                <a:moveTo>
                  <a:pt x="0" y="0"/>
                </a:moveTo>
                <a:lnTo>
                  <a:pt x="1380927" y="0"/>
                </a:lnTo>
                <a:lnTo>
                  <a:pt x="1380927" y="1071944"/>
                </a:lnTo>
                <a:lnTo>
                  <a:pt x="0" y="10719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991079" y="1380884"/>
            <a:ext cx="1714382" cy="1637234"/>
          </a:xfrm>
          <a:custGeom>
            <a:avLst/>
            <a:gdLst/>
            <a:ahLst/>
            <a:cxnLst/>
            <a:rect l="l" t="t" r="r" b="b"/>
            <a:pathLst>
              <a:path w="1714382" h="1637234">
                <a:moveTo>
                  <a:pt x="0" y="0"/>
                </a:moveTo>
                <a:lnTo>
                  <a:pt x="1714381" y="0"/>
                </a:lnTo>
                <a:lnTo>
                  <a:pt x="1714381" y="1637235"/>
                </a:lnTo>
                <a:lnTo>
                  <a:pt x="0" y="16372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372130" y="6003430"/>
            <a:ext cx="1552406" cy="1527180"/>
          </a:xfrm>
          <a:custGeom>
            <a:avLst/>
            <a:gdLst/>
            <a:ahLst/>
            <a:cxnLst/>
            <a:rect l="l" t="t" r="r" b="b"/>
            <a:pathLst>
              <a:path w="1552406" h="1527180">
                <a:moveTo>
                  <a:pt x="0" y="0"/>
                </a:moveTo>
                <a:lnTo>
                  <a:pt x="1552407" y="0"/>
                </a:lnTo>
                <a:lnTo>
                  <a:pt x="1552407" y="1527180"/>
                </a:lnTo>
                <a:lnTo>
                  <a:pt x="0" y="15271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2242644" y="4730931"/>
            <a:ext cx="1489974" cy="1522323"/>
          </a:xfrm>
          <a:custGeom>
            <a:avLst/>
            <a:gdLst/>
            <a:ahLst/>
            <a:cxnLst/>
            <a:rect l="l" t="t" r="r" b="b"/>
            <a:pathLst>
              <a:path w="1489974" h="1522323">
                <a:moveTo>
                  <a:pt x="0" y="0"/>
                </a:moveTo>
                <a:lnTo>
                  <a:pt x="1489973" y="0"/>
                </a:lnTo>
                <a:lnTo>
                  <a:pt x="1489973" y="1522323"/>
                </a:lnTo>
                <a:lnTo>
                  <a:pt x="0" y="15223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720192" y="1380884"/>
            <a:ext cx="1673021" cy="1673021"/>
          </a:xfrm>
          <a:custGeom>
            <a:avLst/>
            <a:gdLst/>
            <a:ahLst/>
            <a:cxnLst/>
            <a:rect l="l" t="t" r="r" b="b"/>
            <a:pathLst>
              <a:path w="1673021" h="1673021">
                <a:moveTo>
                  <a:pt x="0" y="0"/>
                </a:moveTo>
                <a:lnTo>
                  <a:pt x="1673021" y="0"/>
                </a:lnTo>
                <a:lnTo>
                  <a:pt x="1673021" y="1673021"/>
                </a:lnTo>
                <a:lnTo>
                  <a:pt x="0" y="16730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0" y="9423806"/>
            <a:ext cx="7315200" cy="863194"/>
          </a:xfrm>
          <a:custGeom>
            <a:avLst/>
            <a:gdLst/>
            <a:ahLst/>
            <a:cxnLst/>
            <a:rect l="l" t="t" r="r" b="b"/>
            <a:pathLst>
              <a:path w="7315200" h="863194">
                <a:moveTo>
                  <a:pt x="0" y="0"/>
                </a:moveTo>
                <a:lnTo>
                  <a:pt x="7315200" y="0"/>
                </a:lnTo>
                <a:lnTo>
                  <a:pt x="7315200" y="863194"/>
                </a:lnTo>
                <a:lnTo>
                  <a:pt x="0" y="86319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flipH="1">
            <a:off x="10972800" y="9423806"/>
            <a:ext cx="7315200" cy="863194"/>
          </a:xfrm>
          <a:custGeom>
            <a:avLst/>
            <a:gdLst/>
            <a:ahLst/>
            <a:cxnLst/>
            <a:rect l="l" t="t" r="r" b="b"/>
            <a:pathLst>
              <a:path w="7315200" h="863194">
                <a:moveTo>
                  <a:pt x="7315200" y="0"/>
                </a:moveTo>
                <a:lnTo>
                  <a:pt x="0" y="0"/>
                </a:lnTo>
                <a:lnTo>
                  <a:pt x="0" y="863194"/>
                </a:lnTo>
                <a:lnTo>
                  <a:pt x="7315200" y="86319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503901" y="8188517"/>
            <a:ext cx="4114672" cy="2098483"/>
          </a:xfrm>
          <a:custGeom>
            <a:avLst/>
            <a:gdLst/>
            <a:ahLst/>
            <a:cxnLst/>
            <a:rect l="l" t="t" r="r" b="b"/>
            <a:pathLst>
              <a:path w="4114672" h="2098483">
                <a:moveTo>
                  <a:pt x="0" y="0"/>
                </a:moveTo>
                <a:lnTo>
                  <a:pt x="4114672" y="0"/>
                </a:lnTo>
                <a:lnTo>
                  <a:pt x="4114672" y="2098483"/>
                </a:lnTo>
                <a:lnTo>
                  <a:pt x="0" y="20984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79117" flipH="1">
            <a:off x="16137758" y="8727752"/>
            <a:ext cx="1191257" cy="1020014"/>
          </a:xfrm>
          <a:custGeom>
            <a:avLst/>
            <a:gdLst/>
            <a:ahLst/>
            <a:cxnLst/>
            <a:rect l="l" t="t" r="r" b="b"/>
            <a:pathLst>
              <a:path w="1191257" h="1020014">
                <a:moveTo>
                  <a:pt x="1191257" y="0"/>
                </a:moveTo>
                <a:lnTo>
                  <a:pt x="0" y="0"/>
                </a:lnTo>
                <a:lnTo>
                  <a:pt x="0" y="1020013"/>
                </a:lnTo>
                <a:lnTo>
                  <a:pt x="1191257" y="1020013"/>
                </a:lnTo>
                <a:lnTo>
                  <a:pt x="1191257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1227253" y="3330732"/>
            <a:ext cx="3242034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3200" dirty="0" smtClean="0">
                <a:solidFill>
                  <a:srgbClr val="53785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72 </a:t>
            </a:r>
            <a:r>
              <a:rPr lang="en-US" sz="3200" dirty="0">
                <a:solidFill>
                  <a:srgbClr val="53785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COOPERATIVE MEMBRE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939662" y="6724884"/>
            <a:ext cx="4738750" cy="1128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3200" dirty="0" smtClean="0">
                <a:solidFill>
                  <a:srgbClr val="53785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248.650</a:t>
            </a:r>
            <a:endParaRPr lang="en-US" sz="3200" dirty="0">
              <a:solidFill>
                <a:srgbClr val="537856"/>
              </a:solidFill>
              <a:latin typeface="Times New Roman" panose="02020603050405020304" pitchFamily="18" charset="0"/>
              <a:ea typeface="Open Sans Bold"/>
              <a:cs typeface="Times New Roman" panose="02020603050405020304" pitchFamily="18" charset="0"/>
              <a:sym typeface="Open Sans Bold"/>
            </a:endParaRPr>
          </a:p>
          <a:p>
            <a:pPr algn="l">
              <a:lnSpc>
                <a:spcPts val="2880"/>
              </a:lnSpc>
            </a:pPr>
            <a:r>
              <a:rPr lang="en-US" sz="3200" dirty="0">
                <a:solidFill>
                  <a:srgbClr val="53785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HECTARE DE TEREN AGRICOL EXPLOATATE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37543" y="6586629"/>
            <a:ext cx="4300175" cy="1500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80"/>
              </a:lnSpc>
            </a:pPr>
            <a:r>
              <a:rPr lang="ro-RO" sz="3200" dirty="0" smtClean="0">
                <a:solidFill>
                  <a:srgbClr val="53785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1</a:t>
            </a:r>
            <a:r>
              <a:rPr lang="en-US" sz="3200" dirty="0" smtClean="0">
                <a:solidFill>
                  <a:srgbClr val="53785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250+ </a:t>
            </a:r>
            <a:endParaRPr lang="en-US" sz="3200" dirty="0">
              <a:solidFill>
                <a:srgbClr val="537856"/>
              </a:solidFill>
              <a:latin typeface="Times New Roman" panose="02020603050405020304" pitchFamily="18" charset="0"/>
              <a:ea typeface="Open Sans Bold"/>
              <a:cs typeface="Times New Roman" panose="02020603050405020304" pitchFamily="18" charset="0"/>
              <a:sym typeface="Open Sans Bold"/>
            </a:endParaRPr>
          </a:p>
          <a:p>
            <a:pPr algn="r">
              <a:lnSpc>
                <a:spcPts val="2880"/>
              </a:lnSpc>
            </a:pPr>
            <a:r>
              <a:rPr lang="en-US" sz="3200" dirty="0">
                <a:solidFill>
                  <a:srgbClr val="53785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ADRESE OFICIALE TRANSMISE</a:t>
            </a:r>
          </a:p>
          <a:p>
            <a:pPr algn="r">
              <a:lnSpc>
                <a:spcPts val="2880"/>
              </a:lnSpc>
            </a:pPr>
            <a:r>
              <a:rPr lang="en-US" sz="3200" dirty="0">
                <a:solidFill>
                  <a:srgbClr val="53785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DE UNCSV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803650" y="8032525"/>
            <a:ext cx="2334068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40"/>
              </a:lnSpc>
            </a:pPr>
            <a:r>
              <a:rPr lang="en-US" sz="1528" dirty="0" err="1">
                <a:solidFill>
                  <a:srgbClr val="000000"/>
                </a:solidFill>
                <a:latin typeface="Times New Roman" panose="02020603050405020304" pitchFamily="18" charset="0"/>
                <a:ea typeface="Canva Sans 1"/>
                <a:cs typeface="Times New Roman" panose="02020603050405020304" pitchFamily="18" charset="0"/>
                <a:sym typeface="Canva Sans 1"/>
              </a:rPr>
              <a:t>reprezentând</a:t>
            </a:r>
            <a:r>
              <a:rPr lang="en-US" sz="1528" dirty="0">
                <a:solidFill>
                  <a:srgbClr val="000000"/>
                </a:solidFill>
                <a:latin typeface="Times New Roman" panose="02020603050405020304" pitchFamily="18" charset="0"/>
                <a:ea typeface="Canva Sans 1"/>
                <a:cs typeface="Times New Roman" panose="02020603050405020304" pitchFamily="18" charset="0"/>
                <a:sym typeface="Canva Sans 1"/>
              </a:rPr>
              <a:t> </a:t>
            </a:r>
            <a:r>
              <a:rPr lang="en-US" sz="1528" dirty="0" err="1">
                <a:solidFill>
                  <a:srgbClr val="000000"/>
                </a:solidFill>
                <a:latin typeface="Times New Roman" panose="02020603050405020304" pitchFamily="18" charset="0"/>
                <a:ea typeface="Canva Sans 1"/>
                <a:cs typeface="Times New Roman" panose="02020603050405020304" pitchFamily="18" charset="0"/>
                <a:sym typeface="Canva Sans 1"/>
              </a:rPr>
              <a:t>poziții</a:t>
            </a:r>
            <a:r>
              <a:rPr lang="en-US" sz="1528" dirty="0">
                <a:solidFill>
                  <a:srgbClr val="000000"/>
                </a:solidFill>
                <a:latin typeface="Times New Roman" panose="02020603050405020304" pitchFamily="18" charset="0"/>
                <a:ea typeface="Canva Sans 1"/>
                <a:cs typeface="Times New Roman" panose="02020603050405020304" pitchFamily="18" charset="0"/>
                <a:sym typeface="Canva Sans 1"/>
              </a:rPr>
              <a:t>, </a:t>
            </a:r>
            <a:r>
              <a:rPr lang="en-US" sz="1528" dirty="0" err="1">
                <a:solidFill>
                  <a:srgbClr val="000000"/>
                </a:solidFill>
                <a:latin typeface="Times New Roman" panose="02020603050405020304" pitchFamily="18" charset="0"/>
                <a:ea typeface="Canva Sans 1"/>
                <a:cs typeface="Times New Roman" panose="02020603050405020304" pitchFamily="18" charset="0"/>
                <a:sym typeface="Canva Sans 1"/>
              </a:rPr>
              <a:t>propuneri</a:t>
            </a:r>
            <a:r>
              <a:rPr lang="en-US" sz="1528" dirty="0">
                <a:solidFill>
                  <a:srgbClr val="000000"/>
                </a:solidFill>
                <a:latin typeface="Times New Roman" panose="02020603050405020304" pitchFamily="18" charset="0"/>
                <a:ea typeface="Canva Sans 1"/>
                <a:cs typeface="Times New Roman" panose="02020603050405020304" pitchFamily="18" charset="0"/>
                <a:sym typeface="Canva Sans 1"/>
              </a:rPr>
              <a:t>, </a:t>
            </a:r>
            <a:r>
              <a:rPr lang="en-US" sz="1528" dirty="0" err="1">
                <a:solidFill>
                  <a:srgbClr val="000000"/>
                </a:solidFill>
                <a:latin typeface="Times New Roman" panose="02020603050405020304" pitchFamily="18" charset="0"/>
                <a:ea typeface="Canva Sans 1"/>
                <a:cs typeface="Times New Roman" panose="02020603050405020304" pitchFamily="18" charset="0"/>
                <a:sym typeface="Canva Sans 1"/>
              </a:rPr>
              <a:t>amendamente</a:t>
            </a:r>
            <a:r>
              <a:rPr lang="en-US" sz="1528" dirty="0">
                <a:solidFill>
                  <a:srgbClr val="000000"/>
                </a:solidFill>
                <a:latin typeface="Times New Roman" panose="02020603050405020304" pitchFamily="18" charset="0"/>
                <a:ea typeface="Canva Sans 1"/>
                <a:cs typeface="Times New Roman" panose="02020603050405020304" pitchFamily="18" charset="0"/>
                <a:sym typeface="Canva Sans 1"/>
              </a:rPr>
              <a:t>, </a:t>
            </a:r>
            <a:r>
              <a:rPr lang="en-US" sz="1528" dirty="0" err="1">
                <a:solidFill>
                  <a:srgbClr val="000000"/>
                </a:solidFill>
                <a:latin typeface="Times New Roman" panose="02020603050405020304" pitchFamily="18" charset="0"/>
                <a:ea typeface="Canva Sans 1"/>
                <a:cs typeface="Times New Roman" panose="02020603050405020304" pitchFamily="18" charset="0"/>
                <a:sym typeface="Canva Sans 1"/>
              </a:rPr>
              <a:t>solicitări</a:t>
            </a:r>
            <a:r>
              <a:rPr lang="en-US" sz="1528" dirty="0">
                <a:solidFill>
                  <a:srgbClr val="000000"/>
                </a:solidFill>
                <a:latin typeface="Times New Roman" panose="02020603050405020304" pitchFamily="18" charset="0"/>
                <a:ea typeface="Canva Sans 1"/>
                <a:cs typeface="Times New Roman" panose="02020603050405020304" pitchFamily="18" charset="0"/>
                <a:sym typeface="Canva Sans 1"/>
              </a:rPr>
              <a:t> </a:t>
            </a:r>
            <a:r>
              <a:rPr lang="en-US" sz="1528" dirty="0" err="1">
                <a:solidFill>
                  <a:srgbClr val="000000"/>
                </a:solidFill>
                <a:latin typeface="Times New Roman" panose="02020603050405020304" pitchFamily="18" charset="0"/>
                <a:ea typeface="Canva Sans 1"/>
                <a:cs typeface="Times New Roman" panose="02020603050405020304" pitchFamily="18" charset="0"/>
                <a:sym typeface="Canva Sans 1"/>
              </a:rPr>
              <a:t>și</a:t>
            </a:r>
            <a:r>
              <a:rPr lang="en-US" sz="1528" dirty="0">
                <a:solidFill>
                  <a:srgbClr val="000000"/>
                </a:solidFill>
                <a:latin typeface="Times New Roman" panose="02020603050405020304" pitchFamily="18" charset="0"/>
                <a:ea typeface="Canva Sans 1"/>
                <a:cs typeface="Times New Roman" panose="02020603050405020304" pitchFamily="18" charset="0"/>
                <a:sym typeface="Canva Sans 1"/>
              </a:rPr>
              <a:t> </a:t>
            </a:r>
            <a:r>
              <a:rPr lang="en-US" sz="1528" dirty="0" err="1">
                <a:solidFill>
                  <a:srgbClr val="000000"/>
                </a:solidFill>
                <a:latin typeface="Times New Roman" panose="02020603050405020304" pitchFamily="18" charset="0"/>
                <a:ea typeface="Canva Sans 1"/>
                <a:cs typeface="Times New Roman" panose="02020603050405020304" pitchFamily="18" charset="0"/>
                <a:sym typeface="Canva Sans 1"/>
              </a:rPr>
              <a:t>inițiative</a:t>
            </a:r>
            <a:r>
              <a:rPr lang="en-US" sz="1528" dirty="0">
                <a:solidFill>
                  <a:srgbClr val="000000"/>
                </a:solidFill>
                <a:latin typeface="Times New Roman" panose="02020603050405020304" pitchFamily="18" charset="0"/>
                <a:ea typeface="Canva Sans 1"/>
                <a:cs typeface="Times New Roman" panose="02020603050405020304" pitchFamily="18" charset="0"/>
                <a:sym typeface="Canva Sans 1"/>
              </a:rPr>
              <a:t> legislative</a:t>
            </a:r>
          </a:p>
          <a:p>
            <a:pPr algn="r">
              <a:lnSpc>
                <a:spcPts val="2140"/>
              </a:lnSpc>
            </a:pPr>
            <a:endParaRPr lang="en-US" sz="1528" dirty="0">
              <a:solidFill>
                <a:srgbClr val="000000"/>
              </a:solidFill>
              <a:latin typeface="Times New Roman" panose="02020603050405020304" pitchFamily="18" charset="0"/>
              <a:ea typeface="Canva Sans 1"/>
              <a:cs typeface="Times New Roman" panose="02020603050405020304" pitchFamily="18" charset="0"/>
              <a:sym typeface="Canva Sans 1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6558433" y="8349501"/>
            <a:ext cx="5171135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0"/>
              </a:lnSpc>
            </a:pPr>
            <a:r>
              <a:rPr lang="en-US" sz="3200" dirty="0" smtClean="0">
                <a:solidFill>
                  <a:srgbClr val="53785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1043+ </a:t>
            </a:r>
            <a:r>
              <a:rPr lang="en-US" sz="3200" dirty="0">
                <a:solidFill>
                  <a:srgbClr val="53785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PERSOANE JURIDICE</a:t>
            </a:r>
          </a:p>
          <a:p>
            <a:pPr algn="ctr">
              <a:lnSpc>
                <a:spcPts val="3520"/>
              </a:lnSpc>
            </a:pPr>
            <a:r>
              <a:rPr lang="en-US" sz="3200" dirty="0" smtClean="0">
                <a:solidFill>
                  <a:srgbClr val="53785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257 </a:t>
            </a:r>
            <a:r>
              <a:rPr lang="en-US" sz="3200" dirty="0">
                <a:solidFill>
                  <a:srgbClr val="53785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+ PERSOANE FIZICE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629666" y="3273582"/>
            <a:ext cx="4738750" cy="1729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24"/>
              </a:lnSpc>
            </a:pPr>
            <a:r>
              <a:rPr lang="en-US" sz="3200" dirty="0" smtClean="0">
                <a:solidFill>
                  <a:srgbClr val="53785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350+ </a:t>
            </a:r>
            <a:endParaRPr lang="en-US" sz="3200" dirty="0">
              <a:solidFill>
                <a:srgbClr val="537856"/>
              </a:solidFill>
              <a:latin typeface="Times New Roman" panose="02020603050405020304" pitchFamily="18" charset="0"/>
              <a:ea typeface="Open Sans Bold"/>
              <a:cs typeface="Times New Roman" panose="02020603050405020304" pitchFamily="18" charset="0"/>
              <a:sym typeface="Open Sans Bold"/>
            </a:endParaRPr>
          </a:p>
          <a:p>
            <a:pPr algn="r">
              <a:lnSpc>
                <a:spcPts val="3424"/>
              </a:lnSpc>
            </a:pPr>
            <a:r>
              <a:rPr lang="en-US" sz="3200" dirty="0">
                <a:solidFill>
                  <a:srgbClr val="537856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ADRESE OFICIALE TRANSMISE DE ALIANȚĂ AAC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034349" y="5114925"/>
            <a:ext cx="2334068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40"/>
              </a:lnSpc>
            </a:pPr>
            <a:r>
              <a:rPr lang="en-US" sz="1528">
                <a:solidFill>
                  <a:srgbClr val="000000"/>
                </a:solidFill>
                <a:latin typeface="Times New Roman" panose="02020603050405020304" pitchFamily="18" charset="0"/>
                <a:ea typeface="Canva Sans 1"/>
                <a:cs typeface="Times New Roman" panose="02020603050405020304" pitchFamily="18" charset="0"/>
                <a:sym typeface="Canva Sans 1"/>
              </a:rPr>
              <a:t>reprezentând amendamente, solicitări și inițiative legislative</a:t>
            </a:r>
          </a:p>
          <a:p>
            <a:pPr algn="r">
              <a:lnSpc>
                <a:spcPts val="2140"/>
              </a:lnSpc>
            </a:pPr>
            <a:endParaRPr lang="en-US" sz="1528">
              <a:solidFill>
                <a:srgbClr val="000000"/>
              </a:solidFill>
              <a:latin typeface="Times New Roman" panose="02020603050405020304" pitchFamily="18" charset="0"/>
              <a:ea typeface="Canva Sans 1"/>
              <a:cs typeface="Times New Roman" panose="02020603050405020304" pitchFamily="18" charset="0"/>
              <a:sym typeface="Canva Sans 1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24968" y="-170637"/>
            <a:ext cx="8415405" cy="10457637"/>
            <a:chOff x="0" y="0"/>
            <a:chExt cx="11220540" cy="1394351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7417" r="27417"/>
            <a:stretch>
              <a:fillRect/>
            </a:stretch>
          </p:blipFill>
          <p:spPr>
            <a:xfrm>
              <a:off x="0" y="0"/>
              <a:ext cx="11220540" cy="13943517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2693207" y="2302648"/>
            <a:ext cx="11956913" cy="5317510"/>
            <a:chOff x="0" y="0"/>
            <a:chExt cx="3149146" cy="14004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49146" cy="1400496"/>
            </a:xfrm>
            <a:custGeom>
              <a:avLst/>
              <a:gdLst/>
              <a:ahLst/>
              <a:cxnLst/>
              <a:rect l="l" t="t" r="r" b="b"/>
              <a:pathLst>
                <a:path w="3149146" h="1400496">
                  <a:moveTo>
                    <a:pt x="0" y="0"/>
                  </a:moveTo>
                  <a:lnTo>
                    <a:pt x="3149146" y="0"/>
                  </a:lnTo>
                  <a:lnTo>
                    <a:pt x="3149146" y="1400496"/>
                  </a:lnTo>
                  <a:lnTo>
                    <a:pt x="0" y="1400496"/>
                  </a:lnTo>
                  <a:close/>
                </a:path>
              </a:pathLst>
            </a:custGeom>
            <a:solidFill>
              <a:srgbClr val="398923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149146" cy="14385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10211664" y="1348099"/>
            <a:ext cx="3613304" cy="7226609"/>
          </a:xfrm>
          <a:custGeom>
            <a:avLst/>
            <a:gdLst/>
            <a:ahLst/>
            <a:cxnLst/>
            <a:rect l="l" t="t" r="r" b="b"/>
            <a:pathLst>
              <a:path w="3613304" h="7226609">
                <a:moveTo>
                  <a:pt x="0" y="0"/>
                </a:moveTo>
                <a:lnTo>
                  <a:pt x="3613304" y="0"/>
                </a:lnTo>
                <a:lnTo>
                  <a:pt x="3613304" y="7226609"/>
                </a:lnTo>
                <a:lnTo>
                  <a:pt x="0" y="72266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870128" y="618272"/>
            <a:ext cx="8545093" cy="1005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82"/>
              </a:lnSpc>
            </a:pPr>
            <a:r>
              <a:rPr lang="en-US" sz="6902" b="1" dirty="0">
                <a:solidFill>
                  <a:srgbClr val="398923"/>
                </a:solidFill>
                <a:latin typeface="Times New Roman" panose="02020603050405020304" pitchFamily="18" charset="0"/>
                <a:ea typeface="Poppins Ultra-Bold"/>
                <a:cs typeface="Times New Roman" panose="02020603050405020304" pitchFamily="18" charset="0"/>
                <a:sym typeface="Poppins Ultra-Bold"/>
              </a:rPr>
              <a:t>DESPRE UNCSV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942943" y="2070338"/>
            <a:ext cx="5782131" cy="578213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28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12103148" y="3811371"/>
            <a:ext cx="3443640" cy="2300064"/>
          </a:xfrm>
          <a:custGeom>
            <a:avLst/>
            <a:gdLst/>
            <a:ahLst/>
            <a:cxnLst/>
            <a:rect l="l" t="t" r="r" b="b"/>
            <a:pathLst>
              <a:path w="3443640" h="2300064">
                <a:moveTo>
                  <a:pt x="0" y="0"/>
                </a:moveTo>
                <a:lnTo>
                  <a:pt x="3443640" y="0"/>
                </a:lnTo>
                <a:lnTo>
                  <a:pt x="3443640" y="2300065"/>
                </a:lnTo>
                <a:lnTo>
                  <a:pt x="0" y="23000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28700" y="2905808"/>
            <a:ext cx="9182964" cy="4655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03"/>
              </a:lnSpc>
            </a:pP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Uniunea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de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Ramură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Națională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a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Cooperativelor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din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Sectorul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Vegetal – </a:t>
            </a:r>
            <a:r>
              <a:rPr lang="en-US" sz="2753" b="1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U.N.C.S.V.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reprezintă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și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apăra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interesele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cooperativelor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agricole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din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sectorul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vegetal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în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relațiile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cu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administrația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publică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,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autoritățile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statului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,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alte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persoane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fizice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sau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juridice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,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publice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ori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private,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organisme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naționale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și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internaționale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și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cu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asociații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internaționale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echivalente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,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pentru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susținerea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și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promovarea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principiilor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cooperatiste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,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precum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și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de a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asigura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,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prin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cooperare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,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serviciile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necesare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menite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să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contribuie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la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dezvoltarea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și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modernizarea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mijloacelor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și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metodelor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de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creștere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a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eficienței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economice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a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membrilor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și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de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specializare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și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concentrare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a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activității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cooperativelor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agricole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ce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activează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în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România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24968" y="-170637"/>
            <a:ext cx="8415405" cy="10457637"/>
            <a:chOff x="0" y="0"/>
            <a:chExt cx="11220540" cy="1394351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7417" r="27417"/>
            <a:stretch>
              <a:fillRect/>
            </a:stretch>
          </p:blipFill>
          <p:spPr>
            <a:xfrm>
              <a:off x="0" y="0"/>
              <a:ext cx="11220540" cy="13943517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2693207" y="2302648"/>
            <a:ext cx="11956913" cy="5317510"/>
            <a:chOff x="0" y="0"/>
            <a:chExt cx="3149146" cy="14004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49146" cy="1400496"/>
            </a:xfrm>
            <a:custGeom>
              <a:avLst/>
              <a:gdLst/>
              <a:ahLst/>
              <a:cxnLst/>
              <a:rect l="l" t="t" r="r" b="b"/>
              <a:pathLst>
                <a:path w="3149146" h="1400496">
                  <a:moveTo>
                    <a:pt x="0" y="0"/>
                  </a:moveTo>
                  <a:lnTo>
                    <a:pt x="3149146" y="0"/>
                  </a:lnTo>
                  <a:lnTo>
                    <a:pt x="3149146" y="1400496"/>
                  </a:lnTo>
                  <a:lnTo>
                    <a:pt x="0" y="1400496"/>
                  </a:lnTo>
                  <a:close/>
                </a:path>
              </a:pathLst>
            </a:custGeom>
            <a:solidFill>
              <a:srgbClr val="398923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149146" cy="14385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10211664" y="1348099"/>
            <a:ext cx="3613304" cy="7226609"/>
          </a:xfrm>
          <a:custGeom>
            <a:avLst/>
            <a:gdLst/>
            <a:ahLst/>
            <a:cxnLst/>
            <a:rect l="l" t="t" r="r" b="b"/>
            <a:pathLst>
              <a:path w="3613304" h="7226609">
                <a:moveTo>
                  <a:pt x="0" y="0"/>
                </a:moveTo>
                <a:lnTo>
                  <a:pt x="3613304" y="0"/>
                </a:lnTo>
                <a:lnTo>
                  <a:pt x="3613304" y="7226609"/>
                </a:lnTo>
                <a:lnTo>
                  <a:pt x="0" y="72266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838862" y="542293"/>
            <a:ext cx="8545093" cy="1005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82"/>
              </a:lnSpc>
            </a:pPr>
            <a:r>
              <a:rPr lang="en-US" sz="6902" b="1" dirty="0">
                <a:solidFill>
                  <a:srgbClr val="398923"/>
                </a:solidFill>
                <a:latin typeface="Times New Roman" panose="02020603050405020304" pitchFamily="18" charset="0"/>
                <a:ea typeface="Poppins Ultra-Bold"/>
                <a:cs typeface="Times New Roman" panose="02020603050405020304" pitchFamily="18" charset="0"/>
                <a:sym typeface="Poppins Ultra-Bold"/>
              </a:rPr>
              <a:t>MISIUNE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942943" y="2070338"/>
            <a:ext cx="5782131" cy="578213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28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12103148" y="3811371"/>
            <a:ext cx="3443640" cy="2300064"/>
          </a:xfrm>
          <a:custGeom>
            <a:avLst/>
            <a:gdLst/>
            <a:ahLst/>
            <a:cxnLst/>
            <a:rect l="l" t="t" r="r" b="b"/>
            <a:pathLst>
              <a:path w="3443640" h="2300064">
                <a:moveTo>
                  <a:pt x="0" y="0"/>
                </a:moveTo>
                <a:lnTo>
                  <a:pt x="3443640" y="0"/>
                </a:lnTo>
                <a:lnTo>
                  <a:pt x="3443640" y="2300065"/>
                </a:lnTo>
                <a:lnTo>
                  <a:pt x="0" y="23000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28700" y="2905808"/>
            <a:ext cx="8545093" cy="4655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03"/>
              </a:lnSpc>
            </a:pP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Misiunea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U.N.C.S.V.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este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de a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asigura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reprezentarea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și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apărarea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intereselor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cooperativelor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agricole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membre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în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relațiile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cu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administrația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publică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,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autoritățile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statului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,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persoane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fizice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sau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juridice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,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publice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ori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private,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organisme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naționale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și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internaționale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și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cu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asociații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internaționale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echivalente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,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pentru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susținerea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și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promovarea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principiilor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cooperatiste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,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precum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și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de a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asigura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,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prin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cooperare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,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serviciile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necesare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menite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să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contribuie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la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dezvoltarea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și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modernizarea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mijloacelor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și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metodelor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de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creștere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a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eficienței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economice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și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de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specializare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și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concentrare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a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activității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cooperativelor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agricole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ce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activează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în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2753" dirty="0" err="1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România</a:t>
            </a:r>
            <a:r>
              <a:rPr lang="en-US" sz="2753" dirty="0">
                <a:solidFill>
                  <a:srgbClr val="231F2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17461" y="2709116"/>
            <a:ext cx="16441839" cy="4743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5105" lvl="1" indent="-242552" algn="just">
              <a:lnSpc>
                <a:spcPts val="3145"/>
              </a:lnSpc>
              <a:buFont typeface="Arial"/>
              <a:buChar char="•"/>
            </a:pP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Afiliere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: UNCSV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este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membră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a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Alianței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pentru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Agricultură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și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Cooperare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,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afiliată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la COPA-COGECA,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cea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mai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puternică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organizație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de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fermieri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ro-RO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și cooperative agricole 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din UE.</a:t>
            </a:r>
          </a:p>
          <a:p>
            <a:pPr marL="485105" lvl="1" indent="-242552" algn="just">
              <a:lnSpc>
                <a:spcPts val="3145"/>
              </a:lnSpc>
              <a:buFont typeface="Arial"/>
              <a:buChar char="•"/>
            </a:pP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Reprezentare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: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Deține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președinții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la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majoritatea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grupurilor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de dialog civil de la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nivelul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Comisiei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Europene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,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participând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în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18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grupuri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de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lucru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și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deținând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secretariatul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pentru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8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dintre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acestea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.</a:t>
            </a:r>
          </a:p>
          <a:p>
            <a:pPr marL="485105" lvl="1" indent="-242552" algn="just">
              <a:lnSpc>
                <a:spcPts val="3145"/>
              </a:lnSpc>
              <a:buFont typeface="Arial"/>
              <a:buChar char="•"/>
            </a:pP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Grupuri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de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lucru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: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Bioenergie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,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Cereale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,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Oleaginoase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și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Proteaginoase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,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Politica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Agricolă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Comună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(PAC),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Plăți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Directe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și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Înverzire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,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Dezvoltare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Rurală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,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Lanț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Alimentar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,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Aspecte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fitosanitare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,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Aspecte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Legale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și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Fiscale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,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Cercetare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și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Inovare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,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Semințe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.</a:t>
            </a:r>
          </a:p>
          <a:p>
            <a:pPr marL="485105" lvl="1" indent="-242552" algn="just">
              <a:lnSpc>
                <a:spcPts val="3145"/>
              </a:lnSpc>
              <a:buFont typeface="Arial"/>
              <a:buChar char="•"/>
            </a:pP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Vicepresedinte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Pr</a:t>
            </a:r>
            <a:r>
              <a:rPr lang="ro-RO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esidency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COGECA</a:t>
            </a:r>
          </a:p>
          <a:p>
            <a:pPr marL="485105" lvl="1" indent="-242552" algn="just">
              <a:lnSpc>
                <a:spcPts val="3145"/>
              </a:lnSpc>
              <a:buFont typeface="Arial"/>
              <a:buChar char="•"/>
            </a:pP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Reprezentant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al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Comitetului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de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coordonare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politică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al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cooperativelor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– CCC;</a:t>
            </a:r>
          </a:p>
          <a:p>
            <a:pPr marL="485105" lvl="1" indent="-242552" algn="just">
              <a:lnSpc>
                <a:spcPts val="3145"/>
              </a:lnSpc>
              <a:buFont typeface="Arial"/>
              <a:buChar char="•"/>
            </a:pP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2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grupuri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de tip ”task force”: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Finanțe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- Management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și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Farm to Fork;</a:t>
            </a:r>
          </a:p>
          <a:p>
            <a:pPr marL="485105" lvl="1" indent="-242552" algn="just">
              <a:lnSpc>
                <a:spcPts val="3145"/>
              </a:lnSpc>
              <a:buFont typeface="Arial"/>
              <a:buChar char="•"/>
            </a:pP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3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experți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în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grupurile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de dialog civil DG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Agri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– PAC,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Mediu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și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Schimbări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Climatice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,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Agricultură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Organică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. </a:t>
            </a:r>
          </a:p>
          <a:p>
            <a:pPr algn="just">
              <a:lnSpc>
                <a:spcPts val="3145"/>
              </a:lnSpc>
            </a:pPr>
            <a:endParaRPr lang="en-US" sz="2246" dirty="0">
              <a:solidFill>
                <a:srgbClr val="231F20"/>
              </a:solidFill>
              <a:latin typeface="Times New Roman" panose="02020603050405020304" pitchFamily="18" charset="0"/>
              <a:ea typeface="Roboto" panose="020B0604020202020204" charset="0"/>
              <a:cs typeface="Times New Roman" panose="02020603050405020304" pitchFamily="18" charset="0"/>
              <a:sym typeface="Poppins Medium"/>
            </a:endParaRPr>
          </a:p>
          <a:p>
            <a:pPr algn="just">
              <a:lnSpc>
                <a:spcPts val="3145"/>
              </a:lnSpc>
              <a:spcBef>
                <a:spcPct val="0"/>
              </a:spcBef>
            </a:pPr>
            <a:endParaRPr lang="en-US" sz="2246" dirty="0">
              <a:solidFill>
                <a:srgbClr val="231F20"/>
              </a:solidFill>
              <a:latin typeface="Times New Roman" panose="02020603050405020304" pitchFamily="18" charset="0"/>
              <a:ea typeface="Roboto" panose="020B0604020202020204" charset="0"/>
              <a:cs typeface="Times New Roman" panose="02020603050405020304" pitchFamily="18" charset="0"/>
              <a:sym typeface="Poppins Medium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1571046"/>
            <a:ext cx="11788759" cy="978718"/>
            <a:chOff x="0" y="0"/>
            <a:chExt cx="3104858" cy="2577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04858" cy="257769"/>
            </a:xfrm>
            <a:custGeom>
              <a:avLst/>
              <a:gdLst/>
              <a:ahLst/>
              <a:cxnLst/>
              <a:rect l="l" t="t" r="r" b="b"/>
              <a:pathLst>
                <a:path w="3104858" h="257769">
                  <a:moveTo>
                    <a:pt x="2901658" y="0"/>
                  </a:moveTo>
                  <a:lnTo>
                    <a:pt x="0" y="0"/>
                  </a:lnTo>
                  <a:lnTo>
                    <a:pt x="0" y="257769"/>
                  </a:lnTo>
                  <a:lnTo>
                    <a:pt x="2901658" y="257769"/>
                  </a:lnTo>
                  <a:lnTo>
                    <a:pt x="3104858" y="128885"/>
                  </a:lnTo>
                  <a:lnTo>
                    <a:pt x="2901658" y="0"/>
                  </a:lnTo>
                  <a:close/>
                </a:path>
              </a:pathLst>
            </a:custGeom>
            <a:gradFill rotWithShape="1">
              <a:gsLst>
                <a:gs pos="0">
                  <a:srgbClr val="0C581A">
                    <a:alpha val="100000"/>
                  </a:srgbClr>
                </a:gs>
                <a:gs pos="100000">
                  <a:srgbClr val="00BF63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990558" cy="3053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14"/>
                </a:lnSpc>
              </a:pPr>
              <a:endParaRPr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17461" y="1770732"/>
            <a:ext cx="1235112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51"/>
              </a:lnSpc>
            </a:pPr>
            <a:r>
              <a:rPr lang="en-US" sz="3459">
                <a:solidFill>
                  <a:srgbClr val="FFFFFF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Ultra-Bold"/>
              </a:rPr>
              <a:t>Reprezentare națională și internațională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72760"/>
            <a:ext cx="13108866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4"/>
              </a:lnSpc>
            </a:pPr>
            <a:r>
              <a:rPr lang="en-US" sz="5428" b="1" dirty="0" err="1">
                <a:solidFill>
                  <a:srgbClr val="398923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Ultra-Bold"/>
              </a:rPr>
              <a:t>Beneficiile</a:t>
            </a:r>
            <a:r>
              <a:rPr lang="en-US" sz="5428" b="1" dirty="0">
                <a:solidFill>
                  <a:srgbClr val="398923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Ultra-Bold"/>
              </a:rPr>
              <a:t> </a:t>
            </a:r>
            <a:r>
              <a:rPr lang="en-US" sz="5428" b="1" dirty="0" err="1">
                <a:solidFill>
                  <a:srgbClr val="398923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Ultra-Bold"/>
              </a:rPr>
              <a:t>Aderării</a:t>
            </a:r>
            <a:r>
              <a:rPr lang="en-US" sz="5428" b="1" dirty="0">
                <a:solidFill>
                  <a:srgbClr val="398923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Ultra-Bold"/>
              </a:rPr>
              <a:t> la UNCSV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0" y="7567284"/>
            <a:ext cx="11788759" cy="978718"/>
            <a:chOff x="0" y="0"/>
            <a:chExt cx="3104858" cy="2577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04858" cy="257769"/>
            </a:xfrm>
            <a:custGeom>
              <a:avLst/>
              <a:gdLst/>
              <a:ahLst/>
              <a:cxnLst/>
              <a:rect l="l" t="t" r="r" b="b"/>
              <a:pathLst>
                <a:path w="3104858" h="257769">
                  <a:moveTo>
                    <a:pt x="2901658" y="0"/>
                  </a:moveTo>
                  <a:lnTo>
                    <a:pt x="0" y="0"/>
                  </a:lnTo>
                  <a:lnTo>
                    <a:pt x="0" y="257769"/>
                  </a:lnTo>
                  <a:lnTo>
                    <a:pt x="2901658" y="257769"/>
                  </a:lnTo>
                  <a:lnTo>
                    <a:pt x="3104858" y="128885"/>
                  </a:lnTo>
                  <a:lnTo>
                    <a:pt x="2901658" y="0"/>
                  </a:lnTo>
                  <a:close/>
                </a:path>
              </a:pathLst>
            </a:custGeom>
            <a:gradFill rotWithShape="1">
              <a:gsLst>
                <a:gs pos="0">
                  <a:srgbClr val="0C581A">
                    <a:alpha val="100000"/>
                  </a:srgbClr>
                </a:gs>
                <a:gs pos="100000">
                  <a:srgbClr val="00BF63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990558" cy="3053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14"/>
                </a:lnSpc>
              </a:pPr>
              <a:endParaRPr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17461" y="7766970"/>
            <a:ext cx="1235112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51"/>
              </a:lnSpc>
            </a:pPr>
            <a:r>
              <a:rPr lang="en-US" sz="3459">
                <a:solidFill>
                  <a:srgbClr val="FFFFFF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Ultra-Bold"/>
              </a:rPr>
              <a:t>Acces la resurse și programe de dezvoltare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7461" y="8439111"/>
            <a:ext cx="16331412" cy="15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45"/>
              </a:lnSpc>
            </a:pPr>
            <a:endParaRPr dirty="0">
              <a:latin typeface="Times New Roman" panose="02020603050405020304" pitchFamily="18" charset="0"/>
              <a:ea typeface="Roboto" panose="020B0604020202020204" charset="0"/>
              <a:cs typeface="Times New Roman" panose="02020603050405020304" pitchFamily="18" charset="0"/>
            </a:endParaRPr>
          </a:p>
          <a:p>
            <a:pPr marL="485105" lvl="1" indent="-242552" algn="just">
              <a:lnSpc>
                <a:spcPts val="3145"/>
              </a:lnSpc>
              <a:buFont typeface="Arial"/>
              <a:buChar char="•"/>
            </a:pP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Inițiative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de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dezvoltare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: UNCSV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dezvoltă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și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implementează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diverse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inițiative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menite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să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sprijine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creșterea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și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competitivitatea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cooperativelor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membre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,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inclusiv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proiecte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pentru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modernizarea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infrastructurii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agricole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.</a:t>
            </a:r>
          </a:p>
          <a:p>
            <a:pPr algn="just">
              <a:lnSpc>
                <a:spcPts val="3145"/>
              </a:lnSpc>
              <a:spcBef>
                <a:spcPct val="0"/>
              </a:spcBef>
            </a:pPr>
            <a:endParaRPr lang="en-US" sz="2246" dirty="0">
              <a:solidFill>
                <a:srgbClr val="231F20"/>
              </a:solidFill>
              <a:latin typeface="Times New Roman" panose="02020603050405020304" pitchFamily="18" charset="0"/>
              <a:ea typeface="Roboto" panose="020B0604020202020204" charset="0"/>
              <a:cs typeface="Times New Roman" panose="02020603050405020304" pitchFamily="18" charset="0"/>
              <a:sym typeface="Poppins Mediu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17461" y="2970214"/>
            <a:ext cx="16331412" cy="15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5105" lvl="1" indent="-242552" algn="just">
              <a:lnSpc>
                <a:spcPts val="3145"/>
              </a:lnSpc>
              <a:buFont typeface="Arial"/>
              <a:buChar char="•"/>
            </a:pP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Adresări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oficiale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: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Peste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ro-RO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1010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adrese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oficiale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transmise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de UNCSV,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reprezentând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poziții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,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propuneri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,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amendamente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și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inițiative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legislative.</a:t>
            </a:r>
          </a:p>
          <a:p>
            <a:pPr marL="485105" lvl="1" indent="-242552" algn="just">
              <a:lnSpc>
                <a:spcPts val="3145"/>
              </a:lnSpc>
              <a:buFont typeface="Arial"/>
              <a:buChar char="•"/>
            </a:pP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Protecția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intereselor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membrilor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: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Susținerea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unui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buget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adecvat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prin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Cadru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Financiar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Multianual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2021-2027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și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îmbunătățirea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Legii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Cooperației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Agricole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.</a:t>
            </a:r>
          </a:p>
          <a:p>
            <a:pPr algn="just">
              <a:lnSpc>
                <a:spcPts val="3145"/>
              </a:lnSpc>
              <a:spcBef>
                <a:spcPct val="0"/>
              </a:spcBef>
            </a:pPr>
            <a:endParaRPr lang="en-US" sz="2246" dirty="0">
              <a:solidFill>
                <a:srgbClr val="231F20"/>
              </a:solidFill>
              <a:latin typeface="Times New Roman" panose="02020603050405020304" pitchFamily="18" charset="0"/>
              <a:ea typeface="Roboto" panose="020B0604020202020204" charset="0"/>
              <a:cs typeface="Times New Roman" panose="02020603050405020304" pitchFamily="18" charset="0"/>
              <a:sym typeface="Poppins Medium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1832144"/>
            <a:ext cx="11788759" cy="978718"/>
            <a:chOff x="0" y="0"/>
            <a:chExt cx="3104858" cy="2577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04858" cy="257769"/>
            </a:xfrm>
            <a:custGeom>
              <a:avLst/>
              <a:gdLst/>
              <a:ahLst/>
              <a:cxnLst/>
              <a:rect l="l" t="t" r="r" b="b"/>
              <a:pathLst>
                <a:path w="3104858" h="257769">
                  <a:moveTo>
                    <a:pt x="2901658" y="0"/>
                  </a:moveTo>
                  <a:lnTo>
                    <a:pt x="0" y="0"/>
                  </a:lnTo>
                  <a:lnTo>
                    <a:pt x="0" y="257769"/>
                  </a:lnTo>
                  <a:lnTo>
                    <a:pt x="2901658" y="257769"/>
                  </a:lnTo>
                  <a:lnTo>
                    <a:pt x="3104858" y="128885"/>
                  </a:lnTo>
                  <a:lnTo>
                    <a:pt x="2901658" y="0"/>
                  </a:lnTo>
                  <a:close/>
                </a:path>
              </a:pathLst>
            </a:custGeom>
            <a:gradFill rotWithShape="1">
              <a:gsLst>
                <a:gs pos="0">
                  <a:srgbClr val="0C581A">
                    <a:alpha val="100000"/>
                  </a:srgbClr>
                </a:gs>
                <a:gs pos="100000">
                  <a:srgbClr val="00BF63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990558" cy="3053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14"/>
                </a:lnSpc>
              </a:pPr>
              <a:endParaRPr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17461" y="2031830"/>
            <a:ext cx="1235112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51"/>
              </a:lnSpc>
            </a:pPr>
            <a:r>
              <a:rPr lang="en-US" sz="3459">
                <a:solidFill>
                  <a:srgbClr val="FFFFFF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Ultra-Bold"/>
              </a:rPr>
              <a:t>Acces la informații și inițiative legislative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72760"/>
            <a:ext cx="13108866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4"/>
              </a:lnSpc>
            </a:pPr>
            <a:r>
              <a:rPr lang="en-US" sz="5428" b="1" dirty="0" err="1">
                <a:solidFill>
                  <a:srgbClr val="398923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Ultra-Bold"/>
              </a:rPr>
              <a:t>Beneficiile</a:t>
            </a:r>
            <a:r>
              <a:rPr lang="en-US" sz="5428" b="1" dirty="0">
                <a:solidFill>
                  <a:srgbClr val="398923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Ultra-Bold"/>
              </a:rPr>
              <a:t> </a:t>
            </a:r>
            <a:r>
              <a:rPr lang="en-US" sz="5428" b="1" dirty="0" err="1">
                <a:solidFill>
                  <a:srgbClr val="398923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Ultra-Bold"/>
              </a:rPr>
              <a:t>Aderării</a:t>
            </a:r>
            <a:r>
              <a:rPr lang="en-US" sz="5428" b="1" dirty="0">
                <a:solidFill>
                  <a:srgbClr val="398923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Ultra-Bold"/>
              </a:rPr>
              <a:t> la UNCSV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0" y="5445720"/>
            <a:ext cx="11788759" cy="978718"/>
            <a:chOff x="0" y="0"/>
            <a:chExt cx="3104858" cy="2577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04858" cy="257769"/>
            </a:xfrm>
            <a:custGeom>
              <a:avLst/>
              <a:gdLst/>
              <a:ahLst/>
              <a:cxnLst/>
              <a:rect l="l" t="t" r="r" b="b"/>
              <a:pathLst>
                <a:path w="3104858" h="257769">
                  <a:moveTo>
                    <a:pt x="2901658" y="0"/>
                  </a:moveTo>
                  <a:lnTo>
                    <a:pt x="0" y="0"/>
                  </a:lnTo>
                  <a:lnTo>
                    <a:pt x="0" y="257769"/>
                  </a:lnTo>
                  <a:lnTo>
                    <a:pt x="2901658" y="257769"/>
                  </a:lnTo>
                  <a:lnTo>
                    <a:pt x="3104858" y="128885"/>
                  </a:lnTo>
                  <a:lnTo>
                    <a:pt x="2901658" y="0"/>
                  </a:lnTo>
                  <a:close/>
                </a:path>
              </a:pathLst>
            </a:custGeom>
            <a:gradFill rotWithShape="1">
              <a:gsLst>
                <a:gs pos="0">
                  <a:srgbClr val="0C581A">
                    <a:alpha val="100000"/>
                  </a:srgbClr>
                </a:gs>
                <a:gs pos="100000">
                  <a:srgbClr val="00BF63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990558" cy="3053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14"/>
                </a:lnSpc>
              </a:pPr>
              <a:endParaRPr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17461" y="5645406"/>
            <a:ext cx="1235112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51"/>
              </a:lnSpc>
            </a:pPr>
            <a:r>
              <a:rPr lang="en-US" sz="3459">
                <a:solidFill>
                  <a:srgbClr val="FFFFFF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Ultra-Bold"/>
              </a:rPr>
              <a:t>Suport strategic și consultanță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6586363"/>
            <a:ext cx="16331412" cy="2385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5105" lvl="1" indent="-242552" algn="just">
              <a:lnSpc>
                <a:spcPts val="3145"/>
              </a:lnSpc>
              <a:buFont typeface="Arial"/>
              <a:buChar char="•"/>
            </a:pP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Consultanță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juridică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,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tehnică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și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financiară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: UNCSV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oferă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consultanță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pentru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 a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ajuta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cooperativele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să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navigheze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provocările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 legislative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și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să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optimizeze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procesele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 interne.</a:t>
            </a:r>
          </a:p>
          <a:p>
            <a:pPr marL="485105" lvl="1" indent="-242552" algn="just">
              <a:lnSpc>
                <a:spcPts val="3145"/>
              </a:lnSpc>
              <a:buFont typeface="Arial"/>
              <a:buChar char="•"/>
            </a:pP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Sprijin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în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dezvoltare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: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Cooperativele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membre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beneficiază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 de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suport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în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dezvoltarea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afacerilor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lor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,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acces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 la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finanțare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și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granturi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,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și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asistență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în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implementarea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proiectelor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inovative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"/>
              </a:rPr>
              <a:t>.</a:t>
            </a:r>
          </a:p>
          <a:p>
            <a:pPr algn="just">
              <a:lnSpc>
                <a:spcPts val="3145"/>
              </a:lnSpc>
            </a:pPr>
            <a:endParaRPr lang="en-US" sz="2246" dirty="0">
              <a:solidFill>
                <a:srgbClr val="231F20"/>
              </a:solidFill>
              <a:latin typeface="Times New Roman" panose="02020603050405020304" pitchFamily="18" charset="0"/>
              <a:ea typeface="Roboto" panose="020B0604020202020204" charset="0"/>
              <a:cs typeface="Times New Roman" panose="02020603050405020304" pitchFamily="18" charset="0"/>
              <a:sym typeface="Poppins"/>
            </a:endParaRPr>
          </a:p>
          <a:p>
            <a:pPr algn="just">
              <a:lnSpc>
                <a:spcPts val="3145"/>
              </a:lnSpc>
              <a:spcBef>
                <a:spcPct val="0"/>
              </a:spcBef>
            </a:pPr>
            <a:endParaRPr lang="en-US" sz="2246" dirty="0">
              <a:solidFill>
                <a:srgbClr val="231F20"/>
              </a:solidFill>
              <a:latin typeface="Times New Roman" panose="02020603050405020304" pitchFamily="18" charset="0"/>
              <a:ea typeface="Roboto" panose="020B0604020202020204" charset="0"/>
              <a:cs typeface="Times New Roman" panose="02020603050405020304" pitchFamily="18" charset="0"/>
              <a:sym typeface="Poppi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5676900"/>
            <a:ext cx="16331412" cy="1987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5105" lvl="1" indent="-242552" algn="just">
              <a:lnSpc>
                <a:spcPts val="3145"/>
              </a:lnSpc>
              <a:buFont typeface="Arial"/>
              <a:buChar char="•"/>
            </a:pP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Crearea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de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rețele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și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parteneriate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: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Apartenența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la UNCSV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facilitează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crearea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de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rețele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și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parteneriate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între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cooperative,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promovând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schimbul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de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experiențe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și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bune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practici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între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membrii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săi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.</a:t>
            </a:r>
          </a:p>
          <a:p>
            <a:pPr marL="485105" lvl="1" indent="-242552" algn="just">
              <a:lnSpc>
                <a:spcPts val="3145"/>
              </a:lnSpc>
              <a:buFont typeface="Arial"/>
              <a:buChar char="•"/>
            </a:pP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Participare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la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grupuri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de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lucru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: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Implicarea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în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grupuri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de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lucru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pe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diverse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teme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, cum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ar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fi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bioenergie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,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cereale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,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oleaginoase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,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dezvoltare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rurală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,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aspecte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fitosanitare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și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multe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 </a:t>
            </a:r>
            <a:r>
              <a:rPr lang="en-US" sz="2246" dirty="0" err="1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altele</a:t>
            </a:r>
            <a:r>
              <a:rPr lang="en-US" sz="2246" dirty="0">
                <a:solidFill>
                  <a:srgbClr val="231F20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Poppins Medium"/>
              </a:rPr>
              <a:t>.</a:t>
            </a:r>
          </a:p>
          <a:p>
            <a:pPr algn="just">
              <a:lnSpc>
                <a:spcPts val="3145"/>
              </a:lnSpc>
              <a:spcBef>
                <a:spcPct val="0"/>
              </a:spcBef>
            </a:pPr>
            <a:endParaRPr lang="en-US" sz="2246" dirty="0">
              <a:solidFill>
                <a:srgbClr val="231F20"/>
              </a:solidFill>
              <a:latin typeface="Times New Roman" panose="02020603050405020304" pitchFamily="18" charset="0"/>
              <a:ea typeface="Roboto" panose="020B0604020202020204" charset="0"/>
              <a:cs typeface="Times New Roman" panose="02020603050405020304" pitchFamily="18" charset="0"/>
              <a:sym typeface="Poppins Medium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04800" y="3350961"/>
            <a:ext cx="11788759" cy="978718"/>
            <a:chOff x="0" y="0"/>
            <a:chExt cx="3104858" cy="2577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04858" cy="257769"/>
            </a:xfrm>
            <a:custGeom>
              <a:avLst/>
              <a:gdLst/>
              <a:ahLst/>
              <a:cxnLst/>
              <a:rect l="l" t="t" r="r" b="b"/>
              <a:pathLst>
                <a:path w="3104858" h="257769">
                  <a:moveTo>
                    <a:pt x="2901658" y="0"/>
                  </a:moveTo>
                  <a:lnTo>
                    <a:pt x="0" y="0"/>
                  </a:lnTo>
                  <a:lnTo>
                    <a:pt x="0" y="257769"/>
                  </a:lnTo>
                  <a:lnTo>
                    <a:pt x="2901658" y="257769"/>
                  </a:lnTo>
                  <a:lnTo>
                    <a:pt x="3104858" y="128885"/>
                  </a:lnTo>
                  <a:lnTo>
                    <a:pt x="2901658" y="0"/>
                  </a:lnTo>
                  <a:close/>
                </a:path>
              </a:pathLst>
            </a:custGeom>
            <a:gradFill rotWithShape="1">
              <a:gsLst>
                <a:gs pos="0">
                  <a:srgbClr val="0C581A">
                    <a:alpha val="100000"/>
                  </a:srgbClr>
                </a:gs>
                <a:gs pos="100000">
                  <a:srgbClr val="00BF63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990558" cy="3053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14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62000" y="3564935"/>
            <a:ext cx="14713325" cy="507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51"/>
              </a:lnSpc>
            </a:pPr>
            <a:r>
              <a:rPr lang="en-US" sz="3459" dirty="0">
                <a:solidFill>
                  <a:srgbClr val="FFFFFF"/>
                </a:solidFill>
                <a:latin typeface="Times New Roman" panose="02020603050405020304" pitchFamily="18" charset="0"/>
                <a:ea typeface="Poppins Ultra-Bold"/>
                <a:cs typeface="Times New Roman" panose="02020603050405020304" pitchFamily="18" charset="0"/>
                <a:sym typeface="Poppins Ultra-Bold"/>
              </a:rPr>
              <a:t>Networking </a:t>
            </a:r>
            <a:r>
              <a:rPr lang="en-US" sz="3459" dirty="0" err="1">
                <a:solidFill>
                  <a:srgbClr val="FFFFFF"/>
                </a:solidFill>
                <a:latin typeface="Times New Roman" panose="02020603050405020304" pitchFamily="18" charset="0"/>
                <a:ea typeface="Poppins Ultra-Bold"/>
                <a:cs typeface="Times New Roman" panose="02020603050405020304" pitchFamily="18" charset="0"/>
                <a:sym typeface="Poppins Ultra-Bold"/>
              </a:rPr>
              <a:t>și</a:t>
            </a:r>
            <a:r>
              <a:rPr lang="en-US" sz="3459" dirty="0">
                <a:solidFill>
                  <a:srgbClr val="FFFFFF"/>
                </a:solidFill>
                <a:latin typeface="Times New Roman" panose="02020603050405020304" pitchFamily="18" charset="0"/>
                <a:ea typeface="Poppins Ultra-Bold"/>
                <a:cs typeface="Times New Roman" panose="02020603050405020304" pitchFamily="18" charset="0"/>
                <a:sym typeface="Poppins Ultra-Bold"/>
              </a:rPr>
              <a:t> </a:t>
            </a:r>
            <a:r>
              <a:rPr lang="en-US" sz="3459" dirty="0" err="1">
                <a:solidFill>
                  <a:srgbClr val="FFFFFF"/>
                </a:solidFill>
                <a:latin typeface="Times New Roman" panose="02020603050405020304" pitchFamily="18" charset="0"/>
                <a:ea typeface="Poppins Ultra-Bold"/>
                <a:cs typeface="Times New Roman" panose="02020603050405020304" pitchFamily="18" charset="0"/>
                <a:sym typeface="Poppins Ultra-Bold"/>
              </a:rPr>
              <a:t>schimb</a:t>
            </a:r>
            <a:r>
              <a:rPr lang="en-US" sz="3459" dirty="0">
                <a:solidFill>
                  <a:srgbClr val="FFFFFF"/>
                </a:solidFill>
                <a:latin typeface="Times New Roman" panose="02020603050405020304" pitchFamily="18" charset="0"/>
                <a:ea typeface="Poppins Ultra-Bold"/>
                <a:cs typeface="Times New Roman" panose="02020603050405020304" pitchFamily="18" charset="0"/>
                <a:sym typeface="Poppins Ultra-Bold"/>
              </a:rPr>
              <a:t> de </a:t>
            </a:r>
            <a:r>
              <a:rPr lang="en-US" sz="3459" dirty="0" err="1">
                <a:solidFill>
                  <a:srgbClr val="FFFFFF"/>
                </a:solidFill>
                <a:latin typeface="Times New Roman" panose="02020603050405020304" pitchFamily="18" charset="0"/>
                <a:ea typeface="Poppins Ultra-Bold"/>
                <a:cs typeface="Times New Roman" panose="02020603050405020304" pitchFamily="18" charset="0"/>
                <a:sym typeface="Poppins Ultra-Bold"/>
              </a:rPr>
              <a:t>bune</a:t>
            </a:r>
            <a:r>
              <a:rPr lang="en-US" sz="3459" dirty="0">
                <a:solidFill>
                  <a:srgbClr val="FFFFFF"/>
                </a:solidFill>
                <a:latin typeface="Times New Roman" panose="02020603050405020304" pitchFamily="18" charset="0"/>
                <a:ea typeface="Poppins Ultra-Bold"/>
                <a:cs typeface="Times New Roman" panose="02020603050405020304" pitchFamily="18" charset="0"/>
                <a:sym typeface="Poppins Ultra-Bold"/>
              </a:rPr>
              <a:t> </a:t>
            </a:r>
            <a:r>
              <a:rPr lang="en-US" sz="3459" dirty="0" err="1">
                <a:solidFill>
                  <a:srgbClr val="FFFFFF"/>
                </a:solidFill>
                <a:latin typeface="Times New Roman" panose="02020603050405020304" pitchFamily="18" charset="0"/>
                <a:ea typeface="Poppins Ultra-Bold"/>
                <a:cs typeface="Times New Roman" panose="02020603050405020304" pitchFamily="18" charset="0"/>
                <a:sym typeface="Poppins Ultra-Bold"/>
              </a:rPr>
              <a:t>practici</a:t>
            </a:r>
            <a:endParaRPr lang="en-US" sz="3459" dirty="0">
              <a:solidFill>
                <a:srgbClr val="FFFFFF"/>
              </a:solidFill>
              <a:latin typeface="Times New Roman" panose="02020603050405020304" pitchFamily="18" charset="0"/>
              <a:ea typeface="Poppins Ultra-Bold"/>
              <a:cs typeface="Times New Roman" panose="02020603050405020304" pitchFamily="18" charset="0"/>
              <a:sym typeface="Poppins Ultra-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372760"/>
            <a:ext cx="13108866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4"/>
              </a:lnSpc>
            </a:pPr>
            <a:r>
              <a:rPr lang="en-US" sz="5428" b="1" dirty="0" err="1">
                <a:solidFill>
                  <a:srgbClr val="398923"/>
                </a:solidFill>
                <a:latin typeface="Times New Roman" panose="02020603050405020304" pitchFamily="18" charset="0"/>
                <a:ea typeface="Poppins Ultra-Bold"/>
                <a:cs typeface="Times New Roman" panose="02020603050405020304" pitchFamily="18" charset="0"/>
                <a:sym typeface="Poppins Ultra-Bold"/>
              </a:rPr>
              <a:t>Beneficiile</a:t>
            </a:r>
            <a:r>
              <a:rPr lang="en-US" sz="5428" b="1" dirty="0">
                <a:solidFill>
                  <a:srgbClr val="398923"/>
                </a:solidFill>
                <a:latin typeface="Times New Roman" panose="02020603050405020304" pitchFamily="18" charset="0"/>
                <a:ea typeface="Poppins Ultra-Bold"/>
                <a:cs typeface="Times New Roman" panose="02020603050405020304" pitchFamily="18" charset="0"/>
                <a:sym typeface="Poppins Ultra-Bold"/>
              </a:rPr>
              <a:t> </a:t>
            </a:r>
            <a:r>
              <a:rPr lang="en-US" sz="5428" b="1" dirty="0" err="1">
                <a:solidFill>
                  <a:srgbClr val="398923"/>
                </a:solidFill>
                <a:latin typeface="Times New Roman" panose="02020603050405020304" pitchFamily="18" charset="0"/>
                <a:ea typeface="Poppins Ultra-Bold"/>
                <a:cs typeface="Times New Roman" panose="02020603050405020304" pitchFamily="18" charset="0"/>
                <a:sym typeface="Poppins Ultra-Bold"/>
              </a:rPr>
              <a:t>Aderării</a:t>
            </a:r>
            <a:r>
              <a:rPr lang="en-US" sz="5428" b="1" dirty="0">
                <a:solidFill>
                  <a:srgbClr val="398923"/>
                </a:solidFill>
                <a:latin typeface="Times New Roman" panose="02020603050405020304" pitchFamily="18" charset="0"/>
                <a:ea typeface="Poppins Ultra-Bold"/>
                <a:cs typeface="Times New Roman" panose="02020603050405020304" pitchFamily="18" charset="0"/>
                <a:sym typeface="Poppins Ultra-Bold"/>
              </a:rPr>
              <a:t> la UNCSV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UNCSV 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Brussels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983859" y="5695177"/>
            <a:ext cx="513166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Cum este </a:t>
            </a:r>
            <a:r>
              <a:rPr lang="fr-FR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organizată</a:t>
            </a:r>
            <a:r>
              <a:rPr lang="fr-FR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Copa-Cogeca</a:t>
            </a:r>
            <a:r>
              <a:rPr lang="fr-FR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Rectangle 30" descr="Light downward diagonal"/>
          <p:cNvSpPr>
            <a:spLocks noChangeArrowheads="1"/>
          </p:cNvSpPr>
          <p:nvPr/>
        </p:nvSpPr>
        <p:spPr bwMode="auto">
          <a:xfrm rot="-3200402">
            <a:off x="5157879" y="4728078"/>
            <a:ext cx="685800" cy="1828800"/>
          </a:xfrm>
          <a:prstGeom prst="rect">
            <a:avLst/>
          </a:prstGeom>
          <a:pattFill prst="ltDnDiag">
            <a:fgClr>
              <a:srgbClr val="6B7213"/>
            </a:fgClr>
            <a:bgClr>
              <a:srgbClr val="B5B987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BE" sz="2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20"/>
          <p:cNvSpPr>
            <a:spLocks noChangeArrowheads="1"/>
          </p:cNvSpPr>
          <p:nvPr/>
        </p:nvSpPr>
        <p:spPr bwMode="auto">
          <a:xfrm>
            <a:off x="3033761" y="3708468"/>
            <a:ext cx="10401300" cy="62865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8" y="10800"/>
                </a:moveTo>
                <a:cubicBezTo>
                  <a:pt x="198" y="16655"/>
                  <a:pt x="4945" y="21402"/>
                  <a:pt x="10800" y="21402"/>
                </a:cubicBezTo>
                <a:cubicBezTo>
                  <a:pt x="16655" y="21402"/>
                  <a:pt x="21402" y="16655"/>
                  <a:pt x="21402" y="10800"/>
                </a:cubicBezTo>
                <a:cubicBezTo>
                  <a:pt x="21402" y="4945"/>
                  <a:pt x="16655" y="198"/>
                  <a:pt x="10800" y="198"/>
                </a:cubicBezTo>
                <a:cubicBezTo>
                  <a:pt x="4945" y="198"/>
                  <a:pt x="198" y="4945"/>
                  <a:pt x="198" y="1080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fr-BE" sz="2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2"/>
          <p:cNvSpPr>
            <a:spLocks noChangeArrowheads="1"/>
          </p:cNvSpPr>
          <p:nvPr/>
        </p:nvSpPr>
        <p:spPr bwMode="auto">
          <a:xfrm>
            <a:off x="2352464" y="3703235"/>
            <a:ext cx="3429000" cy="2171700"/>
          </a:xfrm>
          <a:prstGeom prst="ellipse">
            <a:avLst/>
          </a:prstGeom>
          <a:solidFill>
            <a:srgbClr val="B5B987"/>
          </a:solidFill>
          <a:ln w="19050">
            <a:solidFill>
              <a:schemeClr val="tx1"/>
            </a:solidFill>
            <a:round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BE" sz="2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9" descr="Narrow horizontal"/>
          <p:cNvSpPr>
            <a:spLocks noChangeArrowheads="1"/>
          </p:cNvSpPr>
          <p:nvPr/>
        </p:nvSpPr>
        <p:spPr bwMode="auto">
          <a:xfrm>
            <a:off x="7560517" y="7076301"/>
            <a:ext cx="673895" cy="1352550"/>
          </a:xfrm>
          <a:prstGeom prst="rect">
            <a:avLst/>
          </a:prstGeom>
          <a:pattFill prst="narHorz">
            <a:fgClr>
              <a:srgbClr val="6B7213"/>
            </a:fgClr>
            <a:bgClr>
              <a:srgbClr val="B5B987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BE" sz="2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30" descr="Light downward diagonal"/>
          <p:cNvSpPr>
            <a:spLocks noChangeArrowheads="1"/>
          </p:cNvSpPr>
          <p:nvPr/>
        </p:nvSpPr>
        <p:spPr bwMode="auto">
          <a:xfrm rot="-7324123">
            <a:off x="9877499" y="4698258"/>
            <a:ext cx="685800" cy="1828800"/>
          </a:xfrm>
          <a:prstGeom prst="rect">
            <a:avLst/>
          </a:prstGeom>
          <a:pattFill prst="ltDnDiag">
            <a:fgClr>
              <a:srgbClr val="6B7213"/>
            </a:fgClr>
            <a:bgClr>
              <a:srgbClr val="B5B987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BE" sz="2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22"/>
          <p:cNvSpPr>
            <a:spLocks noChangeArrowheads="1"/>
          </p:cNvSpPr>
          <p:nvPr/>
        </p:nvSpPr>
        <p:spPr bwMode="auto">
          <a:xfrm>
            <a:off x="9791273" y="3686175"/>
            <a:ext cx="3429000" cy="2171700"/>
          </a:xfrm>
          <a:prstGeom prst="ellipse">
            <a:avLst/>
          </a:prstGeom>
          <a:solidFill>
            <a:srgbClr val="B5B987"/>
          </a:solidFill>
          <a:ln w="19050">
            <a:solidFill>
              <a:schemeClr val="tx1"/>
            </a:solidFill>
            <a:round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BE" sz="2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23"/>
          <p:cNvSpPr>
            <a:spLocks noChangeArrowheads="1"/>
          </p:cNvSpPr>
          <p:nvPr/>
        </p:nvSpPr>
        <p:spPr bwMode="auto">
          <a:xfrm>
            <a:off x="6200793" y="7823268"/>
            <a:ext cx="3429000" cy="2171700"/>
          </a:xfrm>
          <a:prstGeom prst="ellipse">
            <a:avLst/>
          </a:prstGeom>
          <a:solidFill>
            <a:srgbClr val="B5B987"/>
          </a:solidFill>
          <a:ln w="19050">
            <a:solidFill>
              <a:schemeClr val="tx1"/>
            </a:solidFill>
            <a:round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BE" sz="2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10164731" y="4158362"/>
            <a:ext cx="2700338" cy="10651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35000" tIns="70200" rIns="135000" bIns="70200">
            <a:spAutoFit/>
          </a:bodyPr>
          <a:lstStyle/>
          <a:p>
            <a:pPr algn="ctr">
              <a:spcBef>
                <a:spcPts val="1800"/>
              </a:spcBef>
            </a:pPr>
            <a:r>
              <a:rPr lang="ro-RO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Parlamentul </a:t>
            </a:r>
            <a:r>
              <a:rPr lang="fr-FR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European</a:t>
            </a:r>
            <a:r>
              <a:rPr lang="fr-FR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Text Box 27"/>
          <p:cNvSpPr txBox="1">
            <a:spLocks noChangeArrowheads="1"/>
          </p:cNvSpPr>
          <p:nvPr/>
        </p:nvSpPr>
        <p:spPr bwMode="auto">
          <a:xfrm>
            <a:off x="6635411" y="8376568"/>
            <a:ext cx="2559764" cy="10651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35000" tIns="70200" rIns="135000" bIns="70200">
            <a:spAutoFit/>
          </a:bodyPr>
          <a:lstStyle/>
          <a:p>
            <a:pPr algn="ctr">
              <a:spcBef>
                <a:spcPts val="1800"/>
              </a:spcBef>
            </a:pPr>
            <a:r>
              <a:rPr lang="fr-FR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ro-RO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nsiliul de</a:t>
            </a:r>
            <a:r>
              <a:rPr lang="fr-FR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Mini</a:t>
            </a:r>
            <a:r>
              <a:rPr lang="ro-RO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ș</a:t>
            </a:r>
            <a:r>
              <a:rPr lang="fr-FR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o-RO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endParaRPr lang="fr-FR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2696493" y="4092688"/>
            <a:ext cx="2670018" cy="10651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35000" tIns="70200" rIns="135000" bIns="70200">
            <a:spAutoFit/>
          </a:bodyPr>
          <a:lstStyle/>
          <a:p>
            <a:pPr algn="ctr">
              <a:spcBef>
                <a:spcPts val="1800"/>
              </a:spcBef>
            </a:pPr>
            <a:r>
              <a:rPr lang="fr-FR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</a:t>
            </a:r>
            <a:r>
              <a:rPr lang="ro-RO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isia Europeană</a:t>
            </a:r>
            <a:endParaRPr lang="fr-FR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val 24"/>
          <p:cNvSpPr>
            <a:spLocks noChangeArrowheads="1"/>
          </p:cNvSpPr>
          <p:nvPr/>
        </p:nvSpPr>
        <p:spPr bwMode="auto">
          <a:xfrm>
            <a:off x="5822202" y="5157788"/>
            <a:ext cx="4000500" cy="2057400"/>
          </a:xfrm>
          <a:prstGeom prst="ellipse">
            <a:avLst/>
          </a:prstGeom>
          <a:gradFill rotWithShape="0">
            <a:gsLst>
              <a:gs pos="0">
                <a:schemeClr val="accent1">
                  <a:gamma/>
                  <a:tint val="57647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BE" sz="2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28"/>
          <p:cNvSpPr txBox="1">
            <a:spLocks noChangeArrowheads="1"/>
          </p:cNvSpPr>
          <p:nvPr/>
        </p:nvSpPr>
        <p:spPr bwMode="auto">
          <a:xfrm>
            <a:off x="6070662" y="5467541"/>
            <a:ext cx="3432933" cy="15267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35000" tIns="70200" rIns="135000" bIns="70200">
            <a:spAutoFit/>
          </a:bodyPr>
          <a:lstStyle/>
          <a:p>
            <a:pPr algn="ctr">
              <a:spcBef>
                <a:spcPts val="1800"/>
              </a:spcBef>
            </a:pPr>
            <a:r>
              <a:rPr lang="ro-RO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GB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Copa-COGECA</a:t>
            </a:r>
            <a:r>
              <a:rPr lang="ro-RO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AAC           UNCSV</a:t>
            </a:r>
          </a:p>
        </p:txBody>
      </p:sp>
      <p:sp>
        <p:nvSpPr>
          <p:cNvPr id="8" name="Rectangle 7"/>
          <p:cNvSpPr/>
          <p:nvPr/>
        </p:nvSpPr>
        <p:spPr>
          <a:xfrm>
            <a:off x="674996" y="1798299"/>
            <a:ext cx="1444493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Începând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cu data de 29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septembrie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2020, U.N.C.S.V. a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devenit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membră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organizației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europene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COPA - COGECA prin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intermediul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Alianței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pentru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Agricultură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Cooperare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cărei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membru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este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0374" y="266984"/>
            <a:ext cx="3640224" cy="10482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4317"/>
            <a:ext cx="18821400" cy="1058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5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627</TotalTime>
  <Words>1019</Words>
  <Application>Microsoft Office PowerPoint</Application>
  <PresentationFormat>Custom</PresentationFormat>
  <Paragraphs>126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Canva Sans 1</vt:lpstr>
      <vt:lpstr>Wingdings 3</vt:lpstr>
      <vt:lpstr>Poppins Ultra-Bold</vt:lpstr>
      <vt:lpstr>Arial</vt:lpstr>
      <vt:lpstr>Poppins Bold</vt:lpstr>
      <vt:lpstr>Open Sans Bold</vt:lpstr>
      <vt:lpstr>Trebuchet MS</vt:lpstr>
      <vt:lpstr>Calibri</vt:lpstr>
      <vt:lpstr>Times New Roman</vt:lpstr>
      <vt:lpstr>Canva Sans 1 Bold</vt:lpstr>
      <vt:lpstr>Poppins Medium Italics</vt:lpstr>
      <vt:lpstr>Roboto</vt:lpstr>
      <vt:lpstr>Poppins</vt:lpstr>
      <vt:lpstr>HY그래픽M</vt:lpstr>
      <vt:lpstr>Poppins Medium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SCHIMBURI DE EXPERIENȚĂ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</dc:title>
  <dc:creator>Claudiu Soare</dc:creator>
  <cp:lastModifiedBy>Microsoft account</cp:lastModifiedBy>
  <cp:revision>36</cp:revision>
  <dcterms:created xsi:type="dcterms:W3CDTF">2006-08-16T00:00:00Z</dcterms:created>
  <dcterms:modified xsi:type="dcterms:W3CDTF">2026-02-25T14:15:27Z</dcterms:modified>
  <dc:identifier>DAGKSlVz_g0</dc:identifier>
</cp:coreProperties>
</file>