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2" r:id="rId1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80" d="100"/>
          <a:sy n="80" d="100"/>
        </p:scale>
        <p:origin x="510" y="18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7601-FF5B-397D-A69D-BDEC5DEB2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9B839-F03B-6266-CB8D-DB06C3FB2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4F02-4E10-976E-55A9-E6DBF178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218C-EB8C-28C7-D192-EEEE8A5F8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69746-3D59-CE62-4EAE-9DCD4A1C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179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486C-84B7-1D0D-9CB1-DEB38ABB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DFED9-5D77-E9A4-1ECB-BFBECA40A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CB7F-7410-15A1-A452-4A0F9ADE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9755D-6C1B-C8B9-0C18-7511C149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D766C-279D-123C-24B3-EC16E81B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141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B30B9C-58DE-90EC-C052-6DDE89720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BFA3E-6766-5D57-7F51-5D4FB2AB0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0451-E827-B305-0C4B-E151458F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B836B-FFAF-BC05-D15D-0176FF66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A2B48-576B-B5DC-11CF-6DC34C61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9549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16E2-DBB0-F210-88E9-A6522485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CC2F-3FE9-C018-6618-5B243831C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11EC4-2A97-3D8E-0054-855755A4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2BBA3-2374-7BEA-57FA-5E2E92C4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68F0-2A0A-C7F1-4191-73BEDA36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043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BC6B-15C0-08DB-16FA-0A813DCF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9D51-8FC2-2663-D55D-7279324B9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DE71-21C0-A7FA-7F3F-219F3CB7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6504A-AD28-2701-A9CB-E1FCB3A2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079BF-9CA4-A2BF-EA66-E252619F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895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BAC8-7396-679B-45D8-04EE8957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F168-9995-FB6F-58BA-60974880A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83AB-8358-6066-D314-8C16BDD92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1454B-8F89-F2B1-8BC0-7B608F3C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97AE2-0A8B-EC73-7BBE-686316DB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DC3B-AAC8-3A3E-A247-1BD0E3FF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228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CB36-D59C-09B5-F96F-CE176D94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382A2-25E8-6D2B-4361-0316D85C6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692AA-6791-4D02-B8D8-FDEA13AE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BED6B-C712-D5A7-47D6-8127D778A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895CB-43FE-9854-270D-686CC8A33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C1DBD-9645-CA1C-ED8C-FB4F56858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1253B-C251-1A84-75B6-B58DF55B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FD9D8-C402-1456-5854-E83863DF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033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F88E-B01D-1078-0156-B63C6D8F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9472F-BBE4-42B3-5279-25E6A9B3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A3B5F-8F51-B0BB-E1BC-6D25BCAF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7A0B5-DBF6-80ED-63E1-704926BF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502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FBD10-40D9-9D81-D0DF-D4D4A560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EA142-784F-C735-A844-B1E85C00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2E69A-5464-23BF-2A76-62AB8FB0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228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EE62-87A2-BC04-83E9-DE78C668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0360-B7E3-F565-AF5C-4802B9ACA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AB547-B0B5-C791-9297-BA2A4B49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8BC74-4DB7-D64B-2F32-70A42BF3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F1189-0EF7-0A51-140F-29727AB8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3780A-319D-4D02-7FF0-6FC77428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772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3B1A-FB6A-7FD1-E6CE-39E22E65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74CFE-FD84-95A3-E6AB-CF5EE6A6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0DA84-8653-A0B6-B2E0-0FE618F72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A6865-7981-9917-49ED-D2D21A89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9434B-2E80-66D9-87D0-04BAEFBF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024D2-1032-D1D6-50B8-AA757703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581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4B4B1-A58D-1807-021D-62A9AA92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15422-385F-BB49-CF56-A61DAB249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B313-F135-6159-3422-B7522E292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68ECC-5768-4515-9CD7-E558CB2AB4BC}" type="datetimeFigureOut">
              <a:rPr lang="bg-BG" smtClean="0"/>
              <a:t>22.2.2026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D42C-9094-88E0-74A7-8EF067CC0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2DB5C-F0FB-0307-BBC5-24D280060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BEB32-876C-411A-8A4F-9D5786FB06E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99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urfac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E51DE08-EF3F-C6A0-CD33-767840203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/>
          <a:stretch/>
        </p:blipFill>
        <p:spPr>
          <a:xfrm>
            <a:off x="-86360" y="1"/>
            <a:ext cx="12274553" cy="6917266"/>
          </a:xfrm>
          <a:prstGeom prst="rect">
            <a:avLst/>
          </a:prstGeom>
        </p:spPr>
      </p:pic>
      <p:pic>
        <p:nvPicPr>
          <p:cNvPr id="6" name="Picture 5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BFAAA62-42C5-A351-4BDC-A9EB0A067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1"/>
          <a:stretch/>
        </p:blipFill>
        <p:spPr>
          <a:xfrm>
            <a:off x="666307" y="0"/>
            <a:ext cx="11864222" cy="6202574"/>
          </a:xfrm>
          <a:prstGeom prst="rect">
            <a:avLst/>
          </a:prstGeom>
        </p:spPr>
      </p:pic>
      <p:pic>
        <p:nvPicPr>
          <p:cNvPr id="8" name="Picture 7" descr="A black circle with gold text and orange letters&#10;&#10;Description automatically generated">
            <a:extLst>
              <a:ext uri="{FF2B5EF4-FFF2-40B4-BE49-F238E27FC236}">
                <a16:creationId xmlns:a16="http://schemas.microsoft.com/office/drawing/2014/main" id="{B95C5E02-2F62-3B4C-B1AA-5776D83A4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96" y="153785"/>
            <a:ext cx="5083233" cy="50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5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CF2A1867-7EF5-4A6D-8962-9F8D88D66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6"/>
            <a:ext cx="12192000" cy="6858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1D0D4CDC-DC05-41DB-8999-41B630972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849" y="6113567"/>
            <a:ext cx="1362919" cy="365784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D4E6334C-F486-47AF-B1EC-1AAB58FA97DD}"/>
              </a:ext>
            </a:extLst>
          </p:cNvPr>
          <p:cNvSpPr/>
          <p:nvPr/>
        </p:nvSpPr>
        <p:spPr>
          <a:xfrm>
            <a:off x="10224849" y="6479351"/>
            <a:ext cx="1362919" cy="24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cs typeface="Calibri"/>
              </a:rPr>
              <a:t>www.elica-pro.com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cs typeface="Calibri"/>
            </a:endParaRPr>
          </a:p>
        </p:txBody>
      </p:sp>
      <p:sp>
        <p:nvSpPr>
          <p:cNvPr id="116" name="Title 18">
            <a:extLst>
              <a:ext uri="{FF2B5EF4-FFF2-40B4-BE49-F238E27FC236}">
                <a16:creationId xmlns:a16="http://schemas.microsoft.com/office/drawing/2014/main" id="{99AE37F1-6CC2-4A90-8F55-121841385947}"/>
              </a:ext>
            </a:extLst>
          </p:cNvPr>
          <p:cNvSpPr txBox="1">
            <a:spLocks/>
          </p:cNvSpPr>
          <p:nvPr/>
        </p:nvSpPr>
        <p:spPr>
          <a:xfrm>
            <a:off x="493288" y="576811"/>
            <a:ext cx="3096334" cy="594336"/>
          </a:xfrm>
          <a:solidFill>
            <a:srgbClr val="F5822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</a:rPr>
              <a:t>CONTACTS</a:t>
            </a:r>
            <a:endParaRPr lang="bg-BG" sz="3600" b="1" dirty="0">
              <a:solidFill>
                <a:prstClr val="black">
                  <a:lumMod val="75000"/>
                  <a:lumOff val="25000"/>
                </a:prstClr>
              </a:solidFill>
              <a:latin typeface="Montserra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36FDA3-27A1-496A-B7F5-B60365104C61}"/>
              </a:ext>
            </a:extLst>
          </p:cNvPr>
          <p:cNvSpPr/>
          <p:nvPr/>
        </p:nvSpPr>
        <p:spPr>
          <a:xfrm rot="5400000">
            <a:off x="1034360" y="937210"/>
            <a:ext cx="78362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DBA5C6-9191-4C97-A536-3AE7AD2C6E3F}"/>
              </a:ext>
            </a:extLst>
          </p:cNvPr>
          <p:cNvGrpSpPr/>
          <p:nvPr/>
        </p:nvGrpSpPr>
        <p:grpSpPr>
          <a:xfrm>
            <a:off x="493288" y="924453"/>
            <a:ext cx="11274306" cy="3980374"/>
            <a:chOff x="493288" y="924453"/>
            <a:chExt cx="11274306" cy="398037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F7DDB46-4A18-4B35-B11D-8C82AE5F2979}"/>
                </a:ext>
              </a:extLst>
            </p:cNvPr>
            <p:cNvGrpSpPr/>
            <p:nvPr/>
          </p:nvGrpSpPr>
          <p:grpSpPr>
            <a:xfrm>
              <a:off x="493288" y="924453"/>
              <a:ext cx="10388473" cy="3715032"/>
              <a:chOff x="-458863" y="844757"/>
              <a:chExt cx="10388473" cy="3715032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EFE4973-9EBF-45FE-A740-BAE12EE7AA47}"/>
                  </a:ext>
                </a:extLst>
              </p:cNvPr>
              <p:cNvSpPr/>
              <p:nvPr/>
            </p:nvSpPr>
            <p:spPr>
              <a:xfrm>
                <a:off x="2878923" y="860146"/>
                <a:ext cx="327685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General Manager: Detelina </a:t>
                </a:r>
                <a:r>
                  <a:rPr lang="en-US" sz="1200" b="1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Radulova</a:t>
                </a:r>
                <a:endParaRPr lang="bg-BG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Tel.: 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+359 86 820 820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+359 896 656 834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d.radulova@elica-pro.com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CC45C6FF-455B-4A0B-A08F-FE4170037564}"/>
                  </a:ext>
                </a:extLst>
              </p:cNvPr>
              <p:cNvSpPr/>
              <p:nvPr/>
            </p:nvSpPr>
            <p:spPr>
              <a:xfrm>
                <a:off x="6709123" y="844757"/>
                <a:ext cx="322048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Head of Engineering department:</a:t>
                </a:r>
              </a:p>
              <a:p>
                <a:r>
                  <a:rPr lang="nl-NL" sz="12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Eng. Nedko Nikolov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+359 899 686 557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n.nikolov@elica-pro.com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8D64C17-6BD2-4498-B27B-57150CD80B92}"/>
                  </a:ext>
                </a:extLst>
              </p:cNvPr>
              <p:cNvSpPr/>
              <p:nvPr/>
            </p:nvSpPr>
            <p:spPr>
              <a:xfrm>
                <a:off x="3505419" y="1780846"/>
                <a:ext cx="32768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Representatives</a:t>
                </a:r>
                <a:endParaRPr lang="bg-BG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E8CA05E-A9E6-410D-BC74-AF9B7FB8DFD4}"/>
                  </a:ext>
                </a:extLst>
              </p:cNvPr>
              <p:cNvSpPr/>
              <p:nvPr/>
            </p:nvSpPr>
            <p:spPr>
              <a:xfrm>
                <a:off x="-424021" y="2366718"/>
                <a:ext cx="2552774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cap="all" dirty="0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Bulgaria</a:t>
                </a:r>
                <a:endParaRPr lang="bg-BG" sz="1400" b="1" cap="all" dirty="0">
                  <a:solidFill>
                    <a:srgbClr val="F37420"/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Kaloyan Lipkov</a:t>
                </a:r>
                <a:endParaRPr lang="bg-BG" sz="1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+359 893 663 883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k.lipkov@elica-pro.com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5303EE5-F0F1-4326-8108-9F7C144C9715}"/>
                  </a:ext>
                </a:extLst>
              </p:cNvPr>
              <p:cNvSpPr/>
              <p:nvPr/>
            </p:nvSpPr>
            <p:spPr>
              <a:xfrm>
                <a:off x="-424021" y="3129950"/>
                <a:ext cx="271025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Daniel </a:t>
                </a:r>
                <a:r>
                  <a:rPr lang="en-US" sz="1000" b="1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Lechev</a:t>
                </a:r>
                <a:endParaRPr lang="bg-BG" sz="1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+359 898 271 093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d.lechev@elica-pro.com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A01C827-D831-4488-BA62-CFAFFEB6B754}"/>
                  </a:ext>
                </a:extLst>
              </p:cNvPr>
              <p:cNvSpPr/>
              <p:nvPr/>
            </p:nvSpPr>
            <p:spPr>
              <a:xfrm>
                <a:off x="-458863" y="3790348"/>
                <a:ext cx="281399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cap="all" dirty="0" err="1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Moldov</a:t>
                </a:r>
                <a:r>
                  <a:rPr lang="bg-BG" sz="1400" b="1" cap="all" dirty="0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А</a:t>
                </a: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Andrey Shpakov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</a:t>
                </a:r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359 876 541 714 - BG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a.shpakov@elica-pro.com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880089-5944-49FC-B542-91308E4DF0D6}"/>
                  </a:ext>
                </a:extLst>
              </p:cNvPr>
              <p:cNvSpPr/>
              <p:nvPr/>
            </p:nvSpPr>
            <p:spPr>
              <a:xfrm>
                <a:off x="2322658" y="2354754"/>
                <a:ext cx="23013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cap="all" dirty="0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Russia</a:t>
                </a:r>
                <a:endParaRPr lang="bg-BG" sz="1400" b="1" cap="all" dirty="0">
                  <a:solidFill>
                    <a:srgbClr val="F37420"/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Andrey Shpakov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</a:t>
                </a:r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359 876 541 714 - BG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a.shpakov@elica-pro.com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E34710A-8294-4FC2-BA0B-650B5E3DABC0}"/>
                  </a:ext>
                </a:extLst>
              </p:cNvPr>
              <p:cNvSpPr/>
              <p:nvPr/>
            </p:nvSpPr>
            <p:spPr>
              <a:xfrm>
                <a:off x="5052358" y="2340552"/>
                <a:ext cx="2476132" cy="2154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cap="all" dirty="0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Romania</a:t>
                </a:r>
                <a:endParaRPr lang="bg-BG" sz="1400" b="1" cap="all" dirty="0">
                  <a:solidFill>
                    <a:srgbClr val="F37420"/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Tiberiu Ianul</a:t>
                </a:r>
                <a:endParaRPr lang="bg-BG" sz="1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</a:t>
                </a:r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+359 892 253 979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t.ianul@elica-pro.com</a:t>
                </a:r>
              </a:p>
              <a:p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Radu Gorunescu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</a:t>
                </a:r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+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40 744 518 702</a:t>
                </a:r>
                <a:endParaRPr 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r.gorunescu@elica-pro.com</a:t>
                </a:r>
                <a:endParaRPr 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endParaRPr lang="bg-BG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endPara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endParaRPr lang="en-US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endParaRPr lang="en-US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2372329-E9DA-4B3F-B237-0A579A974835}"/>
                  </a:ext>
                </a:extLst>
              </p:cNvPr>
              <p:cNvSpPr/>
              <p:nvPr/>
            </p:nvSpPr>
            <p:spPr>
              <a:xfrm>
                <a:off x="2307755" y="3278084"/>
                <a:ext cx="254297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cap="all" dirty="0">
                    <a:solidFill>
                      <a:srgbClr val="F37420"/>
                    </a:solidFill>
                    <a:latin typeface="Montserrat"/>
                    <a:cs typeface="Dubai Light" panose="020B0303030403030204" pitchFamily="34" charset="-78"/>
                  </a:rPr>
                  <a:t>Ukraine</a:t>
                </a:r>
                <a:endParaRPr lang="bg-BG" sz="1400" b="1" cap="all" dirty="0">
                  <a:solidFill>
                    <a:srgbClr val="F37420"/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b="1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Andrey Shpakov</a:t>
                </a: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Mobile</a:t>
                </a:r>
                <a:r>
                  <a:rPr lang="bg-BG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: +</a:t>
                </a:r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359 876 541 714 - BG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r>
                  <a:rPr lang="en-US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Montserrat"/>
                    <a:cs typeface="Dubai Light" panose="020B0303030403030204" pitchFamily="34" charset="-78"/>
                  </a:rPr>
                  <a:t>e-mail: a.shpakov@elica-pro.com</a:t>
                </a:r>
                <a:endPara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  <a:p>
                <a:endParaRPr lang="bg-BG" sz="12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5F270C-8AE7-4018-8925-4421E5DE69F1}"/>
                </a:ext>
              </a:extLst>
            </p:cNvPr>
            <p:cNvSpPr txBox="1"/>
            <p:nvPr/>
          </p:nvSpPr>
          <p:spPr>
            <a:xfrm>
              <a:off x="8741858" y="2679903"/>
              <a:ext cx="254323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Paul Caramangiu</a:t>
              </a:r>
              <a:endParaRPr kumimoji="0" lang="bg-BG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Mobile</a:t>
              </a:r>
              <a:r>
                <a:rPr kumimoji="0" lang="bg-BG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+40 723</a:t>
              </a:r>
              <a:r>
                <a:rPr kumimoji="0" lang="bg-BG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144 591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e-mail: p.caramangiu@elica-pro.com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cs typeface="Dubai Light" panose="020B0303030403030204" pitchFamily="34" charset="-78"/>
              </a:endParaRPr>
            </a:p>
            <a:p>
              <a:pPr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Daniel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Grassetti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Mobile</a:t>
              </a:r>
              <a:r>
                <a:rPr kumimoji="0" lang="bg-BG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: </a:t>
              </a:r>
              <a:r>
                <a:rPr 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(54-9) 2323 46 0087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e-mail: d.grassetti@elica-pro.com</a:t>
              </a:r>
            </a:p>
            <a:p>
              <a:pPr>
                <a:defRPr/>
              </a:pPr>
              <a:endParaRPr kumimoji="0" lang="bg-BG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F82A6B0-15F6-4978-8B8D-E1096F1228C8}"/>
                </a:ext>
              </a:extLst>
            </p:cNvPr>
            <p:cNvSpPr txBox="1"/>
            <p:nvPr/>
          </p:nvSpPr>
          <p:spPr>
            <a:xfrm>
              <a:off x="8741858" y="2434450"/>
              <a:ext cx="18644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37420"/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ARGENTINA</a:t>
              </a:r>
              <a:endParaRPr kumimoji="0" lang="bg-BG" sz="1400" b="1" i="0" u="none" strike="noStrike" kern="1200" cap="all" spc="0" normalizeH="0" baseline="0" noProof="0" dirty="0">
                <a:ln>
                  <a:noFill/>
                </a:ln>
                <a:solidFill>
                  <a:srgbClr val="F37420"/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A27D67-0925-4F7E-892B-997740A47C7F}"/>
                </a:ext>
              </a:extLst>
            </p:cNvPr>
            <p:cNvSpPr txBox="1"/>
            <p:nvPr/>
          </p:nvSpPr>
          <p:spPr>
            <a:xfrm>
              <a:off x="8741858" y="3938295"/>
              <a:ext cx="18644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F37420"/>
                  </a:solidFill>
                  <a:effectLst/>
                  <a:uLnTx/>
                  <a:uFillTx/>
                  <a:latin typeface="Montserrat"/>
                  <a:ea typeface="+mn-ea"/>
                  <a:cs typeface="Dubai Light" panose="020B0303030403030204" pitchFamily="34" charset="-78"/>
                </a:rPr>
                <a:t>KAZAKHSTAN</a:t>
              </a:r>
              <a:endParaRPr kumimoji="0" lang="bg-BG" sz="1400" b="1" i="0" u="none" strike="noStrike" kern="1200" cap="all" spc="0" normalizeH="0" baseline="0" noProof="0" dirty="0">
                <a:ln>
                  <a:noFill/>
                </a:ln>
                <a:solidFill>
                  <a:srgbClr val="F37420"/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BDA7E4-D829-4D33-83DF-D00C9F1C45A7}"/>
                </a:ext>
              </a:extLst>
            </p:cNvPr>
            <p:cNvSpPr txBox="1"/>
            <p:nvPr/>
          </p:nvSpPr>
          <p:spPr>
            <a:xfrm>
              <a:off x="8741857" y="4196941"/>
              <a:ext cx="302573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Andrey Shpakov</a:t>
              </a:r>
            </a:p>
            <a:p>
              <a:r>
                <a:rPr 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Mobile</a:t>
              </a:r>
              <a:r>
                <a:rPr lang="bg-BG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: +</a:t>
              </a:r>
              <a:r>
                <a:rPr 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359 876 541 714 - BG</a:t>
              </a:r>
              <a:endParaRPr lang="bg-BG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cs typeface="Dubai Light" panose="020B0303030403030204" pitchFamily="34" charset="-78"/>
              </a:endParaRPr>
            </a:p>
            <a:p>
              <a:r>
                <a:rPr 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/>
                  <a:cs typeface="Dubai Light" panose="020B0303030403030204" pitchFamily="34" charset="-78"/>
                </a:rPr>
                <a:t>e-mail: a.shpakov@elica-pro.com</a:t>
              </a:r>
              <a:endParaRPr lang="bg-BG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cs typeface="Dubai Light" panose="020B0303030403030204" pitchFamily="34" charset="-7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Dubai Light" panose="020B0303030403030204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1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a black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A7A4CC0-8AFC-9B7A-6453-32057C9C0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/>
          <a:stretch/>
        </p:blipFill>
        <p:spPr>
          <a:xfrm>
            <a:off x="-86360" y="1"/>
            <a:ext cx="12274553" cy="6917266"/>
          </a:xfrm>
          <a:prstGeom prst="rect">
            <a:avLst/>
          </a:prstGeom>
        </p:spPr>
      </p:pic>
      <p:pic>
        <p:nvPicPr>
          <p:cNvPr id="7" name="Picture 6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03904841-29A5-6B3C-86F0-31357403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1"/>
          <a:stretch/>
        </p:blipFill>
        <p:spPr>
          <a:xfrm>
            <a:off x="666307" y="0"/>
            <a:ext cx="11864222" cy="6202574"/>
          </a:xfrm>
          <a:prstGeom prst="rect">
            <a:avLst/>
          </a:prstGeom>
        </p:spPr>
      </p:pic>
      <p:pic>
        <p:nvPicPr>
          <p:cNvPr id="9" name="Picture 8" descr="A close up of a circle&#10;&#10;Description automatically generated">
            <a:extLst>
              <a:ext uri="{FF2B5EF4-FFF2-40B4-BE49-F238E27FC236}">
                <a16:creationId xmlns:a16="http://schemas.microsoft.com/office/drawing/2014/main" id="{9F99A220-1C12-8B50-AADA-4DDE6383B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/>
          <a:stretch/>
        </p:blipFill>
        <p:spPr>
          <a:xfrm>
            <a:off x="914400" y="0"/>
            <a:ext cx="9334918" cy="7325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5FD874-5E18-C7EE-6E85-5637642E376E}"/>
              </a:ext>
            </a:extLst>
          </p:cNvPr>
          <p:cNvSpPr txBox="1"/>
          <p:nvPr/>
        </p:nvSpPr>
        <p:spPr>
          <a:xfrm>
            <a:off x="4346719" y="1358822"/>
            <a:ext cx="403358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Mont Bold" panose="00000900000000000000" pitchFamily="2" charset="0"/>
              </a:rPr>
              <a:t>DESCOPERĂ</a:t>
            </a:r>
            <a:endParaRPr lang="bg-BG" sz="4800" b="1" dirty="0">
              <a:latin typeface="Mont Bold" panose="000009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8FB9B-34A1-C620-417E-DC9505473964}"/>
              </a:ext>
            </a:extLst>
          </p:cNvPr>
          <p:cNvSpPr txBox="1"/>
          <p:nvPr/>
        </p:nvSpPr>
        <p:spPr>
          <a:xfrm>
            <a:off x="4346719" y="2518736"/>
            <a:ext cx="387243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Mont SemiBold" panose="00000800000000000000" pitchFamily="2" charset="0"/>
              </a:rPr>
              <a:t>PENTRU CEREALE, SEMINȚE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Mont SemiBold" panose="00000800000000000000" pitchFamily="2" charset="0"/>
              </a:rPr>
              <a:t>ȘI ALIMENTE</a:t>
            </a:r>
            <a:endParaRPr lang="bg-BG" sz="2000" b="1" dirty="0">
              <a:latin typeface="Mont Semi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EAD1A-7114-9885-8C0A-D88019E7D069}"/>
              </a:ext>
            </a:extLst>
          </p:cNvPr>
          <p:cNvSpPr txBox="1"/>
          <p:nvPr/>
        </p:nvSpPr>
        <p:spPr>
          <a:xfrm>
            <a:off x="4346719" y="2057071"/>
            <a:ext cx="394298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Mont Bold" panose="00000900000000000000" pitchFamily="2" charset="0"/>
              </a:rPr>
              <a:t>TEHNOLOGIILE NOASTRE</a:t>
            </a:r>
            <a:endParaRPr lang="bg-BG" sz="2400" b="1" dirty="0">
              <a:latin typeface="Mont Bold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1EA76-B1B1-D744-C264-DA8B0E97918B}"/>
              </a:ext>
            </a:extLst>
          </p:cNvPr>
          <p:cNvSpPr txBox="1"/>
          <p:nvPr/>
        </p:nvSpPr>
        <p:spPr>
          <a:xfrm>
            <a:off x="4767866" y="6208386"/>
            <a:ext cx="32606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Mont" panose="00000700000000000000" pitchFamily="2" charset="0"/>
              </a:rPr>
              <a:t>www.elica-pro.com</a:t>
            </a:r>
            <a:endParaRPr lang="bg-BG" sz="2400" b="1" dirty="0">
              <a:solidFill>
                <a:schemeClr val="tx1">
                  <a:lumMod val="50000"/>
                  <a:lumOff val="50000"/>
                </a:schemeClr>
              </a:solidFill>
              <a:latin typeface="Mont" panose="00000700000000000000" pitchFamily="2" charset="0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6A72033-B578-D0F4-7E3D-CE0448641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71" y="3605518"/>
            <a:ext cx="2089257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88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2698849C-2E8C-7E40-EE23-2A38121BA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6"/>
            <a:ext cx="12192000" cy="6858000"/>
          </a:xfrm>
          <a:prstGeom prst="rect">
            <a:avLst/>
          </a:prstGeom>
          <a:ln w="50800">
            <a:noFill/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5CEF93C-2AC1-6814-CA13-B4005951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78399" y="1212196"/>
            <a:ext cx="4560815" cy="4560815"/>
          </a:xfrm>
          <a:prstGeom prst="ellipse">
            <a:avLst/>
          </a:prstGeom>
          <a:ln w="28575">
            <a:solidFill>
              <a:srgbClr val="F3732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42323-F58B-CACB-18BF-186A187383C1}"/>
              </a:ext>
            </a:extLst>
          </p:cNvPr>
          <p:cNvSpPr txBox="1"/>
          <p:nvPr/>
        </p:nvSpPr>
        <p:spPr>
          <a:xfrm>
            <a:off x="5978305" y="858132"/>
            <a:ext cx="563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TEHNOLOGII PENTRU </a:t>
            </a:r>
          </a:p>
          <a:p>
            <a:pPr algn="ctr"/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SEMINȚE, CEREALE ȘI ALIMENTE</a:t>
            </a:r>
          </a:p>
          <a:p>
            <a:pPr algn="ctr"/>
            <a:r>
              <a:rPr lang="en-US" sz="2800" b="1" spc="-150" dirty="0">
                <a:solidFill>
                  <a:srgbClr val="F37321"/>
                </a:solidFill>
                <a:latin typeface="Mont Bold" panose="00000900000000000000" pitchFamily="2" charset="0"/>
              </a:rPr>
              <a:t>DE PESTE 30 DE ANI</a:t>
            </a:r>
            <a:endParaRPr lang="bg-BG" sz="2800" spc="-150" dirty="0">
              <a:solidFill>
                <a:srgbClr val="F37321"/>
              </a:solidFill>
              <a:latin typeface="Mont Bold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93A46-4EF7-3B94-C14A-B73C4BE73E23}"/>
              </a:ext>
            </a:extLst>
          </p:cNvPr>
          <p:cNvSpPr txBox="1"/>
          <p:nvPr/>
        </p:nvSpPr>
        <p:spPr>
          <a:xfrm>
            <a:off x="5727803" y="2501684"/>
            <a:ext cx="6133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mediul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dinamic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provocator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astăzi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ELICA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aderă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principiul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conform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căruia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creativitatea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generează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flexibilitate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adoptarea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unei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abordări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individualizate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menținem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gândire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inovatoare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atunci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când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livrăm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soluții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cheie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Inovația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este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esențială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ADN-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Echipa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noastră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ingineri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calificați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experimentați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reunește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mod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regulat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identifica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îmbunătățiri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optimiza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funcționalități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perfecționa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designul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vederea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atingerii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performanței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maxime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fiecare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an,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introducem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produse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ghidate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nevoile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continuă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evoluție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ale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clienților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noștri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rămâne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agili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ne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aliniem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strategic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capabilitățile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cerințele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lor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specifice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Abordarea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noastră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inovatoare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nu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doar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ne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dezvoltă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soluțiile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ci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contribuie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creșterea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succesul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afacerilor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clienților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noștri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Feedback-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acestora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reprezintă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valoroasă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măsură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performanței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noastre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joacă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un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rol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crucial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stimularea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îmbunătățirii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continue.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considerăm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clienții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noștri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ambasadori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ai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brandului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ELICA.</a:t>
            </a:r>
            <a:endParaRPr lang="bg-BG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 descr="A black and orange logo&#10;&#10;Description automatically generated">
            <a:extLst>
              <a:ext uri="{FF2B5EF4-FFF2-40B4-BE49-F238E27FC236}">
                <a16:creationId xmlns:a16="http://schemas.microsoft.com/office/drawing/2014/main" id="{1FAF3DAF-C460-3B4E-198D-A77AC1E8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43" y="5148839"/>
            <a:ext cx="2539825" cy="12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8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EFE29FF6-4BBD-32FA-BF10-BAAD13B6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F0034B-B00C-9733-979C-D015E9F71B7B}"/>
              </a:ext>
            </a:extLst>
          </p:cNvPr>
          <p:cNvCxnSpPr>
            <a:cxnSpLocks/>
          </p:cNvCxnSpPr>
          <p:nvPr/>
        </p:nvCxnSpPr>
        <p:spPr>
          <a:xfrm>
            <a:off x="3936360" y="5316788"/>
            <a:ext cx="767144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pile of sunflower seeds&#10;&#10;Description automatically generated">
            <a:extLst>
              <a:ext uri="{FF2B5EF4-FFF2-40B4-BE49-F238E27FC236}">
                <a16:creationId xmlns:a16="http://schemas.microsoft.com/office/drawing/2014/main" id="{0F68B416-1168-1485-C7D8-FE4777BA7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21" y="4489906"/>
            <a:ext cx="1441707" cy="1377699"/>
          </a:xfrm>
          <a:prstGeom prst="rect">
            <a:avLst/>
          </a:prstGeom>
        </p:spPr>
      </p:pic>
      <p:pic>
        <p:nvPicPr>
          <p:cNvPr id="8" name="Picture 7" descr="A bowl of powder and a wooden spoon&#10;&#10;Description automatically generated">
            <a:extLst>
              <a:ext uri="{FF2B5EF4-FFF2-40B4-BE49-F238E27FC236}">
                <a16:creationId xmlns:a16="http://schemas.microsoft.com/office/drawing/2014/main" id="{807DD51A-737C-D90B-44F6-7D086BECF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03" y="4470437"/>
            <a:ext cx="1441707" cy="1377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CF983-E52A-2BCF-3BD9-C195781B2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23" y="4085091"/>
            <a:ext cx="2389637" cy="2389637"/>
          </a:xfrm>
          <a:prstGeom prst="rect">
            <a:avLst/>
          </a:prstGeom>
        </p:spPr>
      </p:pic>
      <p:pic>
        <p:nvPicPr>
          <p:cNvPr id="18" name="Picture 17" descr="A glass jar with yellow liquid next to a gravy boat and sunflower seeds&#10;&#10;Description automatically generated">
            <a:extLst>
              <a:ext uri="{FF2B5EF4-FFF2-40B4-BE49-F238E27FC236}">
                <a16:creationId xmlns:a16="http://schemas.microsoft.com/office/drawing/2014/main" id="{6702CE89-9096-76EB-A0AF-DC332E166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69" y="4492955"/>
            <a:ext cx="1441707" cy="1374651"/>
          </a:xfrm>
          <a:prstGeom prst="rect">
            <a:avLst/>
          </a:prstGeom>
        </p:spPr>
      </p:pic>
      <p:pic>
        <p:nvPicPr>
          <p:cNvPr id="20" name="Picture 19" descr="A pile of brown round objects&#10;&#10;Description automatically generated">
            <a:extLst>
              <a:ext uri="{FF2B5EF4-FFF2-40B4-BE49-F238E27FC236}">
                <a16:creationId xmlns:a16="http://schemas.microsoft.com/office/drawing/2014/main" id="{6729C00A-BBAD-F2F0-3CF5-AEE2418B9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02" y="4470437"/>
            <a:ext cx="1441707" cy="1377699"/>
          </a:xfrm>
          <a:prstGeom prst="rect">
            <a:avLst/>
          </a:prstGeom>
        </p:spPr>
      </p:pic>
      <p:pic>
        <p:nvPicPr>
          <p:cNvPr id="22" name="Picture 21" descr="A pile of brown pellets next to a yellow flower&#10;&#10;Description automatically generated">
            <a:extLst>
              <a:ext uri="{FF2B5EF4-FFF2-40B4-BE49-F238E27FC236}">
                <a16:creationId xmlns:a16="http://schemas.microsoft.com/office/drawing/2014/main" id="{CD64C7DE-9286-A632-FEC4-C9B9FDD71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43" y="4489907"/>
            <a:ext cx="1441707" cy="1377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F59A1C-4F8B-B7A8-6885-94977F74CF78}"/>
              </a:ext>
            </a:extLst>
          </p:cNvPr>
          <p:cNvSpPr txBox="1"/>
          <p:nvPr/>
        </p:nvSpPr>
        <p:spPr>
          <a:xfrm>
            <a:off x="3474629" y="1685822"/>
            <a:ext cx="80841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TRANSFORMAREA FIECĂREI SEMINȚE DE FLOAREA-SOARELUI ÎNTR-UN LANȚ VALORIC COMPLET – ALIMENTE, ENERGIE ȘI PROFIT</a:t>
            </a:r>
          </a:p>
          <a:p>
            <a:pPr algn="just"/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Mont Bold" panose="00000900000000000000" pitchFamily="2" charset="0"/>
            </a:endParaRPr>
          </a:p>
          <a:p>
            <a:pPr algn="just"/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Dintr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-o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singură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sămânță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Elica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creează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lume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valorii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Tehnologia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noastră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ultimă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generație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decorticare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transformă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semințele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brute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floarea-soarelui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miez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decorticat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înaltă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calitate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ulei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pur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floarea-soarelui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surse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sustenabile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energie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precum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peleți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brichete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din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coji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Fiecare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reprezintă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fuziune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între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inginerie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precizie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inteligență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maximizând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randamentul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puritatea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profitabilitatea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reducând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același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timp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deșeurile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consumul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energie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Proiectată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scară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industrială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construită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viitorul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agriculturii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circulare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inovația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transformă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eficiența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putere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investițională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  <a:endParaRPr lang="bg-BG" sz="1400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01C0D-30D5-8955-6DD3-D2C2D2A13AFC}"/>
              </a:ext>
            </a:extLst>
          </p:cNvPr>
          <p:cNvSpPr txBox="1"/>
          <p:nvPr/>
        </p:nvSpPr>
        <p:spPr>
          <a:xfrm>
            <a:off x="3389215" y="295167"/>
            <a:ext cx="11135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DECORTICAREA SEMINȚELOR DE FLOAREA-SOARELUI</a:t>
            </a:r>
            <a:endParaRPr lang="id-ID" sz="2200" dirty="0">
              <a:solidFill>
                <a:srgbClr val="F37420"/>
              </a:solidFill>
              <a:latin typeface="Montserra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83B475-32A2-F9BC-D7F0-DB0D84A6564F}"/>
              </a:ext>
            </a:extLst>
          </p:cNvPr>
          <p:cNvSpPr/>
          <p:nvPr/>
        </p:nvSpPr>
        <p:spPr>
          <a:xfrm rot="5400000">
            <a:off x="3977020" y="898540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27" name="Picture 26" descr="A pile of black sunflower seeds&#10;&#10;Description automatically generated">
            <a:extLst>
              <a:ext uri="{FF2B5EF4-FFF2-40B4-BE49-F238E27FC236}">
                <a16:creationId xmlns:a16="http://schemas.microsoft.com/office/drawing/2014/main" id="{09A6981C-7B82-1987-6FD7-89C61A4EFF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16234" r="34786" b="11914"/>
          <a:stretch/>
        </p:blipFill>
        <p:spPr>
          <a:xfrm>
            <a:off x="-2089149" y="1336292"/>
            <a:ext cx="3897514" cy="3851657"/>
          </a:xfrm>
          <a:prstGeom prst="pie">
            <a:avLst>
              <a:gd name="adj1" fmla="val 15384443"/>
              <a:gd name="adj2" fmla="val 6436740"/>
            </a:avLst>
          </a:prstGeom>
          <a:ln w="38100">
            <a:solidFill>
              <a:srgbClr val="F37321"/>
            </a:solidFill>
          </a:ln>
        </p:spPr>
      </p:pic>
      <p:sp>
        <p:nvSpPr>
          <p:cNvPr id="38" name="L-Shape 37">
            <a:extLst>
              <a:ext uri="{FF2B5EF4-FFF2-40B4-BE49-F238E27FC236}">
                <a16:creationId xmlns:a16="http://schemas.microsoft.com/office/drawing/2014/main" id="{37267991-3701-DCBF-6C9A-EFA05BF63AAD}"/>
              </a:ext>
            </a:extLst>
          </p:cNvPr>
          <p:cNvSpPr/>
          <p:nvPr/>
        </p:nvSpPr>
        <p:spPr>
          <a:xfrm rot="15491082">
            <a:off x="1363094" y="4572065"/>
            <a:ext cx="165936" cy="165936"/>
          </a:xfrm>
          <a:prstGeom prst="corner">
            <a:avLst>
              <a:gd name="adj1" fmla="val 15545"/>
              <a:gd name="adj2" fmla="val 16406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40E288-3262-C9F3-4AF6-5873D5A18064}"/>
              </a:ext>
            </a:extLst>
          </p:cNvPr>
          <p:cNvSpPr txBox="1"/>
          <p:nvPr/>
        </p:nvSpPr>
        <p:spPr>
          <a:xfrm>
            <a:off x="4225691" y="5961464"/>
            <a:ext cx="11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Miez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floarea-soarelui</a:t>
            </a:r>
            <a:endParaRPr lang="bg-BG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04B1FD-1A8C-D57A-B16A-E992441678C1}"/>
              </a:ext>
            </a:extLst>
          </p:cNvPr>
          <p:cNvSpPr txBox="1"/>
          <p:nvPr/>
        </p:nvSpPr>
        <p:spPr>
          <a:xfrm>
            <a:off x="7199317" y="5971982"/>
            <a:ext cx="144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33333"/>
                </a:solidFill>
                <a:latin typeface="Mont" panose="00000700000000000000" pitchFamily="2" charset="0"/>
              </a:rPr>
              <a:t>Pudră proteică de floarea-soarelui</a:t>
            </a:r>
            <a:endParaRPr lang="bg-BG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C13AD6-72E0-3FFB-FE41-505B388766C9}"/>
              </a:ext>
            </a:extLst>
          </p:cNvPr>
          <p:cNvSpPr txBox="1"/>
          <p:nvPr/>
        </p:nvSpPr>
        <p:spPr>
          <a:xfrm>
            <a:off x="5745548" y="5924841"/>
            <a:ext cx="11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Ulei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floarea-soarelui</a:t>
            </a:r>
            <a:endParaRPr lang="bg-BG" sz="1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CE46E0-1DB4-AFB8-5E05-B7778FAFDFED}"/>
              </a:ext>
            </a:extLst>
          </p:cNvPr>
          <p:cNvSpPr txBox="1"/>
          <p:nvPr/>
        </p:nvSpPr>
        <p:spPr>
          <a:xfrm>
            <a:off x="8898605" y="5971982"/>
            <a:ext cx="114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Brichete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din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coajă</a:t>
            </a:r>
            <a:endParaRPr lang="bg-BG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AA57C5-805F-C820-C4FF-A0A67A94918D}"/>
              </a:ext>
            </a:extLst>
          </p:cNvPr>
          <p:cNvSpPr txBox="1"/>
          <p:nvPr/>
        </p:nvSpPr>
        <p:spPr>
          <a:xfrm>
            <a:off x="10473084" y="5914805"/>
            <a:ext cx="114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33333"/>
                </a:solidFill>
                <a:latin typeface="Mont" panose="00000700000000000000" pitchFamily="2" charset="0"/>
              </a:rPr>
              <a:t>Peleți din coajă</a:t>
            </a:r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246246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38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9899E416-5CBF-BC6A-5C41-4AC31B8EE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DF69D-BED7-9840-FCAA-8A4642FD760D}"/>
              </a:ext>
            </a:extLst>
          </p:cNvPr>
          <p:cNvSpPr txBox="1"/>
          <p:nvPr/>
        </p:nvSpPr>
        <p:spPr>
          <a:xfrm>
            <a:off x="3458118" y="233207"/>
            <a:ext cx="1113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t-BR" sz="20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ÎMBOGĂȚIREA PROTEICĂ A ȘROTULUI DE FLOAREA-SOARELUI</a:t>
            </a:r>
            <a:endParaRPr lang="id-ID" sz="2000" dirty="0">
              <a:solidFill>
                <a:srgbClr val="F37420"/>
              </a:solidFill>
              <a:latin typeface="Montserra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1BBD4F-6510-107A-0784-64F659CC82E6}"/>
              </a:ext>
            </a:extLst>
          </p:cNvPr>
          <p:cNvSpPr/>
          <p:nvPr/>
        </p:nvSpPr>
        <p:spPr>
          <a:xfrm rot="5400000">
            <a:off x="3961780" y="701268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E5171-B630-5733-2272-B81FE68516F6}"/>
              </a:ext>
            </a:extLst>
          </p:cNvPr>
          <p:cNvSpPr txBox="1"/>
          <p:nvPr/>
        </p:nvSpPr>
        <p:spPr>
          <a:xfrm>
            <a:off x="3458119" y="1329440"/>
            <a:ext cx="83117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TRANSFORMAREA ȘROTULUI DE FLOAREA-SOARELUI ÎNTR-O SOLUȚIE FURAJERĂ DE NOUĂ GENERAȚIE, CU CONȚINUT RIDICAT DE PROTEINĂ</a:t>
            </a: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Tehnologia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 Processing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îmbogățire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transformă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șrotul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convențional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floarea-soarelui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într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-un ingredient premium,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bogat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industria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furajelor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Printr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-un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precis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două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etape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măcinare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impact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urmată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fracționare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inteligentă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conținutul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șrotului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floarea-soarelui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este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crescut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nivelurile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standard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peste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50% pe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substanță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uscată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Această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inovație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oferă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alternativă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puternică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șrotul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soia,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reducând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dependența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surse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furaje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importate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modificate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genetic,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susținând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tranziția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către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producția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sustenabilă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proteine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vegetale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6ED6DC-D8F3-2D1B-727C-9DAD39822082}"/>
              </a:ext>
            </a:extLst>
          </p:cNvPr>
          <p:cNvCxnSpPr>
            <a:cxnSpLocks/>
          </p:cNvCxnSpPr>
          <p:nvPr/>
        </p:nvCxnSpPr>
        <p:spPr>
          <a:xfrm>
            <a:off x="5394960" y="4907280"/>
            <a:ext cx="6147315" cy="5372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E5C0D17-CC17-85C9-12A3-D23181742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97" y="3640721"/>
            <a:ext cx="2389637" cy="2389637"/>
          </a:xfrm>
          <a:prstGeom prst="rect">
            <a:avLst/>
          </a:prstGeom>
        </p:spPr>
      </p:pic>
      <p:pic>
        <p:nvPicPr>
          <p:cNvPr id="14" name="Picture 13" descr="A pile of dirt and wood shavings&#10;&#10;Description automatically generated">
            <a:extLst>
              <a:ext uri="{FF2B5EF4-FFF2-40B4-BE49-F238E27FC236}">
                <a16:creationId xmlns:a16="http://schemas.microsoft.com/office/drawing/2014/main" id="{828D3A9A-BE5D-8C88-C84A-E58120D1E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06" y="4218446"/>
            <a:ext cx="1527051" cy="1456947"/>
          </a:xfrm>
          <a:prstGeom prst="rect">
            <a:avLst/>
          </a:prstGeom>
        </p:spPr>
      </p:pic>
      <p:pic>
        <p:nvPicPr>
          <p:cNvPr id="16" name="Picture 15" descr="A bowl of powder in a circle&#10;&#10;Description automatically generated">
            <a:extLst>
              <a:ext uri="{FF2B5EF4-FFF2-40B4-BE49-F238E27FC236}">
                <a16:creationId xmlns:a16="http://schemas.microsoft.com/office/drawing/2014/main" id="{A41070B8-0492-3337-D019-6F7193DD9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26" y="4264165"/>
            <a:ext cx="1526325" cy="1456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6CA68D-5B4A-E0C2-E736-4261D01FDC81}"/>
              </a:ext>
            </a:extLst>
          </p:cNvPr>
          <p:cNvSpPr txBox="1"/>
          <p:nvPr/>
        </p:nvSpPr>
        <p:spPr>
          <a:xfrm>
            <a:off x="5968131" y="5906773"/>
            <a:ext cx="11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33333"/>
                </a:solidFill>
                <a:latin typeface="Mont" panose="00000700000000000000" pitchFamily="2" charset="0"/>
              </a:rPr>
              <a:t>Șrot de floarea-soarelui</a:t>
            </a:r>
            <a:endParaRPr lang="bg-BG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86D17-EE5B-AD8D-36B1-8D54A5B5F59C}"/>
              </a:ext>
            </a:extLst>
          </p:cNvPr>
          <p:cNvSpPr txBox="1"/>
          <p:nvPr/>
        </p:nvSpPr>
        <p:spPr>
          <a:xfrm>
            <a:off x="9933705" y="5816964"/>
            <a:ext cx="221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Șrot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floarea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soarelui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cu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conținut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ridicat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de </a:t>
            </a:r>
            <a:r>
              <a:rPr lang="en-US" sz="1200" b="1" dirty="0" err="1">
                <a:solidFill>
                  <a:srgbClr val="333333"/>
                </a:solidFill>
                <a:latin typeface="Mont" panose="00000700000000000000" pitchFamily="2" charset="0"/>
              </a:rPr>
              <a:t>proteinăHigh</a:t>
            </a:r>
            <a:r>
              <a:rPr lang="en-US" sz="1200" b="1" dirty="0">
                <a:solidFill>
                  <a:srgbClr val="333333"/>
                </a:solidFill>
                <a:latin typeface="Mont" panose="00000700000000000000" pitchFamily="2" charset="0"/>
              </a:rPr>
              <a:t> protein </a:t>
            </a:r>
          </a:p>
        </p:txBody>
      </p:sp>
      <p:pic>
        <p:nvPicPr>
          <p:cNvPr id="6" name="Picture 5" descr="A machine with orange and white objects&#10;&#10;Description automatically generated with medium confidence">
            <a:extLst>
              <a:ext uri="{FF2B5EF4-FFF2-40B4-BE49-F238E27FC236}">
                <a16:creationId xmlns:a16="http://schemas.microsoft.com/office/drawing/2014/main" id="{004F64AC-D5BE-F24F-3CCF-2B59D4D73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73" y="2296160"/>
            <a:ext cx="6191173" cy="44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01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320BE4A4-80B9-6B95-462D-EF102CDA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AB570-A570-487D-5AD6-ACBD1AE66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1" b="18719"/>
          <a:stretch/>
        </p:blipFill>
        <p:spPr>
          <a:xfrm flipH="1">
            <a:off x="-1" y="1868418"/>
            <a:ext cx="3507238" cy="4989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EFE481-578A-3F20-405C-B74C874B9566}"/>
              </a:ext>
            </a:extLst>
          </p:cNvPr>
          <p:cNvSpPr txBox="1"/>
          <p:nvPr/>
        </p:nvSpPr>
        <p:spPr>
          <a:xfrm>
            <a:off x="3449320" y="280008"/>
            <a:ext cx="8665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FABRICI DE NUTREȚURI COMBINATE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07F82E-C31F-06AB-8D3E-A962BA15F3F6}"/>
              </a:ext>
            </a:extLst>
          </p:cNvPr>
          <p:cNvCxnSpPr>
            <a:cxnSpLocks/>
          </p:cNvCxnSpPr>
          <p:nvPr/>
        </p:nvCxnSpPr>
        <p:spPr>
          <a:xfrm>
            <a:off x="3449320" y="5546346"/>
            <a:ext cx="6294120" cy="1210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BDAABEE-6C14-EED8-317A-73CF571E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51" y="4625718"/>
            <a:ext cx="1841257" cy="1841257"/>
          </a:xfrm>
          <a:prstGeom prst="rect">
            <a:avLst/>
          </a:prstGeom>
        </p:spPr>
      </p:pic>
      <p:pic>
        <p:nvPicPr>
          <p:cNvPr id="9" name="Picture 8" descr="A hand holding a pile of brown pellets&#10;&#10;Description automatically generated">
            <a:extLst>
              <a:ext uri="{FF2B5EF4-FFF2-40B4-BE49-F238E27FC236}">
                <a16:creationId xmlns:a16="http://schemas.microsoft.com/office/drawing/2014/main" id="{1217F1B5-07BC-9621-3A76-3B4FE9EC2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6" y="4321308"/>
            <a:ext cx="2398781" cy="2295149"/>
          </a:xfrm>
          <a:prstGeom prst="rect">
            <a:avLst/>
          </a:prstGeom>
        </p:spPr>
      </p:pic>
      <p:pic>
        <p:nvPicPr>
          <p:cNvPr id="11" name="Picture 10" descr="A close up of a chicken&#10;&#10;Description automatically generated">
            <a:extLst>
              <a:ext uri="{FF2B5EF4-FFF2-40B4-BE49-F238E27FC236}">
                <a16:creationId xmlns:a16="http://schemas.microsoft.com/office/drawing/2014/main" id="{6A2D70CF-EEAD-8207-E32A-9EDE9205D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25" y="4531482"/>
            <a:ext cx="1188165" cy="1135886"/>
          </a:xfrm>
          <a:prstGeom prst="rect">
            <a:avLst/>
          </a:prstGeom>
        </p:spPr>
      </p:pic>
      <p:pic>
        <p:nvPicPr>
          <p:cNvPr id="13" name="Picture 12" descr="A close up of a pig&#10;&#10;Description automatically generated">
            <a:extLst>
              <a:ext uri="{FF2B5EF4-FFF2-40B4-BE49-F238E27FC236}">
                <a16:creationId xmlns:a16="http://schemas.microsoft.com/office/drawing/2014/main" id="{B481629C-D073-B257-D724-FFCE94F59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38" y="5038732"/>
            <a:ext cx="1188165" cy="1135886"/>
          </a:xfrm>
          <a:prstGeom prst="rect">
            <a:avLst/>
          </a:prstGeom>
        </p:spPr>
      </p:pic>
      <p:pic>
        <p:nvPicPr>
          <p:cNvPr id="15" name="Picture 14" descr="A cow with a white face&#10;&#10;Description automatically generated">
            <a:extLst>
              <a:ext uri="{FF2B5EF4-FFF2-40B4-BE49-F238E27FC236}">
                <a16:creationId xmlns:a16="http://schemas.microsoft.com/office/drawing/2014/main" id="{67DEBCF9-A306-19B2-123C-92C960722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28" y="5468882"/>
            <a:ext cx="1188165" cy="11358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94E75A-EE67-AF33-ADC9-76CBEDFA986D}"/>
              </a:ext>
            </a:extLst>
          </p:cNvPr>
          <p:cNvSpPr txBox="1"/>
          <p:nvPr/>
        </p:nvSpPr>
        <p:spPr>
          <a:xfrm>
            <a:off x="3468279" y="1449601"/>
            <a:ext cx="8084156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INVESTEȘTE ÎNTR-O NOUĂ GENERAȚIE DE MĂCINARE A FURAJELOR — SCALABILĂ, SUSTENABILĂ ȘI CONSTRUITĂ PENTRU PROFITABILITATE</a:t>
            </a:r>
          </a:p>
          <a:p>
            <a:pPr algn="just">
              <a:lnSpc>
                <a:spcPct val="150000"/>
              </a:lnSpc>
            </a:pP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 Bold" panose="00000900000000000000" pitchFamily="2" charset="0"/>
            </a:endParaRPr>
          </a:p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livrează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soluții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complete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producția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nutrețuri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combinate — de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recepția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materiilor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prime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până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amestecare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granulare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ambalare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proiectate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eficiență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flexibilitate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durabilitate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termen lung.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fabrică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integrează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echipamente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fabricate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Europa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inteligente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control al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procesului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un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randament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ridicat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pierderi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minime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constantă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lot.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Proiectate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maximiza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utilizarea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proteinelor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susține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rețete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furajere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valoare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ridicată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sistemele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modulare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ajută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producătorii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concureze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nivel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global,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menținând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același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timp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conformitatea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deplină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cerințele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mediu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costuri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optime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operare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ED418-BEA0-1DD1-DADB-E12E6565AB2E}"/>
              </a:ext>
            </a:extLst>
          </p:cNvPr>
          <p:cNvSpPr/>
          <p:nvPr/>
        </p:nvSpPr>
        <p:spPr>
          <a:xfrm rot="5400000">
            <a:off x="4006115" y="818834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357478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BF94AF25-C578-0515-4B24-472A9BAB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DD324C-C0AA-1BA2-BDE4-F44F2D2C44D9}"/>
              </a:ext>
            </a:extLst>
          </p:cNvPr>
          <p:cNvSpPr txBox="1"/>
          <p:nvPr/>
        </p:nvSpPr>
        <p:spPr>
          <a:xfrm>
            <a:off x="3389215" y="129113"/>
            <a:ext cx="871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t-BR" sz="28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UNITĂȚI DE PROCESARE A SEMINȚELOR</a:t>
            </a:r>
            <a:endParaRPr lang="id-ID" sz="2800" dirty="0">
              <a:solidFill>
                <a:srgbClr val="F37420"/>
              </a:solidFill>
              <a:latin typeface="Montserra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74360-1EB9-B7A7-A1D6-11F4E8F9F4A3}"/>
              </a:ext>
            </a:extLst>
          </p:cNvPr>
          <p:cNvSpPr txBox="1"/>
          <p:nvPr/>
        </p:nvSpPr>
        <p:spPr>
          <a:xfrm>
            <a:off x="3389215" y="1263502"/>
            <a:ext cx="835288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DE LA RECOLTA BRUTĂ LA SĂMÂNȚĂ CERTIFICATĂ, CU VALOARE RIDICATĂ — CURĂȚATĂ, SORTATĂ, PROTEJATĂ ȘI GATA DE SEMĂNAT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 Bold" panose="00000900000000000000" pitchFamily="2" charset="0"/>
            </a:endParaRPr>
          </a:p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livrează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linii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complete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semințelor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care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transformă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loturile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recoltate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din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câmp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semințe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premium,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pregătite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semănat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puritate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performanță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constante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Fluxul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nostru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modular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integrează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precurățare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uscare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curățare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cernere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separare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pietrelor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calibrare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separare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densimetrică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mese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gravitaționale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sortare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optică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înaltă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precizie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Liniile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sunt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completate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tratamentul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continuu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semințelor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acoperire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uniformă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dozare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chimică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precisă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Transportul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delicat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cântărirea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inteligentă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ambalarea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automată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pierderi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minime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trasabilitate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completă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schimbări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rapide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între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culturi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diferențiază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este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deținerea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internă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tehnologiilor-cheie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inclusiv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sortatoarelor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optice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dezvoltate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in-house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combinată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un design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eficient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energetic, control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adaptabil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procesului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conformitate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deplină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cerințele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mediu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Investitorii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beneficiază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un cost total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deținere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redus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punere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rapidă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funcțiune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niveluri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constant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ridicate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germinație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puritate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indiferent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sezon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sau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regiune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650D04-B61E-B0B6-EFC9-973D64CF97FB}"/>
              </a:ext>
            </a:extLst>
          </p:cNvPr>
          <p:cNvSpPr/>
          <p:nvPr/>
        </p:nvSpPr>
        <p:spPr>
          <a:xfrm rot="5400000">
            <a:off x="3924835" y="691113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D32303-D231-B2C8-6020-B64C120D4305}"/>
              </a:ext>
            </a:extLst>
          </p:cNvPr>
          <p:cNvCxnSpPr>
            <a:cxnSpLocks/>
          </p:cNvCxnSpPr>
          <p:nvPr/>
        </p:nvCxnSpPr>
        <p:spPr>
          <a:xfrm>
            <a:off x="4131198" y="5689643"/>
            <a:ext cx="6304280" cy="241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bunch of wheat in a circle&#10;&#10;Description automatically generated">
            <a:extLst>
              <a:ext uri="{FF2B5EF4-FFF2-40B4-BE49-F238E27FC236}">
                <a16:creationId xmlns:a16="http://schemas.microsoft.com/office/drawing/2014/main" id="{3C02DBDF-E56A-A91E-B929-09BC2BE67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09" y="4460956"/>
            <a:ext cx="1927498" cy="2462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089BF-713E-503B-5AEF-62A6867D2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53" y="4555418"/>
            <a:ext cx="2222129" cy="2222129"/>
          </a:xfrm>
          <a:prstGeom prst="rect">
            <a:avLst/>
          </a:prstGeom>
        </p:spPr>
      </p:pic>
      <p:pic>
        <p:nvPicPr>
          <p:cNvPr id="9" name="Picture 8" descr="A bowl of red grains&#10;&#10;Description automatically generated">
            <a:extLst>
              <a:ext uri="{FF2B5EF4-FFF2-40B4-BE49-F238E27FC236}">
                <a16:creationId xmlns:a16="http://schemas.microsoft.com/office/drawing/2014/main" id="{959C5A81-FDBB-8B82-7D80-2DF9FA6F9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29" y="4771425"/>
            <a:ext cx="1927498" cy="18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9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C5BA415A-9DC5-935F-AA31-BE7EE1628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44C7C-6D44-2A5D-C22C-F3C8E03BEBF1}"/>
              </a:ext>
            </a:extLst>
          </p:cNvPr>
          <p:cNvSpPr txBox="1"/>
          <p:nvPr/>
        </p:nvSpPr>
        <p:spPr>
          <a:xfrm>
            <a:off x="5306915" y="413817"/>
            <a:ext cx="66945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CONDIȚIONAREA ȘI DEPOZITAREA CEREALELOR</a:t>
            </a:r>
          </a:p>
          <a:p>
            <a:endParaRPr lang="id-ID" sz="2800" dirty="0">
              <a:solidFill>
                <a:srgbClr val="F37420"/>
              </a:solidFill>
              <a:latin typeface="Montserra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7B273B-0C73-C2E2-2069-A7228151E85A}"/>
              </a:ext>
            </a:extLst>
          </p:cNvPr>
          <p:cNvSpPr/>
          <p:nvPr/>
        </p:nvSpPr>
        <p:spPr>
          <a:xfrm rot="5400000">
            <a:off x="5882477" y="937818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226-FBD1-0549-331D-76BD2420A0DF}"/>
              </a:ext>
            </a:extLst>
          </p:cNvPr>
          <p:cNvSpPr txBox="1"/>
          <p:nvPr/>
        </p:nvSpPr>
        <p:spPr>
          <a:xfrm>
            <a:off x="5365417" y="1589787"/>
            <a:ext cx="6514119" cy="48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UNDE CAPACITATEA ÎNTÂLNEȘTE PRECIZIA — PROIECTATE PENTRU TRANSPORTUL, PROTECȚIA ȘI PROFITABILITATEA FIECĂRUI BOB</a:t>
            </a:r>
          </a:p>
          <a:p>
            <a:pPr algn="just">
              <a:lnSpc>
                <a:spcPct val="150000"/>
              </a:lnSpc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proiectează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livrează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complete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manipularea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stocarea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materialelor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vrac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care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îmbină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capacitatea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scară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largă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fiabilitatea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eficiența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excepționale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instalație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integrează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buncăre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mașini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precurățare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uscătoare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transportoare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lanț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raclete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elevatoare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cupe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transportoare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bandă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cărucior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descărcare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(tripper), precum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cântare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buncăr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înaltă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precizie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un flux de material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lin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controlat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de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recepție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până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expediere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Tehnologiile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operează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terminale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portuare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facilități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depozitare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interioare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din Europa, Africa, America de Sud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alte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continente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susținând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circulația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globală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cerealelor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produselor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vrac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producători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către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procesatori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piețele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export.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Bazate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un design modular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construcție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durabilă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aceste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garantează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durată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lungă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viață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mentenanță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redusă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disponibilitate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operațională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maximă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toate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mediile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  <a:endParaRPr lang="bg-BG" sz="1300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</p:txBody>
      </p:sp>
      <p:pic>
        <p:nvPicPr>
          <p:cNvPr id="11" name="Picture 10" descr="A high angle view of silos&#10;&#10;Description automatically generated">
            <a:extLst>
              <a:ext uri="{FF2B5EF4-FFF2-40B4-BE49-F238E27FC236}">
                <a16:creationId xmlns:a16="http://schemas.microsoft.com/office/drawing/2014/main" id="{5679467A-A3DD-1DA8-D52F-8562AD041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-615" r="28894" b="615"/>
          <a:stretch/>
        </p:blipFill>
        <p:spPr>
          <a:xfrm>
            <a:off x="312464" y="1155472"/>
            <a:ext cx="4681987" cy="4681987"/>
          </a:xfrm>
          <a:prstGeom prst="ellipse">
            <a:avLst/>
          </a:prstGeom>
          <a:ln w="28575">
            <a:solidFill>
              <a:srgbClr val="F37321"/>
            </a:solidFill>
          </a:ln>
        </p:spPr>
      </p:pic>
    </p:spTree>
    <p:extLst>
      <p:ext uri="{BB962C8B-B14F-4D97-AF65-F5344CB8AC3E}">
        <p14:creationId xmlns:p14="http://schemas.microsoft.com/office/powerpoint/2010/main" val="881040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, circle&#10;&#10;Description automatically generated with medium confidence">
            <a:extLst>
              <a:ext uri="{FF2B5EF4-FFF2-40B4-BE49-F238E27FC236}">
                <a16:creationId xmlns:a16="http://schemas.microsoft.com/office/drawing/2014/main" id="{2E80FF8F-CBCE-D07E-EAA6-1F126D053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0800">
            <a:noFill/>
          </a:ln>
        </p:spPr>
      </p:pic>
      <p:pic>
        <p:nvPicPr>
          <p:cNvPr id="9" name="Picture 8" descr="A person in an orange uniform holding a tablet&#10;&#10;Description automatically generated">
            <a:extLst>
              <a:ext uri="{FF2B5EF4-FFF2-40B4-BE49-F238E27FC236}">
                <a16:creationId xmlns:a16="http://schemas.microsoft.com/office/drawing/2014/main" id="{D7F25B72-3F32-2CB0-D6E6-81714876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b="11145"/>
          <a:stretch/>
        </p:blipFill>
        <p:spPr>
          <a:xfrm>
            <a:off x="492008" y="1322204"/>
            <a:ext cx="4346457" cy="4346457"/>
          </a:xfrm>
          <a:prstGeom prst="ellipse">
            <a:avLst/>
          </a:prstGeom>
          <a:ln w="28575">
            <a:solidFill>
              <a:srgbClr val="F3732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A41454-E394-4A19-B12B-44744C2A3F73}"/>
              </a:ext>
            </a:extLst>
          </p:cNvPr>
          <p:cNvSpPr txBox="1"/>
          <p:nvPr/>
        </p:nvSpPr>
        <p:spPr>
          <a:xfrm>
            <a:off x="5306915" y="530658"/>
            <a:ext cx="6694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ELICA </a:t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dirty="0">
                <a:solidFill>
                  <a:srgbClr val="F37420"/>
                </a:solidFill>
                <a:latin typeface="Montserrat"/>
                <a:ea typeface="Lato" panose="020F0502020204030203" pitchFamily="34" charset="0"/>
                <a:cs typeface="Lato" panose="020F0502020204030203" pitchFamily="34" charset="0"/>
              </a:rPr>
              <a:t>SERVICII POST-VÂNZARE</a:t>
            </a:r>
            <a:endParaRPr lang="id-ID" sz="2800" dirty="0">
              <a:solidFill>
                <a:srgbClr val="F37420"/>
              </a:solidFill>
              <a:latin typeface="Montserra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39B6C-DA24-B938-9ED5-D7845978D9EB}"/>
              </a:ext>
            </a:extLst>
          </p:cNvPr>
          <p:cNvSpPr txBox="1"/>
          <p:nvPr/>
        </p:nvSpPr>
        <p:spPr>
          <a:xfrm>
            <a:off x="5306915" y="1874267"/>
            <a:ext cx="65141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Bold" panose="00000900000000000000" pitchFamily="2" charset="0"/>
              </a:rPr>
              <a:t>DINCOLO DE LIVRARE — UN ANGAJAMENT PE VIAȚĂ PENTRU FIABILITATE ȘI PERFORMANȚĂ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 Bold" panose="00000900000000000000" pitchFamily="2" charset="0"/>
            </a:endParaRP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Angajamentul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nostru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excelență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extinde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dincolo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achiziția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inițială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oferind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suport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post-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vânzare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personalizat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funcționarea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eficientă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fiabilă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fiecărui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Elica. O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rețea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solidă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specialiști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service,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susținută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rețeaua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internațională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parteneri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oferă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expertiză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locală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timpi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rapizi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răspuns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asistență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tehnică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fața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locului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toate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continentele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—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disponibilitate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operațională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performanță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oriunde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sunt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localizate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operațiunile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dumneavoastră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Prin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monitorizare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digitală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avansată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asistență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la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distanță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furnizăm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informații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timp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real,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diagnosticare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rapidă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intervenții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prompte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pentru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menținerea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unei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productivități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constante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Utilizând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exclusiv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piese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schimb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originale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asigurăm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compatibilitate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deplină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durabilitate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termen lung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protecția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investiției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dumneavoastră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  <a:p>
            <a:pPr algn="just"/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Mont" panose="00000700000000000000" pitchFamily="2" charset="0"/>
            </a:endParaRPr>
          </a:p>
          <a:p>
            <a:pPr algn="just"/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Cu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suportul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post-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vânzare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oferit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experții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Elica,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vă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puteți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concentra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pe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atingerea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obiectivelor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de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afaceri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în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timp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ce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noi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asigurăm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performanța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și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fiabilitatea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continuă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a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sistemelor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dumneavoastră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" panose="000007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17C2C-FBC5-0925-4872-DEEC90334B0C}"/>
              </a:ext>
            </a:extLst>
          </p:cNvPr>
          <p:cNvSpPr/>
          <p:nvPr/>
        </p:nvSpPr>
        <p:spPr>
          <a:xfrm rot="5400000">
            <a:off x="5840914" y="1140015"/>
            <a:ext cx="62519" cy="918406"/>
          </a:xfrm>
          <a:prstGeom prst="rect">
            <a:avLst/>
          </a:prstGeom>
          <a:solidFill>
            <a:srgbClr val="F37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5065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1369</Words>
  <Application>Microsoft Office PowerPoint</Application>
  <PresentationFormat>Ecran lat</PresentationFormat>
  <Paragraphs>113</Paragraphs>
  <Slides>10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Mont</vt:lpstr>
      <vt:lpstr>Mont Bold</vt:lpstr>
      <vt:lpstr>Mont SemiBold</vt:lpstr>
      <vt:lpstr>Montserrat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</dc:creator>
  <cp:lastModifiedBy>Iulian Gheorghe</cp:lastModifiedBy>
  <cp:revision>68</cp:revision>
  <dcterms:created xsi:type="dcterms:W3CDTF">2026-02-16T12:20:08Z</dcterms:created>
  <dcterms:modified xsi:type="dcterms:W3CDTF">2026-02-22T06:37:19Z</dcterms:modified>
</cp:coreProperties>
</file>